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1B1B-B179-6D93-B861-8C373693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7EFCF-A27D-F9FF-5967-6EDBDF76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9E7E-62BA-505D-278B-201FAE63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97F1-C0FA-4CD2-D16A-38EE5A91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6EA0-FEAE-1768-D449-302D3B7C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4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30F5-4B7B-7E46-FBF8-9EA4D66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C369E-421A-35B7-8EBA-A92CA9721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0A5D-59EA-E776-00EE-156AC4A4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3605-4B56-6C08-44C7-7D0B938D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6AB8-87F3-6A26-00D0-42800304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67FD8-04DA-3C2E-38F6-C11837F3C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155FC-AE28-8239-B1BE-888F7C4B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D8D4-F5B2-277B-3C9F-3D8E98A4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804B-61D1-2990-7C6D-0C6B7D54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F776-1872-26DE-B264-D1A025C4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9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DCEF-8919-15F6-A348-5A0F0179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EAB4-A6ED-B1AE-8166-1F982D09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251-3FDE-D6D0-2399-5E1EE172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9086-B36A-7478-0E49-689CE60F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4251-B453-B8C9-CEAB-BB019218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7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C708-4A28-6734-B77F-925D1716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EA28-2200-7EE1-6F92-B5677C42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CC66-BA4F-07B5-FF87-CA353D15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E1F5-A3A8-E140-C0A8-1AE1DF9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1336-5E1C-0ECE-3B19-139D13D8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4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EF40-9A9B-3BC5-E1D7-08361538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8F7-7856-B1A4-9820-1E1B94B15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FCBD-6C5E-C188-AB97-785C40BC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53C9E-41AC-6A83-ABB2-A586E6BD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C9F77-08CC-2477-F530-B62BB427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272C-A2DF-8729-C4BC-BBBBE15A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4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4E4-2289-35D3-FB69-A380E996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475D-4998-B53F-520F-48F28164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C56D-82A6-E8B3-B167-AA98D295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550AB-B75F-8766-8F2A-60CBCB1D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C6DD7-E01E-C2E3-0FCB-36B4C947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5D613-5175-5AF1-A02E-1E6A2C63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C2DE2-E7A0-3A69-B271-E22232FA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4EB5E-987D-DC7E-9696-05A613D5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2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0D49-06DF-EEC9-BB3B-F6CA567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D38F-35E0-2C58-0157-F214177B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6BE19-EAC7-0BB5-5F0A-D448F924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279BE-C94F-73EF-CA00-33F2ED37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9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DF7D4-18D1-72E6-6C67-D10F434F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D37DD-FE42-E0EC-B345-112E9EBC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F322E-E1EA-8042-2DDE-F0945DBC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473E-3651-3375-0626-CECB86E3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B508-2BC9-1896-A5C4-CE6ACC0D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8708A-6324-1571-00EB-31159951F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6B2B0-3DB5-E869-157C-113C1E1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6A8AF-080F-394C-770B-5DDA23B1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B60B-821B-3A84-1299-3D36C41A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5112-34A7-7A45-E5CE-8D99BF53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7ADF1-412F-11A1-7FA6-72EC077CC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377D-C04E-C01A-B8C4-2DBF0CE7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7F57-1F52-C0E9-6958-79E9CE08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2FBCC-1504-F739-3C4A-FB98A6D0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790FB-A966-9B74-051E-3439A94A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7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30000" t="30000" r="30000" b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7A3F3-74A1-BEDB-21A6-F2FD9D5D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D5407-D447-A1CE-FB93-C2A1A64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881A-3FAB-93BC-9883-1023DE7E8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FB38-D49E-4A78-9678-815CEC234BC4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0E08-4B42-43C8-139C-E63005BFC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BF9B-1457-7FE5-FF54-624C2F10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0AEC7-7048-4689-B787-07E027DF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3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ore.ac.uk/search?q=authors:(Tompkins,%20Mark%20F.%20(Mark%20Freeman),%201979-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book/10.1007/978-3-642-77489-8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arxiv.org/search/cs?searchtype=author&amp;query=Sezer%2C+M+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B2156E-608C-3642-B4CC-14B3B2017851}"/>
              </a:ext>
            </a:extLst>
          </p:cNvPr>
          <p:cNvSpPr txBox="1"/>
          <p:nvPr/>
        </p:nvSpPr>
        <p:spPr>
          <a:xfrm>
            <a:off x="3516125" y="6510075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Confidential: Copyright © Atlas Copco AB 2022. All Rights Reserved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7136F-27A5-3AFE-38FE-EA695197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20" y="6488668"/>
            <a:ext cx="563910" cy="30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6EC1A-BA6B-7A78-EE87-58ED7D45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" y="6143988"/>
            <a:ext cx="1419253" cy="2341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FD5B3B-2D64-AE79-C468-A73C77F7F963}"/>
              </a:ext>
            </a:extLst>
          </p:cNvPr>
          <p:cNvSpPr txBox="1"/>
          <p:nvPr/>
        </p:nvSpPr>
        <p:spPr>
          <a:xfrm>
            <a:off x="9555220" y="4131396"/>
            <a:ext cx="21932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Team: AUTOBOTS</a:t>
            </a:r>
            <a:br>
              <a:rPr lang="en-IN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endParaRPr lang="en-IN" sz="2000" b="1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Abhishek Ganesh</a:t>
            </a: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Dheeraj Singh</a:t>
            </a:r>
          </a:p>
          <a:p>
            <a:r>
              <a:rPr lang="en-IN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Shrinidhi</a:t>
            </a:r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Bhat</a:t>
            </a: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Sourjya Mondal</a:t>
            </a: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Vishwas Jain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4DF62-AD6E-E53B-9351-2AD16EE5C7A3}"/>
              </a:ext>
            </a:extLst>
          </p:cNvPr>
          <p:cNvSpPr txBox="1"/>
          <p:nvPr/>
        </p:nvSpPr>
        <p:spPr>
          <a:xfrm>
            <a:off x="2274600" y="1011887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Industrial Oven Scheduling Optimization</a:t>
            </a:r>
            <a:endParaRPr lang="en-IN" sz="32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B2156E-608C-3642-B4CC-14B3B2017851}"/>
              </a:ext>
            </a:extLst>
          </p:cNvPr>
          <p:cNvSpPr txBox="1"/>
          <p:nvPr/>
        </p:nvSpPr>
        <p:spPr>
          <a:xfrm>
            <a:off x="3516125" y="6510075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Confidential: Copyright © Atlas Copco AB 2022. All Rights Reserved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7136F-27A5-3AFE-38FE-EA695197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20" y="6488668"/>
            <a:ext cx="563910" cy="30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6EC1A-BA6B-7A78-EE87-58ED7D45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" y="6143988"/>
            <a:ext cx="1419253" cy="234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C4DF62-AD6E-E53B-9351-2AD16EE5C7A3}"/>
              </a:ext>
            </a:extLst>
          </p:cNvPr>
          <p:cNvSpPr txBox="1"/>
          <p:nvPr/>
        </p:nvSpPr>
        <p:spPr>
          <a:xfrm>
            <a:off x="555528" y="479835"/>
            <a:ext cx="3429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Problem Definition</a:t>
            </a:r>
            <a:endParaRPr lang="en-IN" sz="32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CD24B-1522-FB92-7617-7470CA52BE71}"/>
              </a:ext>
            </a:extLst>
          </p:cNvPr>
          <p:cNvSpPr txBox="1"/>
          <p:nvPr/>
        </p:nvSpPr>
        <p:spPr>
          <a:xfrm>
            <a:off x="555528" y="2182150"/>
            <a:ext cx="5982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Reduced the </a:t>
            </a:r>
            <a:r>
              <a:rPr lang="en-IN" sz="2000" dirty="0" err="1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makespan</a:t>
            </a:r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 of all programs combined </a:t>
            </a:r>
            <a:endParaRPr lang="en-IN" sz="20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1F774-E1D6-D6A1-2136-BFADAA149719}"/>
              </a:ext>
            </a:extLst>
          </p:cNvPr>
          <p:cNvSpPr txBox="1"/>
          <p:nvPr/>
        </p:nvSpPr>
        <p:spPr>
          <a:xfrm>
            <a:off x="555528" y="2906940"/>
            <a:ext cx="6439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Optimize the same with respect to temperature of oven</a:t>
            </a:r>
            <a:endParaRPr lang="en-IN" sz="20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A531A-E2E8-8666-7988-3FDEFCECFC16}"/>
              </a:ext>
            </a:extLst>
          </p:cNvPr>
          <p:cNvSpPr txBox="1"/>
          <p:nvPr/>
        </p:nvSpPr>
        <p:spPr>
          <a:xfrm>
            <a:off x="555528" y="3631731"/>
            <a:ext cx="5479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ource Sans Pro" panose="020B0503030403020204" pitchFamily="34" charset="0"/>
                <a:cs typeface="Calibri" panose="020F0502020204030204" pitchFamily="34" charset="0"/>
              </a:rPr>
              <a:t>Visualize the Job Schedules with a Gantt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01CF0-F9D5-9EFB-31B4-DE528D262D49}"/>
              </a:ext>
            </a:extLst>
          </p:cNvPr>
          <p:cNvSpPr txBox="1"/>
          <p:nvPr/>
        </p:nvSpPr>
        <p:spPr>
          <a:xfrm>
            <a:off x="7823282" y="689926"/>
            <a:ext cx="5474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11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532 Pallets (1 Month Pallet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Graphical user interface, website, Teams&#10;&#10;Description automatically generated">
            <a:extLst>
              <a:ext uri="{FF2B5EF4-FFF2-40B4-BE49-F238E27FC236}">
                <a16:creationId xmlns:a16="http://schemas.microsoft.com/office/drawing/2014/main" id="{B8443453-4CF8-7D16-705B-0685B281D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9" y="3253295"/>
            <a:ext cx="7011483" cy="30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5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B2156E-608C-3642-B4CC-14B3B2017851}"/>
              </a:ext>
            </a:extLst>
          </p:cNvPr>
          <p:cNvSpPr txBox="1"/>
          <p:nvPr/>
        </p:nvSpPr>
        <p:spPr>
          <a:xfrm>
            <a:off x="3516125" y="6510075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Confidential: Copyright © Atlas Copco AB 2022. All Rights Reserved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7136F-27A5-3AFE-38FE-EA695197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20" y="6488668"/>
            <a:ext cx="563910" cy="30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6EC1A-BA6B-7A78-EE87-58ED7D45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" y="6143988"/>
            <a:ext cx="1419253" cy="234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C4DF62-AD6E-E53B-9351-2AD16EE5C7A3}"/>
              </a:ext>
            </a:extLst>
          </p:cNvPr>
          <p:cNvSpPr txBox="1"/>
          <p:nvPr/>
        </p:nvSpPr>
        <p:spPr>
          <a:xfrm>
            <a:off x="555528" y="479835"/>
            <a:ext cx="336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Naïve -FIFO Model </a:t>
            </a:r>
            <a:endParaRPr lang="en-IN" sz="32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4797CAF-B87A-3F6C-C8CE-8CD20B51AA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" t="9412" r="237" b="35348"/>
          <a:stretch/>
        </p:blipFill>
        <p:spPr>
          <a:xfrm>
            <a:off x="6093914" y="590338"/>
            <a:ext cx="5638112" cy="2464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B39E2-5668-0C64-C159-A639CFA561DE}"/>
              </a:ext>
            </a:extLst>
          </p:cNvPr>
          <p:cNvSpPr txBox="1"/>
          <p:nvPr/>
        </p:nvSpPr>
        <p:spPr>
          <a:xfrm>
            <a:off x="1050972" y="1359158"/>
            <a:ext cx="547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Scheduled Oven Time shifts </a:t>
            </a:r>
            <a:b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Stored as SQL Database</a:t>
            </a:r>
            <a:endParaRPr lang="en-IN" sz="20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7FB0102-ECC5-14A1-A9F7-DFC882E305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2"/>
          <a:stretch/>
        </p:blipFill>
        <p:spPr>
          <a:xfrm>
            <a:off x="200615" y="2984508"/>
            <a:ext cx="5893299" cy="2774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0F48B1-34A8-D592-0993-5716C6BCAE50}"/>
              </a:ext>
            </a:extLst>
          </p:cNvPr>
          <p:cNvSpPr txBox="1"/>
          <p:nvPr/>
        </p:nvSpPr>
        <p:spPr>
          <a:xfrm>
            <a:off x="1050972" y="2163880"/>
            <a:ext cx="547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Oven Standby  status change based on frequency of stack</a:t>
            </a:r>
            <a:endParaRPr lang="en-IN" sz="20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0607310-CAD5-5810-F67B-62174A04CC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0"/>
          <a:stretch/>
        </p:blipFill>
        <p:spPr>
          <a:xfrm>
            <a:off x="6269224" y="3041560"/>
            <a:ext cx="5922776" cy="2774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2C76DD-7343-6EEA-38A4-774B484ED749}"/>
              </a:ext>
            </a:extLst>
          </p:cNvPr>
          <p:cNvSpPr txBox="1"/>
          <p:nvPr/>
        </p:nvSpPr>
        <p:spPr>
          <a:xfrm>
            <a:off x="2170273" y="5782183"/>
            <a:ext cx="167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Without Stacking</a:t>
            </a:r>
            <a:endParaRPr lang="en-IN" sz="16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00E76-6780-6CB7-D01A-7C3A4061D4D2}"/>
              </a:ext>
            </a:extLst>
          </p:cNvPr>
          <p:cNvSpPr txBox="1"/>
          <p:nvPr/>
        </p:nvSpPr>
        <p:spPr>
          <a:xfrm>
            <a:off x="8247985" y="5758933"/>
            <a:ext cx="167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Stacking</a:t>
            </a:r>
            <a:endParaRPr lang="en-IN" sz="16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84207-3656-7E1C-1404-798A45CF1966}"/>
              </a:ext>
            </a:extLst>
          </p:cNvPr>
          <p:cNvSpPr txBox="1"/>
          <p:nvPr/>
        </p:nvSpPr>
        <p:spPr>
          <a:xfrm>
            <a:off x="5214785" y="6225618"/>
            <a:ext cx="7740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Optimization techniques for task allocation and scheduling in distributed multi-agent operations - </a:t>
            </a:r>
            <a:r>
              <a:rPr lang="de-DE" sz="900" i="0" u="sng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Mark F. (Mark Freeman), 1979- Tompkins</a:t>
            </a:r>
            <a:endParaRPr lang="en-US" sz="90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br>
              <a:rPr lang="en-US" sz="900" dirty="0"/>
            </a:br>
            <a:endParaRPr lang="de-DE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B2156E-608C-3642-B4CC-14B3B2017851}"/>
              </a:ext>
            </a:extLst>
          </p:cNvPr>
          <p:cNvSpPr txBox="1"/>
          <p:nvPr/>
        </p:nvSpPr>
        <p:spPr>
          <a:xfrm>
            <a:off x="3516125" y="6510075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Confidential: Copyright © Atlas Copco AB 2022. All Rights Reserved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7136F-27A5-3AFE-38FE-EA695197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20" y="6488668"/>
            <a:ext cx="563910" cy="30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6EC1A-BA6B-7A78-EE87-58ED7D45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" y="6143988"/>
            <a:ext cx="1419253" cy="234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C4DF62-AD6E-E53B-9351-2AD16EE5C7A3}"/>
              </a:ext>
            </a:extLst>
          </p:cNvPr>
          <p:cNvSpPr txBox="1"/>
          <p:nvPr/>
        </p:nvSpPr>
        <p:spPr>
          <a:xfrm>
            <a:off x="555528" y="479835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Genetic Algorithm</a:t>
            </a:r>
            <a:endParaRPr lang="en-IN" sz="32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F55BD21-4EE5-03EF-1A11-0215EDDFAE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7" y="1287960"/>
            <a:ext cx="3683637" cy="230514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7ECC571-67C1-1628-7C0D-1278FF87E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21" y="173815"/>
            <a:ext cx="4693815" cy="3520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8C1443-6793-A9F1-7C1C-2E34300DE4D5}"/>
              </a:ext>
            </a:extLst>
          </p:cNvPr>
          <p:cNvSpPr txBox="1"/>
          <p:nvPr/>
        </p:nvSpPr>
        <p:spPr>
          <a:xfrm>
            <a:off x="8145085" y="3694176"/>
            <a:ext cx="42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~17300 mins for tasks completion</a:t>
            </a:r>
            <a:endParaRPr lang="en-IN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4A42C30-0B78-32CB-F04A-70012FEC0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38" y="3694176"/>
            <a:ext cx="3567779" cy="2675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78817-7249-F330-29D7-8D86EEBA80E2}"/>
              </a:ext>
            </a:extLst>
          </p:cNvPr>
          <p:cNvSpPr txBox="1"/>
          <p:nvPr/>
        </p:nvSpPr>
        <p:spPr>
          <a:xfrm>
            <a:off x="8472656" y="5547945"/>
            <a:ext cx="3567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Using Genetic Algorithm for Job Scheduling Problem - </a:t>
            </a:r>
            <a:r>
              <a:rPr lang="de-DE" sz="105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Burak </a:t>
            </a:r>
            <a:r>
              <a:rPr lang="de-DE" sz="1050" b="0" i="0" u="none" strike="noStrike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Tağtekin</a:t>
            </a:r>
            <a:r>
              <a:rPr lang="de-DE" sz="10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, </a:t>
            </a:r>
            <a:r>
              <a:rPr lang="de-DE" sz="1050" b="0" i="0" u="none" strike="noStrike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Mahiye</a:t>
            </a:r>
            <a:r>
              <a:rPr lang="de-DE" sz="105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 </a:t>
            </a:r>
            <a:r>
              <a:rPr lang="de-DE" sz="1050" b="0" i="0" u="none" strike="noStrike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Uluyağmur</a:t>
            </a:r>
            <a:r>
              <a:rPr lang="de-DE" sz="105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 Öztürk</a:t>
            </a:r>
            <a:r>
              <a:rPr lang="de-DE" sz="10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, </a:t>
            </a:r>
            <a:r>
              <a:rPr lang="de-DE" sz="105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Mert </a:t>
            </a:r>
            <a:r>
              <a:rPr lang="de-DE" sz="1050" b="0" i="0" u="none" strike="noStrike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Kutay</a:t>
            </a:r>
            <a:r>
              <a:rPr lang="de-DE" sz="105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 Sezer</a:t>
            </a:r>
            <a:endParaRPr lang="de-DE" sz="10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175C3-9A87-CEBD-0999-10D1DDFFF986}"/>
              </a:ext>
            </a:extLst>
          </p:cNvPr>
          <p:cNvSpPr txBox="1"/>
          <p:nvPr/>
        </p:nvSpPr>
        <p:spPr>
          <a:xfrm>
            <a:off x="8477251" y="5032093"/>
            <a:ext cx="3563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Source Sans Pro" panose="020B0503030403020204" pitchFamily="34" charset="0"/>
                <a:ea typeface="Source Sans Pro" panose="020B0503030403020204" pitchFamily="34" charset="0"/>
                <a:hlinkClick r:id="rId8"/>
              </a:rPr>
              <a:t>Job Shop Scheduling – NATO ASI Series, Vol F82, Combinatorial Optimization</a:t>
            </a:r>
            <a:endParaRPr lang="de-DE" sz="10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B2156E-608C-3642-B4CC-14B3B2017851}"/>
              </a:ext>
            </a:extLst>
          </p:cNvPr>
          <p:cNvSpPr txBox="1"/>
          <p:nvPr/>
        </p:nvSpPr>
        <p:spPr>
          <a:xfrm>
            <a:off x="3516125" y="6510075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Confidential: Copyright © Atlas Copco AB 2022. All Rights Reserved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7136F-27A5-3AFE-38FE-EA695197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20" y="6488668"/>
            <a:ext cx="563910" cy="30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6EC1A-BA6B-7A78-EE87-58ED7D45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" y="6143988"/>
            <a:ext cx="1419253" cy="234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C4DF62-AD6E-E53B-9351-2AD16EE5C7A3}"/>
              </a:ext>
            </a:extLst>
          </p:cNvPr>
          <p:cNvSpPr txBox="1"/>
          <p:nvPr/>
        </p:nvSpPr>
        <p:spPr>
          <a:xfrm>
            <a:off x="555528" y="479835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Future Scope</a:t>
            </a:r>
            <a:endParaRPr lang="en-IN" sz="32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95BA3-9776-0F45-F54C-A75F00B4467D}"/>
              </a:ext>
            </a:extLst>
          </p:cNvPr>
          <p:cNvSpPr txBox="1"/>
          <p:nvPr/>
        </p:nvSpPr>
        <p:spPr>
          <a:xfrm>
            <a:off x="555528" y="2906172"/>
            <a:ext cx="672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Combining Genetic Algorithms with Optimization Techniques</a:t>
            </a:r>
            <a:endParaRPr lang="en-IN" sz="20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F79D-4809-D93D-C352-B417CBD57E75}"/>
              </a:ext>
            </a:extLst>
          </p:cNvPr>
          <p:cNvSpPr txBox="1"/>
          <p:nvPr/>
        </p:nvSpPr>
        <p:spPr>
          <a:xfrm>
            <a:off x="555528" y="3751773"/>
            <a:ext cx="7293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Using Reinforcement Learning with Markov Decision Process Model</a:t>
            </a:r>
            <a:endParaRPr lang="en-IN" sz="2000" dirty="0">
              <a:latin typeface="Source Sans Pro" panose="020B05030304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7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B2CB9673E57444A193AA511C7AA6CD" ma:contentTypeVersion="2" ma:contentTypeDescription="Create a new document." ma:contentTypeScope="" ma:versionID="5d95104b9cf8576e813b2765644a6341">
  <xsd:schema xmlns:xsd="http://www.w3.org/2001/XMLSchema" xmlns:xs="http://www.w3.org/2001/XMLSchema" xmlns:p="http://schemas.microsoft.com/office/2006/metadata/properties" xmlns:ns2="023afa97-349c-49cb-bbfe-65120ca3bf21" targetNamespace="http://schemas.microsoft.com/office/2006/metadata/properties" ma:root="true" ma:fieldsID="9425144a452a878d0f11578825abd808" ns2:_="">
    <xsd:import namespace="023afa97-349c-49cb-bbfe-65120ca3bf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afa97-349c-49cb-bbfe-65120ca3b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27FE19-11F1-49FF-AC6C-A20C684824EE}"/>
</file>

<file path=customXml/itemProps2.xml><?xml version="1.0" encoding="utf-8"?>
<ds:datastoreItem xmlns:ds="http://schemas.openxmlformats.org/officeDocument/2006/customXml" ds:itemID="{4C91EC71-6263-480B-8704-82C47D1ECB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9A0CC10-9D4D-49DC-B27C-3DCE120EA1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Sourjya Mondal</dc:creator>
  <cp:lastModifiedBy>Abhishek Ganesh</cp:lastModifiedBy>
  <cp:revision>14</cp:revision>
  <dcterms:created xsi:type="dcterms:W3CDTF">2022-05-21T17:33:29Z</dcterms:created>
  <dcterms:modified xsi:type="dcterms:W3CDTF">2022-05-22T09:17:21Z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0x01010042B2CB9673E57444A193AA511C7AA6CD</vt:lpwstr>
  </property>
</Properties>
</file>