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4" r:id="rId3"/>
    <p:sldId id="313" r:id="rId4"/>
    <p:sldId id="302" r:id="rId5"/>
    <p:sldId id="314" r:id="rId6"/>
    <p:sldId id="315" r:id="rId7"/>
    <p:sldId id="316" r:id="rId8"/>
    <p:sldId id="31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8D"/>
    <a:srgbClr val="1E2E43"/>
    <a:srgbClr val="000000"/>
    <a:srgbClr val="484290"/>
    <a:srgbClr val="C7C71D"/>
    <a:srgbClr val="82B590"/>
    <a:srgbClr val="393387"/>
    <a:srgbClr val="6E97BE"/>
    <a:srgbClr val="FD7C27"/>
    <a:srgbClr val="6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3646" autoAdjust="0"/>
  </p:normalViewPr>
  <p:slideViewPr>
    <p:cSldViewPr snapToGrid="0" snapToObjects="1">
      <p:cViewPr>
        <p:scale>
          <a:sx n="120" d="100"/>
          <a:sy n="120" d="100"/>
        </p:scale>
        <p:origin x="176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08DE-E914-4941-B22F-46C30AABB486}" type="datetimeFigureOut">
              <a:rPr lang="en-US" smtClean="0"/>
              <a:pPr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28532-1AF2-FA42-8CEE-B548FE9A6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6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B869-B60C-704A-895F-36597DA525D3}" type="datetimeFigureOut">
              <a:rPr lang="en-US" smtClean="0"/>
              <a:pPr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43E1-7708-D943-AD9B-A5F7708A8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345" y="0"/>
            <a:ext cx="1743474" cy="68677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A04-BA51-2F4E-97C4-9AA5391DBF55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acumen-logo-white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31" y="501398"/>
            <a:ext cx="1051276" cy="65384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2233717" y="2408471"/>
            <a:ext cx="6131657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233717" y="3979001"/>
            <a:ext cx="6131657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233717" y="3625587"/>
            <a:ext cx="613165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234472" y="4547897"/>
            <a:ext cx="6128714" cy="836613"/>
          </a:xfrm>
        </p:spPr>
        <p:txBody>
          <a:bodyPr>
            <a:noAutofit/>
          </a:bodyPr>
          <a:lstStyle>
            <a:lvl1pPr marL="0" indent="0">
              <a:buNone/>
              <a:defRPr sz="800" cap="all">
                <a:solidFill>
                  <a:schemeClr val="bg2"/>
                </a:solidFill>
                <a:latin typeface="Arial Black"/>
              </a:defRPr>
            </a:lvl1pPr>
            <a:lvl2pPr marL="231775" indent="0">
              <a:buNone/>
              <a:defRPr sz="1000"/>
            </a:lvl2pPr>
            <a:lvl3pPr marL="574675" indent="0">
              <a:buNone/>
              <a:defRPr sz="1000"/>
            </a:lvl3pPr>
            <a:lvl4pPr marL="920750" indent="0">
              <a:buNone/>
              <a:defRPr sz="1000"/>
            </a:lvl4pPr>
            <a:lvl5pPr marL="1254125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9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5794963" y="4233334"/>
            <a:ext cx="2891838" cy="189283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3204" y="1128885"/>
            <a:ext cx="2657593" cy="553998"/>
          </a:xfr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3204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29207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029207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464741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665976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665976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665976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7"/>
          </p:nvPr>
        </p:nvSpPr>
        <p:spPr>
          <a:xfrm>
            <a:off x="4645152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5"/>
          <p:cNvSpPr>
            <a:spLocks noGrp="1"/>
          </p:cNvSpPr>
          <p:nvPr>
            <p:ph sz="quarter" idx="18"/>
          </p:nvPr>
        </p:nvSpPr>
        <p:spPr>
          <a:xfrm>
            <a:off x="4645152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5"/>
          <p:cNvSpPr>
            <a:spLocks noGrp="1"/>
          </p:cNvSpPr>
          <p:nvPr>
            <p:ph sz="quarter" idx="19"/>
          </p:nvPr>
        </p:nvSpPr>
        <p:spPr>
          <a:xfrm>
            <a:off x="4645152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20"/>
          </p:nvPr>
        </p:nvSpPr>
        <p:spPr>
          <a:xfrm>
            <a:off x="457200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2"/>
          </p:nvPr>
        </p:nvSpPr>
        <p:spPr>
          <a:xfrm>
            <a:off x="457200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3"/>
          </p:nvPr>
        </p:nvSpPr>
        <p:spPr>
          <a:xfrm>
            <a:off x="2464741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4"/>
          </p:nvPr>
        </p:nvSpPr>
        <p:spPr>
          <a:xfrm>
            <a:off x="2464741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Accelerat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926667" y="4632475"/>
            <a:ext cx="2760134" cy="1493687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smtClean="0"/>
              <a:t>Solution Accelerator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6EE9-C5ED-B843-9EDB-810FC7486F22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726446" y="3590185"/>
            <a:ext cx="5686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cumen-logo-right-tagline-brightblue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0"/>
          <a:stretch/>
        </p:blipFill>
        <p:spPr>
          <a:xfrm>
            <a:off x="316081" y="507999"/>
            <a:ext cx="1082302" cy="6382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730963" y="2408471"/>
            <a:ext cx="6634412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730963" y="3979001"/>
            <a:ext cx="6634412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599" cy="499727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2883"/>
            <a:ext cx="8229599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885"/>
            <a:ext cx="8229599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/Expecte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12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56798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87455" y="1656798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710546" y="4337652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80293" y="4337652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7455" y="1128885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480293" y="3760027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10545" y="3760027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 Client Logo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4994257" y="3267894"/>
            <a:ext cx="4023360" cy="2360428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994257" y="2942069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1674812"/>
            <a:ext cx="2059819" cy="688975"/>
          </a:xfrm>
        </p:spPr>
        <p:txBody>
          <a:bodyPr/>
          <a:lstStyle/>
          <a:p>
            <a:r>
              <a:rPr lang="en-US" smtClean="0"/>
              <a:t>Logo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97495" y="1135845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Key Benefits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5283834"/>
            <a:ext cx="2059819" cy="688975"/>
          </a:xfrm>
        </p:spPr>
        <p:txBody>
          <a:bodyPr/>
          <a:lstStyle/>
          <a:p>
            <a:r>
              <a:rPr lang="en-US" smtClean="0"/>
              <a:t>Logo here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4897495" y="1461668"/>
            <a:ext cx="4023360" cy="3296025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594"/>
            <a:ext cx="8229600" cy="46115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AC39B047-6FB9-2E4F-B3E2-EC7336E37F0F}" type="datetime1">
              <a:rPr lang="en-US" smtClean="0"/>
              <a:pPr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437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64" r:id="rId3"/>
    <p:sldLayoutId id="2147483666" r:id="rId4"/>
    <p:sldLayoutId id="2147483682" r:id="rId5"/>
    <p:sldLayoutId id="2147483665" r:id="rId6"/>
    <p:sldLayoutId id="2147483680" r:id="rId7"/>
    <p:sldLayoutId id="2147483678" r:id="rId8"/>
    <p:sldLayoutId id="2147483679" r:id="rId9"/>
    <p:sldLayoutId id="2147483667" r:id="rId10"/>
    <p:sldLayoutId id="2147483656" r:id="rId11"/>
    <p:sldLayoutId id="2147483673" r:id="rId12"/>
    <p:sldLayoutId id="2147483671" r:id="rId13"/>
    <p:sldLayoutId id="2147483681" r:id="rId14"/>
    <p:sldLayoutId id="2147483683" r:id="rId15"/>
    <p:sldLayoutId id="2147483670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500" b="0" i="0" kern="1200" baseline="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5425" indent="-22542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30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6827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603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188" indent="-11906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ary-hamilton/SalesforceDeploymentS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Continuous Integration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Acumen </a:t>
            </a:r>
            <a:r>
              <a:rPr lang="en-US" b="0" dirty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Gary Hamilton </a:t>
            </a:r>
            <a:r>
              <a:rPr lang="en-US" cap="none" dirty="0" smtClean="0">
                <a:latin typeface="+mn-lt"/>
              </a:rPr>
              <a:t>&lt;</a:t>
            </a:r>
            <a:r>
              <a:rPr lang="en-US" cap="none" dirty="0" err="1" smtClean="0">
                <a:latin typeface="+mn-lt"/>
              </a:rPr>
              <a:t>ghamilton@acumensolutions.com</a:t>
            </a:r>
            <a:r>
              <a:rPr lang="en-US" cap="none" dirty="0" smtClean="0">
                <a:latin typeface="+mn-lt"/>
              </a:rPr>
              <a:t>&gt;</a:t>
            </a:r>
          </a:p>
          <a:p>
            <a:r>
              <a:rPr lang="en-US" dirty="0" smtClean="0"/>
              <a:t>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289892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This is a sample GitHub project for Salesforce CI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project can be found here:</a:t>
            </a:r>
          </a:p>
          <a:p>
            <a:pPr marL="517525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github.com/gary-hamilton/SalesforceDeploymentSample</a:t>
            </a:r>
            <a:endParaRPr lang="en-US" dirty="0"/>
          </a:p>
          <a:p>
            <a:r>
              <a:rPr lang="en-US" sz="1800" dirty="0" smtClean="0"/>
              <a:t>Project contains the following:</a:t>
            </a:r>
          </a:p>
          <a:p>
            <a:pPr lvl="1"/>
            <a:r>
              <a:rPr lang="en-US" sz="1400" dirty="0" smtClean="0"/>
              <a:t>README.md with notes on how to run it</a:t>
            </a:r>
          </a:p>
          <a:p>
            <a:pPr lvl="1"/>
            <a:r>
              <a:rPr lang="en-US" sz="1400" dirty="0" smtClean="0"/>
              <a:t>build.properties with dummy username and password</a:t>
            </a:r>
          </a:p>
          <a:p>
            <a:pPr lvl="1"/>
            <a:r>
              <a:rPr lang="en-US" sz="1400" dirty="0" smtClean="0"/>
              <a:t>build.xml with one task: deployCodeCheckOnly</a:t>
            </a:r>
          </a:p>
          <a:p>
            <a:pPr lvl="1"/>
            <a:r>
              <a:rPr lang="en-US" sz="1400" dirty="0" smtClean="0"/>
              <a:t>src folder with metadata for test.page and package.xml</a:t>
            </a:r>
          </a:p>
          <a:p>
            <a:pPr lvl="1"/>
            <a:r>
              <a:rPr lang="en-US" sz="1400" dirty="0" smtClean="0"/>
              <a:t>JenkinsCIExample.pptx</a:t>
            </a:r>
          </a:p>
          <a:p>
            <a:r>
              <a:rPr lang="en-US" sz="1800" dirty="0" smtClean="0"/>
              <a:t>Allows quickly validating CI configuration</a:t>
            </a:r>
          </a:p>
          <a:p>
            <a:r>
              <a:rPr lang="en-US" sz="1800" dirty="0" smtClean="0"/>
              <a:t>Clone repository and update metadata for CI quick start</a:t>
            </a:r>
          </a:p>
          <a:p>
            <a:endParaRPr lang="en-US" sz="1800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8229600" cy="55399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GitHub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04" y="1335773"/>
            <a:ext cx="6539023" cy="46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Before you create the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Install Apache Ant</a:t>
            </a:r>
          </a:p>
          <a:p>
            <a:r>
              <a:rPr lang="en-US" sz="1800" dirty="0" smtClean="0"/>
              <a:t>Download Force.com Migration Tool</a:t>
            </a:r>
          </a:p>
          <a:p>
            <a:pPr lvl="1"/>
            <a:r>
              <a:rPr lang="en-US" sz="1400" dirty="0" smtClean="0"/>
              <a:t>Copy ant-salesforce.jar to </a:t>
            </a:r>
            <a:r>
              <a:rPr lang="en-US" sz="1400" b="1" dirty="0" smtClean="0"/>
              <a:t>/apache-ant-&lt;version&gt;/</a:t>
            </a:r>
            <a:r>
              <a:rPr lang="en-US" sz="1400" dirty="0" smtClean="0"/>
              <a:t>lib directory </a:t>
            </a:r>
          </a:p>
          <a:p>
            <a:pPr lvl="1"/>
            <a:r>
              <a:rPr lang="en-US" sz="1400" dirty="0" smtClean="0"/>
              <a:t>Test sample task from command line: ‘ant retrieveUnpackaged’ will retrieve Apex code and pages</a:t>
            </a:r>
          </a:p>
          <a:p>
            <a:r>
              <a:rPr lang="en-US" sz="1800" dirty="0" smtClean="0"/>
              <a:t>Install Git</a:t>
            </a:r>
          </a:p>
          <a:p>
            <a:r>
              <a:rPr lang="en-US" sz="1800" dirty="0" smtClean="0"/>
              <a:t>Install Jenkins</a:t>
            </a:r>
          </a:p>
          <a:p>
            <a:pPr lvl="1"/>
            <a:r>
              <a:rPr lang="en-US" sz="1400" dirty="0" smtClean="0"/>
              <a:t>Install GitHub plugin</a:t>
            </a:r>
          </a:p>
          <a:p>
            <a:pPr lvl="1"/>
            <a:r>
              <a:rPr lang="en-US" sz="1400" dirty="0" smtClean="0"/>
              <a:t>Make sure that the Jenkins user has permission to access any files and folders you create </a:t>
            </a:r>
          </a:p>
          <a:p>
            <a:pPr lvl="2"/>
            <a:r>
              <a:rPr lang="en-US" sz="1200" dirty="0" smtClean="0"/>
              <a:t>You may want to run your dev version of Jenkins under your user id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38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Jenkins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8872"/>
            <a:ext cx="7495953" cy="189752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997843" y="1839433"/>
            <a:ext cx="1860698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Point GitHub to sample repository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5" y="2923097"/>
            <a:ext cx="7336465" cy="3481832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340242" y="3945883"/>
            <a:ext cx="1977656" cy="512023"/>
          </a:xfrm>
          <a:prstGeom prst="wedgeRoundRectCallout">
            <a:avLst>
              <a:gd name="adj1" fmla="val 59238"/>
              <a:gd name="adj2" fmla="val -1258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parameters for username and password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08344" y="4919394"/>
            <a:ext cx="2083981" cy="512023"/>
          </a:xfrm>
          <a:prstGeom prst="wedgeRoundRectCallout">
            <a:avLst>
              <a:gd name="adj1" fmla="val 58443"/>
              <a:gd name="adj2" fmla="val 194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 will be </a:t>
            </a:r>
          </a:p>
          <a:p>
            <a:pPr algn="ctr"/>
            <a:r>
              <a:rPr lang="en-US" sz="1200" dirty="0" smtClean="0"/>
              <a:t>Password + security token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38194"/>
            <a:ext cx="7965213" cy="3265433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Point project to GitHub release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243084" y="2413591"/>
            <a:ext cx="2083981" cy="665127"/>
          </a:xfrm>
          <a:prstGeom prst="wedgeRoundRectCallout">
            <a:avLst>
              <a:gd name="adj1" fmla="val -111455"/>
              <a:gd name="adj2" fmla="val 817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 can be </a:t>
            </a:r>
          </a:p>
          <a:p>
            <a:pPr algn="ctr"/>
            <a:r>
              <a:rPr lang="en-US" sz="1200" dirty="0" smtClean="0"/>
              <a:t>ID / Password</a:t>
            </a:r>
          </a:p>
          <a:p>
            <a:pPr algn="ctr"/>
            <a:r>
              <a:rPr lang="en-US" sz="1200" dirty="0" smtClean="0"/>
              <a:t>or SSH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77809" y="5013897"/>
            <a:ext cx="2083981" cy="665127"/>
          </a:xfrm>
          <a:prstGeom prst="wedgeRoundRectCallout">
            <a:avLst>
              <a:gd name="adj1" fmla="val -97169"/>
              <a:gd name="adj2" fmla="val -1612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should be your release branch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Build.xml automatically runs deployCodeCheckOnly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714"/>
            <a:ext cx="8861637" cy="1919457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888018" y="3583171"/>
            <a:ext cx="2083981" cy="665127"/>
          </a:xfrm>
          <a:prstGeom prst="wedgeRoundRectCallout">
            <a:avLst>
              <a:gd name="adj1" fmla="val -97169"/>
              <a:gd name="adj2" fmla="val -1612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Optional: type “deployCodeCheckOnly”</a:t>
            </a:r>
          </a:p>
          <a:p>
            <a:pPr algn="ctr"/>
            <a:r>
              <a:rPr lang="en-US" sz="1200" dirty="0" smtClean="0"/>
              <a:t>Into Targets</a:t>
            </a:r>
          </a:p>
        </p:txBody>
      </p:sp>
    </p:spTree>
    <p:extLst>
      <p:ext uri="{BB962C8B-B14F-4D97-AF65-F5344CB8AC3E}">
        <p14:creationId xmlns:p14="http://schemas.microsoft.com/office/powerpoint/2010/main" val="7673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3" y="876997"/>
            <a:ext cx="7634177" cy="541234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Run the project!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511209" y="5417700"/>
            <a:ext cx="2083981" cy="665127"/>
          </a:xfrm>
          <a:prstGeom prst="wedgeRoundRectCallout">
            <a:avLst>
              <a:gd name="adj1" fmla="val -90026"/>
              <a:gd name="adj2" fmla="val -205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succeed unless</a:t>
            </a:r>
          </a:p>
          <a:p>
            <a:pPr algn="ctr"/>
            <a:r>
              <a:rPr lang="en-US" sz="1200" dirty="0" smtClean="0"/>
              <a:t>target org has unit test </a:t>
            </a:r>
          </a:p>
          <a:p>
            <a:pPr algn="ctr"/>
            <a:r>
              <a:rPr lang="en-US" sz="1200" dirty="0" smtClean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9384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Presentation_Template_2013-06-12">
  <a:themeElements>
    <a:clrScheme name="Custom 6">
      <a:dk1>
        <a:srgbClr val="343434"/>
      </a:dk1>
      <a:lt1>
        <a:srgbClr val="FFFFFF"/>
      </a:lt1>
      <a:dk2>
        <a:srgbClr val="1F2E43"/>
      </a:dk2>
      <a:lt2>
        <a:srgbClr val="A9B6CA"/>
      </a:lt2>
      <a:accent1>
        <a:srgbClr val="309CDC"/>
      </a:accent1>
      <a:accent2>
        <a:srgbClr val="78C7F0"/>
      </a:accent2>
      <a:accent3>
        <a:srgbClr val="0745AB"/>
      </a:accent3>
      <a:accent4>
        <a:srgbClr val="E68B39"/>
      </a:accent4>
      <a:accent5>
        <a:srgbClr val="F5B514"/>
      </a:accent5>
      <a:accent6>
        <a:srgbClr val="75AE33"/>
      </a:accent6>
      <a:hlink>
        <a:srgbClr val="86B941"/>
      </a:hlink>
      <a:folHlink>
        <a:srgbClr val="86B94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5192</TotalTime>
  <Words>310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Marketing_Presentation_Template_2013-06-12</vt:lpstr>
      <vt:lpstr>Jenkins Continuous Integration Example</vt:lpstr>
      <vt:lpstr>This is a sample GitHub project for Salesforce CI</vt:lpstr>
      <vt:lpstr>Here is the GitHub project</vt:lpstr>
      <vt:lpstr>Before you create the project</vt:lpstr>
      <vt:lpstr>Create the Jenkins project</vt:lpstr>
      <vt:lpstr>Point project to GitHub release</vt:lpstr>
      <vt:lpstr>Build.xml automatically runs deployCodeCheckOnly</vt:lpstr>
      <vt:lpstr>Run the project!</vt:lpstr>
    </vt:vector>
  </TitlesOfParts>
  <Company>LookThink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Flannery</dc:creator>
  <cp:lastModifiedBy>Microsoft Office User</cp:lastModifiedBy>
  <cp:revision>579</cp:revision>
  <dcterms:created xsi:type="dcterms:W3CDTF">2013-02-11T21:19:08Z</dcterms:created>
  <dcterms:modified xsi:type="dcterms:W3CDTF">2016-05-23T18:57:48Z</dcterms:modified>
</cp:coreProperties>
</file>