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3" r:id="rId2"/>
    <p:sldId id="274" r:id="rId3"/>
    <p:sldId id="313" r:id="rId4"/>
    <p:sldId id="302" r:id="rId5"/>
    <p:sldId id="314" r:id="rId6"/>
    <p:sldId id="318" r:id="rId7"/>
    <p:sldId id="315" r:id="rId8"/>
    <p:sldId id="316" r:id="rId9"/>
    <p:sldId id="31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538D"/>
    <a:srgbClr val="1E2E43"/>
    <a:srgbClr val="000000"/>
    <a:srgbClr val="484290"/>
    <a:srgbClr val="C7C71D"/>
    <a:srgbClr val="82B590"/>
    <a:srgbClr val="393387"/>
    <a:srgbClr val="6E97BE"/>
    <a:srgbClr val="FD7C27"/>
    <a:srgbClr val="6BC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2" autoAdjust="0"/>
    <p:restoredTop sz="93646" autoAdjust="0"/>
  </p:normalViewPr>
  <p:slideViewPr>
    <p:cSldViewPr snapToGrid="0" snapToObjects="1">
      <p:cViewPr>
        <p:scale>
          <a:sx n="119" d="100"/>
          <a:sy n="119" d="100"/>
        </p:scale>
        <p:origin x="39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8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8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E08DE-E914-4941-B22F-46C30AABB486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28532-1AF2-FA42-8CEE-B548FE9A60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56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AB869-B60C-704A-895F-36597DA525D3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643E1-7708-D943-AD9B-A5F7708A84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117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345" y="0"/>
            <a:ext cx="1743474" cy="686776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8A04-BA51-2F4E-97C4-9AA5391DBF55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 descr="acumen-logo-white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31" y="501398"/>
            <a:ext cx="1051276" cy="65384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2233717" y="2408471"/>
            <a:ext cx="6131657" cy="869046"/>
          </a:xfrm>
          <a:ln>
            <a:noFill/>
          </a:ln>
          <a:effectLst/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000" b="0" i="0">
                <a:solidFill>
                  <a:srgbClr val="1F2E43"/>
                </a:solidFill>
                <a:effectLst/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233717" y="3979001"/>
            <a:ext cx="6131657" cy="568896"/>
          </a:xfrm>
          <a:ln>
            <a:noFill/>
          </a:ln>
          <a:effectLst/>
        </p:spPr>
        <p:txBody>
          <a:bodyPr lIns="0" tIns="0" rIns="0" bIns="0">
            <a:normAutofit/>
          </a:bodyPr>
          <a:lstStyle>
            <a:lvl1pPr marL="0" indent="0" algn="l">
              <a:buNone/>
              <a:defRPr sz="1800" b="1" i="0" cap="all" spc="150">
                <a:solidFill>
                  <a:schemeClr val="tx2"/>
                </a:solidFill>
                <a:effectLst/>
                <a:latin typeface="Arial Black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2233717" y="3625587"/>
            <a:ext cx="6131657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234472" y="4547897"/>
            <a:ext cx="6128714" cy="836613"/>
          </a:xfrm>
        </p:spPr>
        <p:txBody>
          <a:bodyPr>
            <a:noAutofit/>
          </a:bodyPr>
          <a:lstStyle>
            <a:lvl1pPr marL="0" indent="0">
              <a:buNone/>
              <a:defRPr sz="800" cap="all">
                <a:solidFill>
                  <a:schemeClr val="bg2"/>
                </a:solidFill>
                <a:latin typeface="Arial Black"/>
              </a:defRPr>
            </a:lvl1pPr>
            <a:lvl2pPr marL="231775" indent="0">
              <a:buNone/>
              <a:defRPr sz="1000"/>
            </a:lvl2pPr>
            <a:lvl3pPr marL="574675" indent="0">
              <a:buNone/>
              <a:defRPr sz="1000"/>
            </a:lvl3pPr>
            <a:lvl4pPr marL="920750" indent="0">
              <a:buNone/>
              <a:defRPr sz="1000"/>
            </a:lvl4pPr>
            <a:lvl5pPr marL="1254125" indent="0">
              <a:buNone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92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- Blu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89842"/>
            <a:ext cx="5206058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5794963" y="1689843"/>
            <a:ext cx="2891838" cy="24023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5844"/>
            <a:ext cx="5206058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4963" y="1135844"/>
            <a:ext cx="2891838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3"/>
          </p:nvPr>
        </p:nvSpPr>
        <p:spPr>
          <a:xfrm>
            <a:off x="5794963" y="4233334"/>
            <a:ext cx="2891838" cy="189283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47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Blu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28885"/>
            <a:ext cx="2657593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82883"/>
            <a:ext cx="2657593" cy="44432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3204" y="1128885"/>
            <a:ext cx="2657593" cy="553998"/>
          </a:xfrm>
          <a:solidFill>
            <a:schemeClr val="accent3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3243204" y="1682883"/>
            <a:ext cx="2657593" cy="44432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29207" y="1128885"/>
            <a:ext cx="2657593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14"/>
          </p:nvPr>
        </p:nvSpPr>
        <p:spPr>
          <a:xfrm>
            <a:off x="6029207" y="1682883"/>
            <a:ext cx="2657593" cy="44432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1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2464741" y="1135844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6665976" y="1135844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4"/>
          </p:nvPr>
        </p:nvSpPr>
        <p:spPr>
          <a:xfrm>
            <a:off x="6665976" y="2942067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6"/>
          </p:nvPr>
        </p:nvSpPr>
        <p:spPr>
          <a:xfrm>
            <a:off x="6665976" y="4738881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17"/>
          </p:nvPr>
        </p:nvSpPr>
        <p:spPr>
          <a:xfrm>
            <a:off x="4645152" y="1135844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Content Placeholder 5"/>
          <p:cNvSpPr>
            <a:spLocks noGrp="1"/>
          </p:cNvSpPr>
          <p:nvPr>
            <p:ph sz="quarter" idx="18"/>
          </p:nvPr>
        </p:nvSpPr>
        <p:spPr>
          <a:xfrm>
            <a:off x="4645152" y="2942067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5"/>
          <p:cNvSpPr>
            <a:spLocks noGrp="1"/>
          </p:cNvSpPr>
          <p:nvPr>
            <p:ph sz="quarter" idx="19"/>
          </p:nvPr>
        </p:nvSpPr>
        <p:spPr>
          <a:xfrm>
            <a:off x="4645152" y="4738881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3"/>
          <p:cNvSpPr>
            <a:spLocks noGrp="1"/>
          </p:cNvSpPr>
          <p:nvPr>
            <p:ph sz="half" idx="20"/>
          </p:nvPr>
        </p:nvSpPr>
        <p:spPr>
          <a:xfrm>
            <a:off x="457200" y="1135844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Content Placeholder 3"/>
          <p:cNvSpPr>
            <a:spLocks noGrp="1"/>
          </p:cNvSpPr>
          <p:nvPr>
            <p:ph sz="half" idx="21"/>
          </p:nvPr>
        </p:nvSpPr>
        <p:spPr>
          <a:xfrm>
            <a:off x="457200" y="2942067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Content Placeholder 3"/>
          <p:cNvSpPr>
            <a:spLocks noGrp="1"/>
          </p:cNvSpPr>
          <p:nvPr>
            <p:ph sz="half" idx="22"/>
          </p:nvPr>
        </p:nvSpPr>
        <p:spPr>
          <a:xfrm>
            <a:off x="457200" y="4738881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3"/>
          </p:nvPr>
        </p:nvSpPr>
        <p:spPr>
          <a:xfrm>
            <a:off x="2464741" y="2942067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4"/>
          </p:nvPr>
        </p:nvSpPr>
        <p:spPr>
          <a:xfrm>
            <a:off x="2464741" y="4738881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71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3247776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457201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6"/>
          </p:nvPr>
        </p:nvSpPr>
        <p:spPr>
          <a:xfrm>
            <a:off x="3247776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6038351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038351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5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3247776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457201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6"/>
          </p:nvPr>
        </p:nvSpPr>
        <p:spPr>
          <a:xfrm>
            <a:off x="3247776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6038351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038351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33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Accelerator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89842"/>
            <a:ext cx="5206058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5794963" y="1689843"/>
            <a:ext cx="2891838" cy="24023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5844"/>
            <a:ext cx="5206058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4963" y="1135844"/>
            <a:ext cx="2891838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926667" y="4632475"/>
            <a:ext cx="2760134" cy="1493687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r>
              <a:rPr lang="en-US" smtClean="0"/>
              <a:t>Solution Accelerator Logo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66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3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6EE9-C5ED-B843-9EDB-810FC7486F22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726446" y="3590185"/>
            <a:ext cx="5686592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cumen-logo-right-tagline-brightblue-rgb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1740"/>
          <a:stretch/>
        </p:blipFill>
        <p:spPr>
          <a:xfrm>
            <a:off x="316081" y="507999"/>
            <a:ext cx="1082302" cy="63829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730963" y="2408471"/>
            <a:ext cx="6634412" cy="869046"/>
          </a:xfrm>
          <a:ln>
            <a:noFill/>
          </a:ln>
          <a:effectLst/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000" b="0" i="0">
                <a:solidFill>
                  <a:srgbClr val="1F2E43"/>
                </a:solidFill>
                <a:effectLst/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730963" y="3979001"/>
            <a:ext cx="6634412" cy="568896"/>
          </a:xfrm>
          <a:ln>
            <a:noFill/>
          </a:ln>
          <a:effectLst/>
        </p:spPr>
        <p:txBody>
          <a:bodyPr lIns="0" tIns="0" rIns="0" bIns="0">
            <a:normAutofit/>
          </a:bodyPr>
          <a:lstStyle>
            <a:lvl1pPr marL="0" indent="0" algn="l">
              <a:buNone/>
              <a:defRPr sz="1800" b="1" i="0" cap="all" spc="150">
                <a:solidFill>
                  <a:schemeClr val="tx2"/>
                </a:solidFill>
                <a:effectLst/>
                <a:latin typeface="Arial Black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4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28885"/>
            <a:ext cx="8229599" cy="4997278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u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2883"/>
            <a:ext cx="8229599" cy="44432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8885"/>
            <a:ext cx="8229599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77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ing Agenda/Expecte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9842"/>
            <a:ext cx="4020725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689842"/>
            <a:ext cx="4023360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5844"/>
            <a:ext cx="4020725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35844"/>
            <a:ext cx="4023360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2204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lu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9842"/>
            <a:ext cx="4020725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689842"/>
            <a:ext cx="4023360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5844"/>
            <a:ext cx="4020725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35844"/>
            <a:ext cx="4023360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7124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2" y="1656798"/>
            <a:ext cx="4022435" cy="18761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4687455" y="1656798"/>
            <a:ext cx="3999345" cy="18761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4"/>
          </p:nvPr>
        </p:nvSpPr>
        <p:spPr>
          <a:xfrm>
            <a:off x="4710546" y="4337652"/>
            <a:ext cx="3999345" cy="18761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480293" y="4337652"/>
            <a:ext cx="4022435" cy="18761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28885"/>
            <a:ext cx="4022436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5"/>
          </p:nvPr>
        </p:nvSpPr>
        <p:spPr>
          <a:xfrm>
            <a:off x="4687455" y="1128885"/>
            <a:ext cx="3999345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6"/>
          </p:nvPr>
        </p:nvSpPr>
        <p:spPr>
          <a:xfrm>
            <a:off x="480293" y="3760027"/>
            <a:ext cx="4022436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10545" y="3760027"/>
            <a:ext cx="3999345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5933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With Client Logo/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0" tIns="320040" rIns="0" bIns="320040" rtlCol="0" anchor="ctr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Case Study Sample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290286" y="1461669"/>
            <a:ext cx="4487333" cy="1480400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177" y="1135844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3"/>
          </p:nvPr>
        </p:nvSpPr>
        <p:spPr>
          <a:xfrm>
            <a:off x="290286" y="3267893"/>
            <a:ext cx="4487333" cy="1489801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0177" y="2942069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15"/>
          </p:nvPr>
        </p:nvSpPr>
        <p:spPr>
          <a:xfrm>
            <a:off x="290286" y="5083519"/>
            <a:ext cx="4487333" cy="1457917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90177" y="4757695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1" name="Content Placeholder 3"/>
          <p:cNvSpPr>
            <a:spLocks noGrp="1"/>
          </p:cNvSpPr>
          <p:nvPr>
            <p:ph sz="half" idx="17"/>
          </p:nvPr>
        </p:nvSpPr>
        <p:spPr>
          <a:xfrm>
            <a:off x="4994257" y="3267894"/>
            <a:ext cx="4023360" cy="2360428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rmAutofit/>
          </a:bodyPr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994257" y="2942069"/>
            <a:ext cx="4023360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923038" y="1674812"/>
            <a:ext cx="2059819" cy="688975"/>
          </a:xfrm>
        </p:spPr>
        <p:txBody>
          <a:bodyPr/>
          <a:lstStyle/>
          <a:p>
            <a:r>
              <a:rPr lang="en-US" smtClean="0"/>
              <a:t>Logo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4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With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0" tIns="320040" rIns="0" bIns="320040" rtlCol="0" anchor="ctr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Case Study Sample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290286" y="1461669"/>
            <a:ext cx="4487333" cy="1480400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177" y="1135844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3"/>
          </p:nvPr>
        </p:nvSpPr>
        <p:spPr>
          <a:xfrm>
            <a:off x="290286" y="3267893"/>
            <a:ext cx="4487333" cy="1489801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0177" y="2942069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15"/>
          </p:nvPr>
        </p:nvSpPr>
        <p:spPr>
          <a:xfrm>
            <a:off x="290286" y="5083519"/>
            <a:ext cx="4487333" cy="1457917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90177" y="4757695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897495" y="1135845"/>
            <a:ext cx="4023360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Key Benefits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923038" y="5283834"/>
            <a:ext cx="2059819" cy="688975"/>
          </a:xfrm>
        </p:spPr>
        <p:txBody>
          <a:bodyPr/>
          <a:lstStyle/>
          <a:p>
            <a:r>
              <a:rPr lang="en-US" smtClean="0"/>
              <a:t>Logo here</a:t>
            </a:r>
            <a:endParaRPr lang="en-US"/>
          </a:p>
        </p:txBody>
      </p:sp>
      <p:sp>
        <p:nvSpPr>
          <p:cNvPr id="17" name="Content Placeholder 3"/>
          <p:cNvSpPr>
            <a:spLocks noGrp="1"/>
          </p:cNvSpPr>
          <p:nvPr>
            <p:ph sz="half" idx="20"/>
          </p:nvPr>
        </p:nvSpPr>
        <p:spPr>
          <a:xfrm>
            <a:off x="4897495" y="1461668"/>
            <a:ext cx="4023360" cy="3296025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50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4594"/>
            <a:ext cx="8229600" cy="461157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1437"/>
            <a:ext cx="21336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AC39B047-6FB9-2E4F-B3E2-EC7336E37F0F}" type="datetime1">
              <a:rPr lang="en-US" smtClean="0"/>
              <a:pPr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437"/>
            <a:ext cx="28956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1437"/>
            <a:ext cx="21336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1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50" r:id="rId2"/>
    <p:sldLayoutId id="2147483664" r:id="rId3"/>
    <p:sldLayoutId id="2147483666" r:id="rId4"/>
    <p:sldLayoutId id="2147483682" r:id="rId5"/>
    <p:sldLayoutId id="2147483665" r:id="rId6"/>
    <p:sldLayoutId id="2147483680" r:id="rId7"/>
    <p:sldLayoutId id="2147483678" r:id="rId8"/>
    <p:sldLayoutId id="2147483679" r:id="rId9"/>
    <p:sldLayoutId id="2147483667" r:id="rId10"/>
    <p:sldLayoutId id="2147483656" r:id="rId11"/>
    <p:sldLayoutId id="2147483673" r:id="rId12"/>
    <p:sldLayoutId id="2147483671" r:id="rId13"/>
    <p:sldLayoutId id="2147483681" r:id="rId14"/>
    <p:sldLayoutId id="2147483683" r:id="rId15"/>
    <p:sldLayoutId id="2147483670" r:id="rId16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2500" b="0" i="0" kern="1200" baseline="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225425" indent="-225425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04813" indent="-173038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68275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160338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188" indent="-119063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gary-hamilton/SalesforceDeploymentSamp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Jenkins Continuous Integration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 </a:t>
            </a:r>
            <a:r>
              <a:rPr lang="en-US" b="0" dirty="0" smtClean="0"/>
              <a:t>Acumen </a:t>
            </a:r>
            <a:r>
              <a:rPr lang="en-US" b="0" dirty="0"/>
              <a:t>Solutions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Gary Hamilton </a:t>
            </a:r>
            <a:r>
              <a:rPr lang="en-US" cap="none" dirty="0" smtClean="0">
                <a:latin typeface="+mn-lt"/>
              </a:rPr>
              <a:t>&lt;</a:t>
            </a:r>
            <a:r>
              <a:rPr lang="en-US" cap="none" dirty="0" err="1" smtClean="0">
                <a:latin typeface="+mn-lt"/>
              </a:rPr>
              <a:t>ghamilton@acumensolutions.com</a:t>
            </a:r>
            <a:r>
              <a:rPr lang="en-US" cap="none" dirty="0" smtClean="0">
                <a:latin typeface="+mn-lt"/>
              </a:rPr>
              <a:t>&gt;</a:t>
            </a:r>
          </a:p>
          <a:p>
            <a:r>
              <a:rPr lang="en-US" dirty="0" smtClean="0"/>
              <a:t>May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289892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This is a sample GitHub project for Salesforce CI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57200" y="1689842"/>
            <a:ext cx="8229600" cy="443632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project can be found here:</a:t>
            </a:r>
          </a:p>
          <a:p>
            <a:pPr marL="517525" lvl="2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github.com/gary-hamilton/SalesforceDeploymentSample</a:t>
            </a:r>
            <a:endParaRPr lang="en-US" dirty="0"/>
          </a:p>
          <a:p>
            <a:r>
              <a:rPr lang="en-US" sz="1800" dirty="0" smtClean="0"/>
              <a:t>Project contains the following:</a:t>
            </a:r>
          </a:p>
          <a:p>
            <a:pPr lvl="1"/>
            <a:r>
              <a:rPr lang="en-US" sz="1400" dirty="0" smtClean="0"/>
              <a:t>README.md with notes on how to run it</a:t>
            </a:r>
          </a:p>
          <a:p>
            <a:pPr lvl="1"/>
            <a:r>
              <a:rPr lang="en-US" sz="1400" dirty="0" smtClean="0"/>
              <a:t>build.properties with dummy username and password</a:t>
            </a:r>
          </a:p>
          <a:p>
            <a:pPr lvl="1"/>
            <a:r>
              <a:rPr lang="en-US" sz="1400" dirty="0" smtClean="0"/>
              <a:t>build.xml with one task: deployCodeCheckOnly</a:t>
            </a:r>
          </a:p>
          <a:p>
            <a:pPr lvl="1"/>
            <a:r>
              <a:rPr lang="en-US" sz="1400" dirty="0" smtClean="0"/>
              <a:t>src folder with metadata for test.page and package.xml</a:t>
            </a:r>
          </a:p>
          <a:p>
            <a:pPr lvl="1"/>
            <a:r>
              <a:rPr lang="en-US" sz="1400" dirty="0" smtClean="0"/>
              <a:t>JenkinsCIExample.pptx</a:t>
            </a:r>
          </a:p>
          <a:p>
            <a:r>
              <a:rPr lang="en-US" sz="1800" dirty="0" smtClean="0"/>
              <a:t>Allows quickly validating CI configuration</a:t>
            </a:r>
          </a:p>
          <a:p>
            <a:r>
              <a:rPr lang="en-US" sz="1800" dirty="0" smtClean="0"/>
              <a:t>Clone repository and update metadata for CI quick start</a:t>
            </a:r>
          </a:p>
          <a:p>
            <a:endParaRPr lang="en-US" sz="1800" dirty="0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135844"/>
            <a:ext cx="8229600" cy="553998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3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Here is the GitHub project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116" y="6213392"/>
            <a:ext cx="2133600" cy="249385"/>
          </a:xfrm>
        </p:spPr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116" y="6213392"/>
            <a:ext cx="2895600" cy="249385"/>
          </a:xfrm>
        </p:spPr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392" y="886327"/>
            <a:ext cx="6665216" cy="52415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7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Before you create the project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half" idx="2"/>
          </p:nvPr>
        </p:nvSpPr>
        <p:spPr>
          <a:xfrm>
            <a:off x="457200" y="1128885"/>
            <a:ext cx="8229600" cy="443632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Install Apache Ant</a:t>
            </a:r>
          </a:p>
          <a:p>
            <a:r>
              <a:rPr lang="en-US" sz="1800" dirty="0" smtClean="0"/>
              <a:t>Download Force.com Migration Tool</a:t>
            </a:r>
          </a:p>
          <a:p>
            <a:pPr lvl="1"/>
            <a:r>
              <a:rPr lang="en-US" sz="1400" dirty="0" smtClean="0"/>
              <a:t>Copy ant-salesforce.jar to </a:t>
            </a:r>
            <a:r>
              <a:rPr lang="en-US" sz="1400" b="1" dirty="0" smtClean="0"/>
              <a:t>/apache-ant-&lt;version&gt;/</a:t>
            </a:r>
            <a:r>
              <a:rPr lang="en-US" sz="1400" dirty="0" smtClean="0"/>
              <a:t>lib directory </a:t>
            </a:r>
          </a:p>
          <a:p>
            <a:pPr lvl="1"/>
            <a:r>
              <a:rPr lang="en-US" sz="1400" dirty="0" smtClean="0"/>
              <a:t>Test sample task from command line: ‘ant retrieveUnpackaged’ will retrieve Apex code and pages</a:t>
            </a:r>
          </a:p>
          <a:p>
            <a:r>
              <a:rPr lang="en-US" sz="1800" dirty="0" smtClean="0"/>
              <a:t>Install Git</a:t>
            </a:r>
          </a:p>
          <a:p>
            <a:r>
              <a:rPr lang="en-US" sz="1800" dirty="0" smtClean="0"/>
              <a:t>Install Jenkins</a:t>
            </a:r>
          </a:p>
          <a:p>
            <a:pPr lvl="1"/>
            <a:r>
              <a:rPr lang="en-US" sz="1400" dirty="0" smtClean="0"/>
              <a:t>Install GitHub plugin</a:t>
            </a:r>
          </a:p>
          <a:p>
            <a:pPr lvl="1"/>
            <a:r>
              <a:rPr lang="en-US" sz="1400" dirty="0" smtClean="0"/>
              <a:t>Make sure that the Jenkins user has permission to access any files and folders you create </a:t>
            </a:r>
          </a:p>
          <a:p>
            <a:pPr lvl="2"/>
            <a:r>
              <a:rPr lang="en-US" sz="1200" dirty="0" smtClean="0"/>
              <a:t>You may want to run your dev version of Jenkins under your user id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438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Create the Jenkins project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8844"/>
            <a:ext cx="7495953" cy="1026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74" y="2577524"/>
            <a:ext cx="7336465" cy="34818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Rounded Rectangular Callout 18"/>
          <p:cNvSpPr/>
          <p:nvPr/>
        </p:nvSpPr>
        <p:spPr>
          <a:xfrm>
            <a:off x="254181" y="3600310"/>
            <a:ext cx="1977656" cy="512023"/>
          </a:xfrm>
          <a:prstGeom prst="wedgeRoundRectCallout">
            <a:avLst>
              <a:gd name="adj1" fmla="val 59238"/>
              <a:gd name="adj2" fmla="val -12589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parameters for username and password</a:t>
            </a:r>
            <a:endParaRPr lang="en-US" sz="12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222283" y="4573821"/>
            <a:ext cx="2083981" cy="512023"/>
          </a:xfrm>
          <a:prstGeom prst="wedgeRoundRectCallout">
            <a:avLst>
              <a:gd name="adj1" fmla="val 58443"/>
              <a:gd name="adj2" fmla="val 1946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Password will be </a:t>
            </a:r>
          </a:p>
          <a:p>
            <a:pPr algn="ctr"/>
            <a:r>
              <a:rPr lang="en-US" sz="1200" dirty="0" smtClean="0"/>
              <a:t>Password + security token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50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Parameterize the </a:t>
            </a:r>
            <a:r>
              <a:rPr lang="en-US" dirty="0" smtClean="0"/>
              <a:t>Jenkins project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35" y="1954909"/>
            <a:ext cx="7336465" cy="34818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ounded Rectangular Callout 12"/>
          <p:cNvSpPr/>
          <p:nvPr/>
        </p:nvSpPr>
        <p:spPr>
          <a:xfrm>
            <a:off x="340242" y="2977695"/>
            <a:ext cx="1977656" cy="512023"/>
          </a:xfrm>
          <a:prstGeom prst="wedgeRoundRectCallout">
            <a:avLst>
              <a:gd name="adj1" fmla="val 59238"/>
              <a:gd name="adj2" fmla="val -12589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parameters for username and password</a:t>
            </a:r>
            <a:endParaRPr lang="en-US" sz="12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308344" y="3951206"/>
            <a:ext cx="2083981" cy="512023"/>
          </a:xfrm>
          <a:prstGeom prst="wedgeRoundRectCallout">
            <a:avLst>
              <a:gd name="adj1" fmla="val 58443"/>
              <a:gd name="adj2" fmla="val 1946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Password will be </a:t>
            </a:r>
          </a:p>
          <a:p>
            <a:pPr algn="ctr"/>
            <a:r>
              <a:rPr lang="en-US" sz="1200" dirty="0" smtClean="0"/>
              <a:t>Password + security token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3350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838194"/>
            <a:ext cx="7965213" cy="32654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Point project to GitHub release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6243084" y="2413591"/>
            <a:ext cx="2083981" cy="665127"/>
          </a:xfrm>
          <a:prstGeom prst="wedgeRoundRectCallout">
            <a:avLst>
              <a:gd name="adj1" fmla="val -111455"/>
              <a:gd name="adj2" fmla="val 8176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Credentials can be </a:t>
            </a:r>
          </a:p>
          <a:p>
            <a:pPr algn="ctr"/>
            <a:r>
              <a:rPr lang="en-US" sz="1200" dirty="0" smtClean="0"/>
              <a:t>ID / Password</a:t>
            </a:r>
          </a:p>
          <a:p>
            <a:pPr algn="ctr"/>
            <a:r>
              <a:rPr lang="en-US" sz="1200" dirty="0" smtClean="0"/>
              <a:t>or SSH</a:t>
            </a:r>
            <a:endParaRPr lang="en-US" sz="12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977809" y="5013897"/>
            <a:ext cx="2083981" cy="665127"/>
          </a:xfrm>
          <a:prstGeom prst="wedgeRoundRectCallout">
            <a:avLst>
              <a:gd name="adj1" fmla="val -97169"/>
              <a:gd name="adj2" fmla="val -16121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This should be your release branch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1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Build.xml automatically runs deployCodeCheckOnly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3715"/>
            <a:ext cx="7800347" cy="16895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34" y="3797450"/>
            <a:ext cx="7476213" cy="1725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ounded Rectangular Callout 9"/>
          <p:cNvSpPr/>
          <p:nvPr/>
        </p:nvSpPr>
        <p:spPr>
          <a:xfrm>
            <a:off x="4469219" y="5522778"/>
            <a:ext cx="2083981" cy="665127"/>
          </a:xfrm>
          <a:prstGeom prst="wedgeRoundRectCallout">
            <a:avLst>
              <a:gd name="adj1" fmla="val -81167"/>
              <a:gd name="adj2" fmla="val -14989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Notify build manager if validation fails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73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80" y="876997"/>
            <a:ext cx="6293242" cy="5412347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Run the project!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6113637" y="5514519"/>
            <a:ext cx="2083981" cy="665127"/>
          </a:xfrm>
          <a:prstGeom prst="wedgeRoundRectCallout">
            <a:avLst>
              <a:gd name="adj1" fmla="val -90026"/>
              <a:gd name="adj2" fmla="val -2054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Should succeed unless</a:t>
            </a:r>
          </a:p>
          <a:p>
            <a:pPr algn="ctr"/>
            <a:r>
              <a:rPr lang="en-US" sz="1200" dirty="0" smtClean="0"/>
              <a:t>target org has unit test </a:t>
            </a:r>
          </a:p>
          <a:p>
            <a:pPr algn="ctr"/>
            <a:r>
              <a:rPr lang="en-US" sz="1200" dirty="0" smtClean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93840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eting_Presentation_Template_2013-06-12">
  <a:themeElements>
    <a:clrScheme name="Custom 6">
      <a:dk1>
        <a:srgbClr val="343434"/>
      </a:dk1>
      <a:lt1>
        <a:srgbClr val="FFFFFF"/>
      </a:lt1>
      <a:dk2>
        <a:srgbClr val="1F2E43"/>
      </a:dk2>
      <a:lt2>
        <a:srgbClr val="A9B6CA"/>
      </a:lt2>
      <a:accent1>
        <a:srgbClr val="309CDC"/>
      </a:accent1>
      <a:accent2>
        <a:srgbClr val="78C7F0"/>
      </a:accent2>
      <a:accent3>
        <a:srgbClr val="0745AB"/>
      </a:accent3>
      <a:accent4>
        <a:srgbClr val="E68B39"/>
      </a:accent4>
      <a:accent5>
        <a:srgbClr val="F5B514"/>
      </a:accent5>
      <a:accent6>
        <a:srgbClr val="75AE33"/>
      </a:accent6>
      <a:hlink>
        <a:srgbClr val="86B941"/>
      </a:hlink>
      <a:folHlink>
        <a:srgbClr val="86B94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5230</TotalTime>
  <Words>332</Words>
  <Application>Microsoft Macintosh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Black</vt:lpstr>
      <vt:lpstr>Calibri</vt:lpstr>
      <vt:lpstr>Arial</vt:lpstr>
      <vt:lpstr>Marketing_Presentation_Template_2013-06-12</vt:lpstr>
      <vt:lpstr>Jenkins Continuous Integration Example</vt:lpstr>
      <vt:lpstr>This is a sample GitHub project for Salesforce CI</vt:lpstr>
      <vt:lpstr>Here is the GitHub project</vt:lpstr>
      <vt:lpstr>Before you create the project</vt:lpstr>
      <vt:lpstr>Create the Jenkins project</vt:lpstr>
      <vt:lpstr>Parameterize the Jenkins project</vt:lpstr>
      <vt:lpstr>Point project to GitHub release</vt:lpstr>
      <vt:lpstr>Build.xml automatically runs deployCodeCheckOnly</vt:lpstr>
      <vt:lpstr>Run the project!</vt:lpstr>
    </vt:vector>
  </TitlesOfParts>
  <Company>LookThink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Flannery</dc:creator>
  <cp:lastModifiedBy>G Hamilton</cp:lastModifiedBy>
  <cp:revision>590</cp:revision>
  <dcterms:created xsi:type="dcterms:W3CDTF">2013-02-11T21:19:08Z</dcterms:created>
  <dcterms:modified xsi:type="dcterms:W3CDTF">2016-07-07T20:37:05Z</dcterms:modified>
</cp:coreProperties>
</file>