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303" r:id="rId3"/>
    <p:sldId id="257" r:id="rId4"/>
    <p:sldId id="288" r:id="rId5"/>
    <p:sldId id="289" r:id="rId6"/>
    <p:sldId id="291" r:id="rId7"/>
    <p:sldId id="302" r:id="rId8"/>
    <p:sldId id="295" r:id="rId9"/>
    <p:sldId id="290" r:id="rId10"/>
    <p:sldId id="294" r:id="rId11"/>
    <p:sldId id="292" r:id="rId12"/>
    <p:sldId id="293" r:id="rId13"/>
    <p:sldId id="266" r:id="rId14"/>
    <p:sldId id="268" r:id="rId15"/>
    <p:sldId id="269" r:id="rId16"/>
    <p:sldId id="304" r:id="rId17"/>
    <p:sldId id="287" r:id="rId18"/>
    <p:sldId id="298" r:id="rId19"/>
  </p:sldIdLst>
  <p:sldSz cx="9144000" cy="5143500" type="screen16x9"/>
  <p:notesSz cx="6858000" cy="9144000"/>
  <p:embeddedFontLst>
    <p:embeddedFont>
      <p:font typeface="Arvo" panose="020B0604020202020204" charset="0"/>
      <p:regular r:id="rId21"/>
      <p:bold r:id="rId22"/>
      <p:italic r:id="rId23"/>
      <p:boldItalic r:id="rId24"/>
    </p:embeddedFont>
    <p:embeddedFont>
      <p:font typeface="Play" panose="020B0604020202020204" charset="0"/>
      <p:regular r:id="rId25"/>
      <p:bold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602C"/>
    <a:srgbClr val="00CCFF"/>
    <a:srgbClr val="00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9E689-CCE9-456E-9220-F6334F184125}" v="7" dt="2024-11-30T13:21:08.710"/>
  </p1510:revLst>
</p1510:revInfo>
</file>

<file path=ppt/tableStyles.xml><?xml version="1.0" encoding="utf-8"?>
<a:tblStyleLst xmlns:a="http://schemas.openxmlformats.org/drawingml/2006/main" def="{7A687751-8F06-4940-A017-A87A9381D430}">
  <a:tblStyle styleId="{7A687751-8F06-4940-A017-A87A9381D43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0569864-A4BB-4070-89A3-1F021798337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4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5/10/relationships/revisionInfo" Target="revisionInfo.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B4273FAB-B4CB-07A4-1EEC-24C0D8B4CA25}"/>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640B2779-2B3B-D9D4-CA65-8B4DCA0938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E1A9C045-3F1C-5C38-A33E-F881E5E243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390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BE37C283-0FED-E9EE-0F81-5464B15B9B37}"/>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85652385-416E-30D8-23E1-1AEB38CE49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DCF26539-DD7B-7E26-F156-38BE783DE4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38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E8D7389D-C99A-9A4E-65FA-7FF306171C49}"/>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3E260FFB-EB33-54CC-1D0D-9925245AF3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7FCCB253-452A-966F-0AC0-FEF75CB3D1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960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aaa4bd75c_9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aaa4bd75c_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a:extLst>
            <a:ext uri="{FF2B5EF4-FFF2-40B4-BE49-F238E27FC236}">
              <a16:creationId xmlns:a16="http://schemas.microsoft.com/office/drawing/2014/main" id="{88A6E101-475F-A921-CADE-9A991EF297DE}"/>
            </a:ext>
          </a:extLst>
        </p:cNvPr>
        <p:cNvGrpSpPr/>
        <p:nvPr/>
      </p:nvGrpSpPr>
      <p:grpSpPr>
        <a:xfrm>
          <a:off x="0" y="0"/>
          <a:ext cx="0" cy="0"/>
          <a:chOff x="0" y="0"/>
          <a:chExt cx="0" cy="0"/>
        </a:xfrm>
      </p:grpSpPr>
      <p:sp>
        <p:nvSpPr>
          <p:cNvPr id="645" name="Google Shape;645;gdebaa7b3a2_1_158:notes">
            <a:extLst>
              <a:ext uri="{FF2B5EF4-FFF2-40B4-BE49-F238E27FC236}">
                <a16:creationId xmlns:a16="http://schemas.microsoft.com/office/drawing/2014/main" id="{8CFA3FD7-9722-B36E-9606-8F91B01A28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debaa7b3a2_1_158:notes">
            <a:extLst>
              <a:ext uri="{FF2B5EF4-FFF2-40B4-BE49-F238E27FC236}">
                <a16:creationId xmlns:a16="http://schemas.microsoft.com/office/drawing/2014/main" id="{DEA8A440-48E6-154E-2A7B-834934BCD9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2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debaa7b3a2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debaa7b3a2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A4B1F3C9-3BD5-3C21-F861-67E95328D67C}"/>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3E5A1147-F678-E110-2347-088114DA33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D7D857D3-369B-0096-1EF3-9E2DB67964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61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7F6835C3-49B2-FA1D-6952-2363F01CCABD}"/>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5CE98E4A-0005-DF88-D1A6-32182F2503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B14D71B3-D3B5-88BB-2E06-2DA0D84C44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944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8D2D5EF5-2A61-B7E6-CB85-84013DAF8B2B}"/>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264BF616-D481-662C-E73A-78156BD019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1FB43726-483F-0721-7DC7-200ED1B547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069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7D0C64A3-6449-29F2-ED64-55EFF6A24C33}"/>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9621B32D-CB80-F071-0DD7-7448237CDC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89151880-BCCB-86AC-8F0C-3CF3A2E215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15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AA66B379-0D1F-BB91-FA1B-946FAA7CCA59}"/>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5BB43C98-4D19-A651-8B7D-FCD2C12166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734232E6-205C-B990-36FF-26E0FFB928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76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7AFE76BE-B2E2-CFCB-82FC-FA5B3E56AEBE}"/>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01A046C9-1DD1-F63D-96DB-6FA21681BF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8C3C392C-E74A-C884-5753-BB516D3000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92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51B8A8E6-C6E3-E18C-429B-CEA4BDF8272E}"/>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4061CE51-B1BB-B6D1-AF22-98CAA76FDC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BE8597F8-9F46-3159-836D-33E134649B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48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DC30A024-06D9-8002-5214-0BDA485EBE60}"/>
            </a:ext>
          </a:extLst>
        </p:cNvPr>
        <p:cNvGrpSpPr/>
        <p:nvPr/>
      </p:nvGrpSpPr>
      <p:grpSpPr>
        <a:xfrm>
          <a:off x="0" y="0"/>
          <a:ext cx="0" cy="0"/>
          <a:chOff x="0" y="0"/>
          <a:chExt cx="0" cy="0"/>
        </a:xfrm>
      </p:grpSpPr>
      <p:sp>
        <p:nvSpPr>
          <p:cNvPr id="186" name="Google Shape;186;g3606f1c2d_30:notes">
            <a:extLst>
              <a:ext uri="{FF2B5EF4-FFF2-40B4-BE49-F238E27FC236}">
                <a16:creationId xmlns:a16="http://schemas.microsoft.com/office/drawing/2014/main" id="{09F7B3F5-8771-AE99-1D73-08682D31B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a:extLst>
              <a:ext uri="{FF2B5EF4-FFF2-40B4-BE49-F238E27FC236}">
                <a16:creationId xmlns:a16="http://schemas.microsoft.com/office/drawing/2014/main" id="{7B73DE3F-E08E-526C-B39C-980A97105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96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19571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 Id="rId9"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435288" y="1086751"/>
            <a:ext cx="5367900" cy="19836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t>Resume Classification</a:t>
            </a:r>
            <a:endParaRPr sz="5400" dirty="0"/>
          </a:p>
        </p:txBody>
      </p:sp>
      <p:sp>
        <p:nvSpPr>
          <p:cNvPr id="2" name="TextBox 1">
            <a:extLst>
              <a:ext uri="{FF2B5EF4-FFF2-40B4-BE49-F238E27FC236}">
                <a16:creationId xmlns:a16="http://schemas.microsoft.com/office/drawing/2014/main" id="{9F1D378A-3E10-7D67-7279-A742C735A765}"/>
              </a:ext>
            </a:extLst>
          </p:cNvPr>
          <p:cNvSpPr txBox="1"/>
          <p:nvPr/>
        </p:nvSpPr>
        <p:spPr>
          <a:xfrm>
            <a:off x="7186003" y="2640968"/>
            <a:ext cx="3045417" cy="1815882"/>
          </a:xfrm>
          <a:prstGeom prst="rect">
            <a:avLst/>
          </a:prstGeom>
          <a:noFill/>
        </p:spPr>
        <p:txBody>
          <a:bodyPr wrap="square" rtlCol="0">
            <a:spAutoFit/>
          </a:bodyPr>
          <a:lstStyle/>
          <a:p>
            <a:r>
              <a:rPr lang="en-IN" sz="1200" dirty="0">
                <a:latin typeface="Aptos Display" panose="020B0004020202020204" pitchFamily="34" charset="0"/>
              </a:rPr>
              <a:t>BY :</a:t>
            </a:r>
          </a:p>
          <a:p>
            <a:r>
              <a:rPr lang="en-IN" sz="1200" dirty="0">
                <a:latin typeface="Aptos Display" panose="020B0004020202020204" pitchFamily="34" charset="0"/>
              </a:rPr>
              <a:t>          Rahul Mallareddi</a:t>
            </a:r>
          </a:p>
          <a:p>
            <a:r>
              <a:rPr lang="en-IN" sz="1200" dirty="0">
                <a:latin typeface="Aptos Display" panose="020B0004020202020204" pitchFamily="34" charset="0"/>
              </a:rPr>
              <a:t>          Gayatri Kumari</a:t>
            </a:r>
          </a:p>
          <a:p>
            <a:r>
              <a:rPr lang="en-IN" sz="1200" dirty="0">
                <a:latin typeface="Aptos Display" panose="020B0004020202020204" pitchFamily="34" charset="0"/>
              </a:rPr>
              <a:t>          </a:t>
            </a:r>
            <a:r>
              <a:rPr lang="en-IN" sz="1200" dirty="0" err="1">
                <a:latin typeface="Aptos Display" panose="020B0004020202020204" pitchFamily="34" charset="0"/>
              </a:rPr>
              <a:t>Harshal</a:t>
            </a:r>
            <a:r>
              <a:rPr lang="en-IN" sz="1200" dirty="0">
                <a:latin typeface="Aptos Display" panose="020B0004020202020204" pitchFamily="34" charset="0"/>
              </a:rPr>
              <a:t> Tumane</a:t>
            </a:r>
          </a:p>
          <a:p>
            <a:r>
              <a:rPr lang="en-IN" sz="1200" dirty="0">
                <a:latin typeface="Aptos Display" panose="020B0004020202020204" pitchFamily="34" charset="0"/>
              </a:rPr>
              <a:t>          Viraj Balasaheb Yekhe</a:t>
            </a:r>
          </a:p>
          <a:p>
            <a:r>
              <a:rPr lang="en-IN" sz="1200" dirty="0">
                <a:latin typeface="Aptos Display" panose="020B0004020202020204" pitchFamily="34" charset="0"/>
              </a:rPr>
              <a:t>          Uzair</a:t>
            </a:r>
          </a:p>
          <a:p>
            <a:r>
              <a:rPr lang="en-IN" sz="1200" dirty="0">
                <a:latin typeface="Aptos Display" panose="020B0004020202020204" pitchFamily="34" charset="0"/>
              </a:rPr>
              <a:t>          Gunda Sanjay</a:t>
            </a:r>
          </a:p>
          <a:p>
            <a:r>
              <a:rPr lang="en-IN" sz="1200" dirty="0">
                <a:latin typeface="Aptos Display" panose="020B0004020202020204" pitchFamily="34" charset="0"/>
              </a:rPr>
              <a:t>          Abhishek G H</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E91B36E1-8D06-5FD7-D93D-1BD4B7184908}"/>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3EE3D8DD-2462-EAF5-88BB-4F5C75DCD937}"/>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 dirty="0">
                <a:latin typeface="Arial" panose="020B0604020202020204" pitchFamily="34" charset="0"/>
                <a:sym typeface="Arial"/>
              </a:rPr>
              <a:t>Stop Words</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031D58B7-EB0C-537E-FA3F-889423DA38E2}"/>
              </a:ext>
            </a:extLst>
          </p:cNvPr>
          <p:cNvSpPr txBox="1">
            <a:spLocks noGrp="1"/>
          </p:cNvSpPr>
          <p:nvPr>
            <p:ph type="sldNum" idx="12"/>
          </p:nvPr>
        </p:nvSpPr>
        <p:spPr>
          <a:xfrm>
            <a:off x="7274917" y="4620733"/>
            <a:ext cx="753490" cy="32175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8    </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68562A90-275D-83C0-1CCB-73966DFF5D1C}"/>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D46B59E1-DD82-7100-A0BC-09ACE1D15C5D}"/>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6082290E-B17B-7D77-37A7-90ECFBD81A6B}"/>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54F97894-F142-3172-2FE4-2D1934C1EDD0}"/>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C58FA49D-0A99-994E-55B3-30E64E5F0617}"/>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F4BCD3CD-5EFC-12AC-B354-D0894AD93A16}"/>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535E4751-E2CA-6FD1-F959-B07E62A53423}"/>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CA401B2C-33E7-1E19-498B-1CDCF2249481}"/>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68F8EAB5-A4D7-E281-34D4-E27FF8C46B51}"/>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0C64EA59-5E82-71B3-27CD-EF5E5394897D}"/>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EAB91A07-20B5-BD93-813E-B97E258ACEFE}"/>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214B0A7F-56A7-67BF-9C92-B9DF577D285A}"/>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5567A27E-88C6-EFB3-88C6-C76FF9DAE458}"/>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370EDA30-EBAD-5EBF-66C2-6222E7574840}"/>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472DAF48-0A65-029C-610A-ACC4B70CC05C}"/>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91A339A5-BF02-91EE-203D-0BEA4E7662AB}"/>
              </a:ext>
            </a:extLst>
          </p:cNvPr>
          <p:cNvSpPr txBox="1"/>
          <p:nvPr/>
        </p:nvSpPr>
        <p:spPr>
          <a:xfrm>
            <a:off x="467112" y="1778499"/>
            <a:ext cx="4834600" cy="1754326"/>
          </a:xfrm>
          <a:prstGeom prst="rect">
            <a:avLst/>
          </a:prstGeom>
          <a:noFill/>
        </p:spPr>
        <p:txBody>
          <a:bodyPr wrap="square" rtlCol="0">
            <a:spAutoFit/>
          </a:bodyPr>
          <a:lstStyle/>
          <a:p>
            <a:pPr marL="285750" indent="-28575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Stop words are common words in a language that are often removed during text preprocessing in natural language processing (NLP). </a:t>
            </a:r>
          </a:p>
          <a:p>
            <a:pPr marL="285750" indent="-285750">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a:p>
            <a:pPr marL="285750" indent="-285750">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a:p>
            <a:pPr marL="285750" indent="-28575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These words, such as "is," "the," "and," or "in," occur frequently in text but usually do not contribute significant meaning to the overall content. By removing stop words, text analysis becomes more focused on meaningful and relevant terms.</a:t>
            </a:r>
          </a:p>
          <a:p>
            <a:pPr marL="285750" indent="-285750">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p:txBody>
      </p:sp>
      <p:sp>
        <p:nvSpPr>
          <p:cNvPr id="3" name="TextBox 2">
            <a:extLst>
              <a:ext uri="{FF2B5EF4-FFF2-40B4-BE49-F238E27FC236}">
                <a16:creationId xmlns:a16="http://schemas.microsoft.com/office/drawing/2014/main" id="{BFE8F0D9-DCA7-4D03-3761-780DE945926B}"/>
              </a:ext>
            </a:extLst>
          </p:cNvPr>
          <p:cNvSpPr txBox="1"/>
          <p:nvPr/>
        </p:nvSpPr>
        <p:spPr>
          <a:xfrm>
            <a:off x="5385660" y="1534331"/>
            <a:ext cx="3297685" cy="2462213"/>
          </a:xfrm>
          <a:prstGeom prst="rect">
            <a:avLst/>
          </a:prstGeom>
          <a:ln>
            <a:solidFill>
              <a:schemeClr val="tx1">
                <a:lumMod val="5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solidFill>
                  <a:schemeClr val="tx1">
                    <a:lumMod val="50000"/>
                  </a:schemeClr>
                </a:solidFill>
              </a:rPr>
              <a:t>a      </a:t>
            </a:r>
          </a:p>
          <a:p>
            <a:pPr marL="285750" indent="-285750">
              <a:buFont typeface="Arial" panose="020B0604020202020204" pitchFamily="34" charset="0"/>
              <a:buChar char="•"/>
            </a:pPr>
            <a:endParaRPr lang="en-US" dirty="0">
              <a:solidFill>
                <a:schemeClr val="tx1">
                  <a:lumMod val="50000"/>
                </a:schemeClr>
              </a:solidFill>
            </a:endParaRPr>
          </a:p>
          <a:p>
            <a:pPr marL="285750" indent="-285750">
              <a:buFont typeface="Arial" panose="020B0604020202020204" pitchFamily="34" charset="0"/>
              <a:buChar char="•"/>
            </a:pPr>
            <a:r>
              <a:rPr lang="en-US" dirty="0">
                <a:solidFill>
                  <a:schemeClr val="tx1">
                    <a:lumMod val="50000"/>
                  </a:schemeClr>
                </a:solidFill>
              </a:rPr>
              <a:t>l</a:t>
            </a:r>
          </a:p>
          <a:p>
            <a:pPr marL="285750" indent="-285750">
              <a:buFont typeface="Arial" panose="020B0604020202020204" pitchFamily="34" charset="0"/>
              <a:buChar char="•"/>
            </a:pPr>
            <a:endParaRPr lang="en-US" dirty="0">
              <a:solidFill>
                <a:schemeClr val="tx1">
                  <a:lumMod val="50000"/>
                </a:schemeClr>
              </a:solidFill>
            </a:endParaRPr>
          </a:p>
          <a:p>
            <a:pPr marL="285750" indent="-285750">
              <a:buFont typeface="Arial" panose="020B0604020202020204" pitchFamily="34" charset="0"/>
              <a:buChar char="•"/>
            </a:pPr>
            <a:r>
              <a:rPr lang="en-US" dirty="0">
                <a:solidFill>
                  <a:schemeClr val="tx1">
                    <a:lumMod val="50000"/>
                  </a:schemeClr>
                </a:solidFill>
              </a:rPr>
              <a:t>the</a:t>
            </a:r>
          </a:p>
          <a:p>
            <a:pPr marL="285750" indent="-285750">
              <a:buFont typeface="Arial" panose="020B0604020202020204" pitchFamily="34" charset="0"/>
              <a:buChar char="•"/>
            </a:pPr>
            <a:endParaRPr lang="en-US" dirty="0">
              <a:solidFill>
                <a:schemeClr val="tx1">
                  <a:lumMod val="50000"/>
                </a:schemeClr>
              </a:solidFill>
            </a:endParaRPr>
          </a:p>
          <a:p>
            <a:pPr marL="285750" indent="-285750">
              <a:buFont typeface="Arial" panose="020B0604020202020204" pitchFamily="34" charset="0"/>
              <a:buChar char="•"/>
            </a:pPr>
            <a:r>
              <a:rPr lang="en-US" dirty="0">
                <a:solidFill>
                  <a:schemeClr val="tx1">
                    <a:lumMod val="50000"/>
                  </a:schemeClr>
                </a:solidFill>
              </a:rPr>
              <a:t>In</a:t>
            </a:r>
          </a:p>
          <a:p>
            <a:pPr marL="285750" indent="-285750">
              <a:buFont typeface="Arial" panose="020B0604020202020204" pitchFamily="34" charset="0"/>
              <a:buChar char="•"/>
            </a:pPr>
            <a:endParaRPr lang="en-US" dirty="0">
              <a:solidFill>
                <a:schemeClr val="tx1">
                  <a:lumMod val="50000"/>
                </a:schemeClr>
              </a:solidFill>
            </a:endParaRPr>
          </a:p>
          <a:p>
            <a:pPr marL="285750" indent="-285750">
              <a:buFont typeface="Arial" panose="020B0604020202020204" pitchFamily="34" charset="0"/>
              <a:buChar char="•"/>
            </a:pPr>
            <a:endParaRPr lang="en-US" dirty="0">
              <a:solidFill>
                <a:schemeClr val="tx1">
                  <a:lumMod val="50000"/>
                </a:schemeClr>
              </a:solidFill>
            </a:endParaRPr>
          </a:p>
        </p:txBody>
      </p:sp>
      <p:sp>
        <p:nvSpPr>
          <p:cNvPr id="9" name="Rectangle: Rounded Corners 8">
            <a:extLst>
              <a:ext uri="{FF2B5EF4-FFF2-40B4-BE49-F238E27FC236}">
                <a16:creationId xmlns:a16="http://schemas.microsoft.com/office/drawing/2014/main" id="{5742955A-EBFC-C82D-A9A0-BFE0BA5843B9}"/>
              </a:ext>
            </a:extLst>
          </p:cNvPr>
          <p:cNvSpPr/>
          <p:nvPr/>
        </p:nvSpPr>
        <p:spPr>
          <a:xfrm>
            <a:off x="6312550" y="1594792"/>
            <a:ext cx="1239865" cy="3099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Stop Words</a:t>
            </a:r>
            <a:endParaRPr lang="en-IN" dirty="0"/>
          </a:p>
        </p:txBody>
      </p:sp>
      <p:sp>
        <p:nvSpPr>
          <p:cNvPr id="16" name="TextBox 15">
            <a:extLst>
              <a:ext uri="{FF2B5EF4-FFF2-40B4-BE49-F238E27FC236}">
                <a16:creationId xmlns:a16="http://schemas.microsoft.com/office/drawing/2014/main" id="{8A24BD20-4EAA-8644-A8DD-78BF460C5BAC}"/>
              </a:ext>
            </a:extLst>
          </p:cNvPr>
          <p:cNvSpPr txBox="1"/>
          <p:nvPr/>
        </p:nvSpPr>
        <p:spPr>
          <a:xfrm>
            <a:off x="6428788" y="1965219"/>
            <a:ext cx="1123627" cy="1600438"/>
          </a:xfrm>
          <a:prstGeom prst="rect">
            <a:avLst/>
          </a:prstGeom>
          <a:noFill/>
        </p:spPr>
        <p:txBody>
          <a:bodyPr wrap="square" rtlCol="0">
            <a:spAutoFit/>
          </a:bodyPr>
          <a:lstStyle/>
          <a:p>
            <a:pPr marL="285750" indent="-285750">
              <a:buFont typeface="Arial" panose="020B0604020202020204" pitchFamily="34" charset="0"/>
              <a:buChar char="•"/>
            </a:pPr>
            <a:r>
              <a:rPr lang="en-US" dirty="0"/>
              <a:t>of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a:t>
            </a:r>
          </a:p>
        </p:txBody>
      </p:sp>
      <p:sp>
        <p:nvSpPr>
          <p:cNvPr id="17" name="TextBox 16">
            <a:extLst>
              <a:ext uri="{FF2B5EF4-FFF2-40B4-BE49-F238E27FC236}">
                <a16:creationId xmlns:a16="http://schemas.microsoft.com/office/drawing/2014/main" id="{E2E52E1D-03F0-C8A2-1D97-6F83A25F2137}"/>
              </a:ext>
            </a:extLst>
          </p:cNvPr>
          <p:cNvSpPr txBox="1"/>
          <p:nvPr/>
        </p:nvSpPr>
        <p:spPr>
          <a:xfrm>
            <a:off x="7348353" y="1914041"/>
            <a:ext cx="1123627" cy="1384995"/>
          </a:xfrm>
          <a:prstGeom prst="rect">
            <a:avLst/>
          </a:prstGeom>
          <a:noFill/>
        </p:spPr>
        <p:txBody>
          <a:bodyPr wrap="square" rtlCol="0">
            <a:spAutoFit/>
          </a:bodyPr>
          <a:lstStyle/>
          <a:p>
            <a:pPr marL="285750" indent="-285750">
              <a:buFont typeface="Arial" panose="020B0604020202020204" pitchFamily="34" charset="0"/>
              <a:buChar char="•"/>
            </a:pPr>
            <a:r>
              <a:rPr lang="en-US" dirty="0"/>
              <a: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8582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3CFBC7CA-55CD-319A-2F0C-71A642BF570D}"/>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09481C50-4E0E-2255-BFC4-331A66E930F2}"/>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IN" dirty="0">
                <a:latin typeface="Arial" panose="020B0604020202020204" pitchFamily="34" charset="0"/>
              </a:rPr>
              <a:t>Named Entity Recognition (NER) </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8A2ED536-1573-FB2F-6D6F-A25FC9013A8A}"/>
              </a:ext>
            </a:extLst>
          </p:cNvPr>
          <p:cNvSpPr txBox="1">
            <a:spLocks noGrp="1"/>
          </p:cNvSpPr>
          <p:nvPr>
            <p:ph type="sldNum" idx="12"/>
          </p:nvPr>
        </p:nvSpPr>
        <p:spPr>
          <a:xfrm>
            <a:off x="7271159" y="4636500"/>
            <a:ext cx="587952" cy="3138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9</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02BDAE1F-0D04-3030-A54B-FE040B036CE3}"/>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FFC01A69-3EA5-554B-94EE-7B6BF6ED10DF}"/>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E825D53C-6643-F02F-BD63-B80851D452F2}"/>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8C2B2DCF-7418-933D-9E55-13BB5444D39A}"/>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9E284108-C403-2949-4345-FA3EF9C6CBB3}"/>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B20D9160-B4CB-1996-E0DB-183BA1316E10}"/>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9C5F462D-B612-A904-DDCF-73C4DB71FB8C}"/>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7D1C713C-E814-164E-6F40-4739A1B1AA4B}"/>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04282A92-DC8E-B0B7-A289-1E2289D4928F}"/>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DD4DD4A8-BC3E-DC4A-A9B9-7E9A3F1AC111}"/>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0A391035-1B3F-E391-C82E-C01823B17070}"/>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FE96D1BF-815C-7D57-D439-35435958C7FD}"/>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D6BFAE67-7CFD-A3C8-25F4-384CDBC71FA9}"/>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95848324-353D-C1C6-5F99-634E4735B5C6}"/>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BB4BE8B4-099E-A323-1802-34942CF5057B}"/>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60B54C1-D2C2-4487-2466-CA90F442AD85}"/>
              </a:ext>
            </a:extLst>
          </p:cNvPr>
          <p:cNvSpPr txBox="1"/>
          <p:nvPr/>
        </p:nvSpPr>
        <p:spPr>
          <a:xfrm>
            <a:off x="293683" y="1547530"/>
            <a:ext cx="6692268" cy="307777"/>
          </a:xfrm>
          <a:prstGeom prst="rect">
            <a:avLst/>
          </a:prstGeom>
          <a:noFill/>
        </p:spPr>
        <p:txBody>
          <a:bodyPr wrap="square" rtlCol="0">
            <a:spAutoFit/>
          </a:bodyPr>
          <a:lstStyle/>
          <a:p>
            <a:endParaRPr lang="en-IN" dirty="0"/>
          </a:p>
        </p:txBody>
      </p:sp>
      <p:sp>
        <p:nvSpPr>
          <p:cNvPr id="4" name="Rectangle 2">
            <a:extLst>
              <a:ext uri="{FF2B5EF4-FFF2-40B4-BE49-F238E27FC236}">
                <a16:creationId xmlns:a16="http://schemas.microsoft.com/office/drawing/2014/main" id="{892562AB-560D-7930-81F5-23ADB3437D1E}"/>
              </a:ext>
            </a:extLst>
          </p:cNvPr>
          <p:cNvSpPr>
            <a:spLocks noChangeArrowheads="1"/>
          </p:cNvSpPr>
          <p:nvPr/>
        </p:nvSpPr>
        <p:spPr bwMode="auto">
          <a:xfrm>
            <a:off x="293682" y="1470585"/>
            <a:ext cx="78119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defTabSz="914400" eaLnBrk="0" fontAlgn="base" latinLnBrk="0" hangingPunct="0">
              <a:buSzTx/>
              <a:buFont typeface="Arial" panose="020B0604020202020204" pitchFamily="34" charset="0"/>
              <a:buChar char="•"/>
              <a:tabLst/>
            </a:pPr>
            <a:r>
              <a:rPr lang="en-US" altLang="en-US" sz="1200" kern="1200" dirty="0">
                <a:solidFill>
                  <a:schemeClr val="tx1"/>
                </a:solidFill>
                <a:latin typeface="Aptos Display" panose="020B0004020202020204" pitchFamily="34" charset="0"/>
                <a:ea typeface="+mn-ea"/>
                <a:cs typeface="+mn-cs"/>
              </a:rPr>
              <a:t>The remove_NER_categories function utilizes the spaCy library to process text by identifying and removing specific named entities, such as names, organizations, locations, and dates, using Named Entity Recognition (NER). </a:t>
            </a:r>
          </a:p>
        </p:txBody>
      </p:sp>
      <p:sp>
        <p:nvSpPr>
          <p:cNvPr id="9" name="TextBox 8">
            <a:extLst>
              <a:ext uri="{FF2B5EF4-FFF2-40B4-BE49-F238E27FC236}">
                <a16:creationId xmlns:a16="http://schemas.microsoft.com/office/drawing/2014/main" id="{08FD3C5D-7C83-B55C-6DA7-C242619D4C62}"/>
              </a:ext>
            </a:extLst>
          </p:cNvPr>
          <p:cNvSpPr txBox="1"/>
          <p:nvPr/>
        </p:nvSpPr>
        <p:spPr>
          <a:xfrm>
            <a:off x="1387098" y="2081933"/>
            <a:ext cx="5244059" cy="133055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sz="1100" dirty="0">
                <a:highlight>
                  <a:srgbClr val="FF0000"/>
                </a:highlight>
              </a:rPr>
              <a:t>John McCarthy </a:t>
            </a:r>
            <a:r>
              <a:rPr lang="en-US" sz="1100" dirty="0"/>
              <a:t>who Was born </a:t>
            </a:r>
            <a:r>
              <a:rPr lang="en-US" sz="1100" dirty="0">
                <a:highlight>
                  <a:srgbClr val="FFFF00"/>
                </a:highlight>
              </a:rPr>
              <a:t>September 4, 1927 </a:t>
            </a:r>
            <a:r>
              <a:rPr lang="en-US" sz="1100" dirty="0"/>
              <a:t>was an </a:t>
            </a:r>
            <a:r>
              <a:rPr lang="en-US" sz="1100" dirty="0">
                <a:highlight>
                  <a:srgbClr val="00CC66"/>
                </a:highlight>
              </a:rPr>
              <a:t>American</a:t>
            </a:r>
            <a:r>
              <a:rPr lang="en-US" sz="1100" dirty="0"/>
              <a:t> computer scientist and cognitive scientist. He was one of the founders of the discipline of artificial intelligence. He co-authored the document that coined the term </a:t>
            </a:r>
            <a:r>
              <a:rPr lang="en-US" sz="1100" dirty="0">
                <a:highlight>
                  <a:srgbClr val="00CCFF"/>
                </a:highlight>
              </a:rPr>
              <a:t>“Artificial intelligence’’(AI), </a:t>
            </a:r>
            <a:r>
              <a:rPr lang="en-US" sz="1100" dirty="0"/>
              <a:t>developed the programming language family Lisp, significantly influenced the design of the language.</a:t>
            </a:r>
            <a:endParaRPr lang="en-IN" sz="1100" dirty="0"/>
          </a:p>
        </p:txBody>
      </p:sp>
      <p:pic>
        <p:nvPicPr>
          <p:cNvPr id="13" name="Picture 12">
            <a:extLst>
              <a:ext uri="{FF2B5EF4-FFF2-40B4-BE49-F238E27FC236}">
                <a16:creationId xmlns:a16="http://schemas.microsoft.com/office/drawing/2014/main" id="{75153E45-3F31-258E-BA7E-0B0729CD7D1E}"/>
              </a:ext>
            </a:extLst>
          </p:cNvPr>
          <p:cNvPicPr>
            <a:picLocks noChangeAspect="1"/>
          </p:cNvPicPr>
          <p:nvPr/>
        </p:nvPicPr>
        <p:blipFill>
          <a:blip r:embed="rId3"/>
          <a:stretch>
            <a:fillRect/>
          </a:stretch>
        </p:blipFill>
        <p:spPr>
          <a:xfrm>
            <a:off x="2403940" y="3412490"/>
            <a:ext cx="3210373" cy="1124107"/>
          </a:xfrm>
          <a:prstGeom prst="rect">
            <a:avLst/>
          </a:prstGeom>
        </p:spPr>
      </p:pic>
      <p:sp>
        <p:nvSpPr>
          <p:cNvPr id="3" name="TextBox 2">
            <a:extLst>
              <a:ext uri="{FF2B5EF4-FFF2-40B4-BE49-F238E27FC236}">
                <a16:creationId xmlns:a16="http://schemas.microsoft.com/office/drawing/2014/main" id="{00879D99-B51C-28ED-5DE7-A05C22589746}"/>
              </a:ext>
            </a:extLst>
          </p:cNvPr>
          <p:cNvSpPr txBox="1"/>
          <p:nvPr/>
        </p:nvSpPr>
        <p:spPr>
          <a:xfrm>
            <a:off x="421454" y="2065282"/>
            <a:ext cx="965644" cy="307777"/>
          </a:xfrm>
          <a:prstGeom prst="rect">
            <a:avLst/>
          </a:prstGeom>
          <a:noFill/>
        </p:spPr>
        <p:txBody>
          <a:bodyPr wrap="square" rtlCol="0">
            <a:spAutoFit/>
          </a:bodyPr>
          <a:lstStyle/>
          <a:p>
            <a:r>
              <a:rPr lang="en-US" dirty="0"/>
              <a:t>Example</a:t>
            </a:r>
            <a:endParaRPr lang="en-IN" dirty="0"/>
          </a:p>
        </p:txBody>
      </p:sp>
    </p:spTree>
    <p:extLst>
      <p:ext uri="{BB962C8B-B14F-4D97-AF65-F5344CB8AC3E}">
        <p14:creationId xmlns:p14="http://schemas.microsoft.com/office/powerpoint/2010/main" val="233155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351EE38F-FF6A-E8FB-A677-72811B09AA51}"/>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74E44B36-862F-97B6-54EB-338298EC8271}"/>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US" dirty="0">
                <a:solidFill>
                  <a:schemeClr val="bg1"/>
                </a:solidFill>
                <a:latin typeface="Arial" panose="020B0604020202020204" pitchFamily="34" charset="0"/>
              </a:rPr>
              <a:t>TF-IDF (Term Frequency-Inverse Document Frequency) Matrix</a:t>
            </a:r>
            <a:r>
              <a:rPr lang="en-IN" dirty="0">
                <a:solidFill>
                  <a:schemeClr val="bg1"/>
                </a:solidFill>
                <a:latin typeface="Arial" panose="020B0604020202020204" pitchFamily="34" charset="0"/>
              </a:rPr>
              <a:t> </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A6D5C06D-EA99-71F4-A7DE-E83209DC2C3E}"/>
              </a:ext>
            </a:extLst>
          </p:cNvPr>
          <p:cNvSpPr txBox="1">
            <a:spLocks noGrp="1"/>
          </p:cNvSpPr>
          <p:nvPr>
            <p:ph type="sldNum" idx="12"/>
          </p:nvPr>
        </p:nvSpPr>
        <p:spPr>
          <a:xfrm>
            <a:off x="7255393" y="4636500"/>
            <a:ext cx="674662" cy="29022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10</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500DF812-EB5D-105D-45F6-8616E80E272E}"/>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3379CC0E-F229-D688-61EA-F82085236040}"/>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30B47F00-3B9F-7DD4-3999-540FD6583D89}"/>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2A0EBFD7-B007-289F-78A5-267F91486A2D}"/>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8A715567-41F6-2E2E-1873-47D9F3CCDE1D}"/>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836A6B84-8BCE-986F-FE45-38D20C2BD3D8}"/>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7EFADD98-28D5-ABB8-3C11-FB3297855BAD}"/>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CE87334B-D7E1-2304-0C93-AB4DFD66EABC}"/>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8CC4FE3B-F44C-D980-FAF8-44A75B42DB3E}"/>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1FD3B6AB-E20D-9E57-2596-F9C8FCC6C3F0}"/>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F34E54C3-1FCE-42DD-C7F2-4E91AFC52C67}"/>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4AB73549-8D18-2152-21D6-FD33C58AE7B0}"/>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6B9DF132-DBED-E013-6E03-2A270BB0CF20}"/>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532F3797-6B2E-7080-4A0B-BB6A5F456ACF}"/>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5125D02C-5922-61B1-D59B-E0393BF01FE2}"/>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E82752A-6AB3-CDA8-0671-421B7CB859CA}"/>
              </a:ext>
            </a:extLst>
          </p:cNvPr>
          <p:cNvSpPr txBox="1"/>
          <p:nvPr/>
        </p:nvSpPr>
        <p:spPr>
          <a:xfrm>
            <a:off x="293683" y="1547530"/>
            <a:ext cx="6692268" cy="307777"/>
          </a:xfrm>
          <a:prstGeom prst="rect">
            <a:avLst/>
          </a:prstGeom>
          <a:noFill/>
        </p:spPr>
        <p:txBody>
          <a:bodyPr wrap="square" rtlCol="0">
            <a:spAutoFit/>
          </a:bodyPr>
          <a:lstStyle/>
          <a:p>
            <a:endParaRPr lang="en-IN" dirty="0"/>
          </a:p>
        </p:txBody>
      </p:sp>
      <p:sp>
        <p:nvSpPr>
          <p:cNvPr id="4" name="Rectangle 2">
            <a:extLst>
              <a:ext uri="{FF2B5EF4-FFF2-40B4-BE49-F238E27FC236}">
                <a16:creationId xmlns:a16="http://schemas.microsoft.com/office/drawing/2014/main" id="{60988A2B-7A67-432D-DE67-67F0E4F9DFCF}"/>
              </a:ext>
            </a:extLst>
          </p:cNvPr>
          <p:cNvSpPr>
            <a:spLocks noChangeArrowheads="1"/>
          </p:cNvSpPr>
          <p:nvPr/>
        </p:nvSpPr>
        <p:spPr bwMode="auto">
          <a:xfrm>
            <a:off x="404381" y="1476161"/>
            <a:ext cx="804593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TF-IDF (Term Frequency-Inverse Document Frequency) Matrix is a numerical representation of text data that reflects the importance of words in a document relative to a collection of documents (corpus).</a:t>
            </a:r>
            <a:r>
              <a:rPr lang="en-US" altLang="en-US" sz="1200" kern="1200" dirty="0">
                <a:solidFill>
                  <a:schemeClr val="tx1"/>
                </a:solidFill>
                <a:latin typeface="Aptos Display" panose="020B0004020202020204" pitchFamily="34" charset="0"/>
                <a:ea typeface="+mn-ea"/>
                <a:cs typeface="+mn-cs"/>
              </a:rPr>
              <a:t> </a:t>
            </a:r>
          </a:p>
          <a:p>
            <a:pPr marL="285750" indent="-285750" eaLnBrk="0" fontAlgn="base" hangingPunct="0">
              <a:buFont typeface="Arial" panose="020B0604020202020204" pitchFamily="34" charset="0"/>
              <a:buChar char="•"/>
            </a:pPr>
            <a:endParaRPr lang="en-US" altLang="en-US" sz="1200" kern="1200" dirty="0">
              <a:solidFill>
                <a:schemeClr val="tx1"/>
              </a:solidFill>
              <a:latin typeface="Aptos Display" panose="020B0004020202020204" pitchFamily="34" charset="0"/>
              <a:ea typeface="+mn-ea"/>
              <a:cs typeface="+mn-cs"/>
            </a:endParaRPr>
          </a:p>
          <a:p>
            <a:pPr marL="285750" indent="-285750" eaLnBrk="0" fontAlgn="base" hangingPunct="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TF-IDF code initializes a TF-IDF Vectorizer, fits it to cleaned resume text data, and converts the resulting TF-IDF matrix into a Data Frame with job roles.</a:t>
            </a:r>
          </a:p>
          <a:p>
            <a:pPr marL="285750" indent="-285750" eaLnBrk="0" fontAlgn="base" hangingPunct="0">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a:p>
            <a:pPr marL="285750" indent="-285750" eaLnBrk="0" fontAlgn="base" hangingPunct="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The resulting TF-IDF matrix is widely used in text mining, information retrieval, and machine learning tasks like document classification and clustering.</a:t>
            </a:r>
          </a:p>
          <a:p>
            <a:pPr marL="285750" indent="-285750" eaLnBrk="0" fontAlgn="base" hangingPunct="0">
              <a:buFont typeface="Arial" panose="020B0604020202020204" pitchFamily="34" charset="0"/>
              <a:buChar char="•"/>
            </a:pPr>
            <a:endParaRPr lang="en-US" altLang="en-US" sz="1200" kern="1200" dirty="0">
              <a:solidFill>
                <a:schemeClr val="tx1"/>
              </a:solidFill>
              <a:latin typeface="Aptos Display" panose="020B0004020202020204" pitchFamily="34" charset="0"/>
              <a:ea typeface="+mn-ea"/>
              <a:cs typeface="+mn-cs"/>
            </a:endParaRPr>
          </a:p>
        </p:txBody>
      </p:sp>
      <p:pic>
        <p:nvPicPr>
          <p:cNvPr id="5" name="Picture 4">
            <a:extLst>
              <a:ext uri="{FF2B5EF4-FFF2-40B4-BE49-F238E27FC236}">
                <a16:creationId xmlns:a16="http://schemas.microsoft.com/office/drawing/2014/main" id="{00F37404-6291-DEE3-BF4E-8D20617B8A25}"/>
              </a:ext>
            </a:extLst>
          </p:cNvPr>
          <p:cNvPicPr>
            <a:picLocks noChangeAspect="1"/>
          </p:cNvPicPr>
          <p:nvPr/>
        </p:nvPicPr>
        <p:blipFill>
          <a:blip r:embed="rId3"/>
          <a:stretch>
            <a:fillRect/>
          </a:stretch>
        </p:blipFill>
        <p:spPr>
          <a:xfrm>
            <a:off x="2025869" y="2977253"/>
            <a:ext cx="4928551" cy="1949471"/>
          </a:xfrm>
          <a:prstGeom prst="rect">
            <a:avLst/>
          </a:prstGeom>
        </p:spPr>
      </p:pic>
    </p:spTree>
    <p:extLst>
      <p:ext uri="{BB962C8B-B14F-4D97-AF65-F5344CB8AC3E}">
        <p14:creationId xmlns:p14="http://schemas.microsoft.com/office/powerpoint/2010/main" val="19756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31aaa4bd75c_9_4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       Models </a:t>
            </a:r>
            <a:endParaRPr dirty="0"/>
          </a:p>
        </p:txBody>
      </p:sp>
      <p:sp>
        <p:nvSpPr>
          <p:cNvPr id="322" name="Google Shape;322;g31aaa4bd75c_9_40"/>
          <p:cNvSpPr txBox="1">
            <a:spLocks noGrp="1"/>
          </p:cNvSpPr>
          <p:nvPr>
            <p:ph type="sldNum" idx="12"/>
          </p:nvPr>
        </p:nvSpPr>
        <p:spPr>
          <a:xfrm>
            <a:off x="7437218" y="4660147"/>
            <a:ext cx="467290" cy="32175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200"/>
              <a:buFont typeface="Arial"/>
              <a:buNone/>
            </a:pPr>
            <a:r>
              <a:rPr lang="en-US" dirty="0">
                <a:solidFill>
                  <a:schemeClr val="tx1">
                    <a:lumMod val="50000"/>
                  </a:schemeClr>
                </a:solidFill>
              </a:rPr>
              <a:t>11</a:t>
            </a:r>
            <a:endParaRPr dirty="0">
              <a:solidFill>
                <a:schemeClr val="tx1">
                  <a:lumMod val="50000"/>
                </a:schemeClr>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491631"/>
            <a:ext cx="1020224" cy="936104"/>
          </a:xfrm>
          <a:prstGeom prst="ellipse">
            <a:avLst/>
          </a:prstGeom>
          <a:ln w="3175">
            <a:solidFill>
              <a:srgbClr val="000000"/>
            </a:solidFill>
          </a:ln>
        </p:spPr>
      </p:pic>
      <p:sp>
        <p:nvSpPr>
          <p:cNvPr id="15" name="TextBox 14"/>
          <p:cNvSpPr txBox="1"/>
          <p:nvPr/>
        </p:nvSpPr>
        <p:spPr>
          <a:xfrm>
            <a:off x="1127728" y="1820852"/>
            <a:ext cx="1512168" cy="261610"/>
          </a:xfrm>
          <a:prstGeom prst="rect">
            <a:avLst/>
          </a:prstGeom>
          <a:noFill/>
        </p:spPr>
        <p:txBody>
          <a:bodyPr wrap="square" rtlCol="0">
            <a:spAutoFit/>
          </a:bodyPr>
          <a:lstStyle/>
          <a:p>
            <a:pPr algn="ctr"/>
            <a:r>
              <a:rPr lang="en-IN" sz="1100" b="1" dirty="0"/>
              <a:t>Random Forest</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1491628"/>
            <a:ext cx="1106175" cy="936105"/>
          </a:xfrm>
          <a:prstGeom prst="ellipse">
            <a:avLst/>
          </a:prstGeom>
          <a:ln>
            <a:solidFill>
              <a:srgbClr val="000000"/>
            </a:solidFill>
          </a:ln>
        </p:spPr>
      </p:pic>
      <p:sp>
        <p:nvSpPr>
          <p:cNvPr id="22" name="TextBox 21"/>
          <p:cNvSpPr txBox="1"/>
          <p:nvPr/>
        </p:nvSpPr>
        <p:spPr>
          <a:xfrm>
            <a:off x="4007055" y="1805793"/>
            <a:ext cx="1440160" cy="261610"/>
          </a:xfrm>
          <a:prstGeom prst="rect">
            <a:avLst/>
          </a:prstGeom>
          <a:noFill/>
        </p:spPr>
        <p:txBody>
          <a:bodyPr wrap="square" rtlCol="0">
            <a:spAutoFit/>
          </a:bodyPr>
          <a:lstStyle/>
          <a:p>
            <a:pPr algn="ctr"/>
            <a:r>
              <a:rPr lang="en-IN" sz="1100" b="1" dirty="0"/>
              <a:t>Decision Tree</a:t>
            </a: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145" y="1491628"/>
            <a:ext cx="1080120" cy="936107"/>
          </a:xfrm>
          <a:prstGeom prst="ellipse">
            <a:avLst/>
          </a:prstGeom>
          <a:ln>
            <a:solidFill>
              <a:srgbClr val="000000"/>
            </a:solidFill>
          </a:ln>
        </p:spPr>
      </p:pic>
      <p:sp>
        <p:nvSpPr>
          <p:cNvPr id="24" name="TextBox 23"/>
          <p:cNvSpPr txBox="1"/>
          <p:nvPr/>
        </p:nvSpPr>
        <p:spPr>
          <a:xfrm>
            <a:off x="6789146" y="1805791"/>
            <a:ext cx="1296144" cy="261610"/>
          </a:xfrm>
          <a:prstGeom prst="rect">
            <a:avLst/>
          </a:prstGeom>
          <a:noFill/>
        </p:spPr>
        <p:txBody>
          <a:bodyPr wrap="square" rtlCol="0">
            <a:spAutoFit/>
          </a:bodyPr>
          <a:lstStyle/>
          <a:p>
            <a:pPr algn="ctr"/>
            <a:r>
              <a:rPr lang="en-IN" sz="1100" b="1" dirty="0"/>
              <a:t>XG Boost</a:t>
            </a: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04" y="2787774"/>
            <a:ext cx="1020224" cy="936104"/>
          </a:xfrm>
          <a:prstGeom prst="ellipse">
            <a:avLst/>
          </a:prstGeom>
          <a:ln>
            <a:solidFill>
              <a:srgbClr val="000000"/>
            </a:solidFill>
          </a:ln>
        </p:spPr>
      </p:pic>
      <p:sp>
        <p:nvSpPr>
          <p:cNvPr id="26" name="TextBox 25"/>
          <p:cNvSpPr txBox="1"/>
          <p:nvPr/>
        </p:nvSpPr>
        <p:spPr>
          <a:xfrm>
            <a:off x="899592" y="2994216"/>
            <a:ext cx="1512168" cy="430887"/>
          </a:xfrm>
          <a:prstGeom prst="rect">
            <a:avLst/>
          </a:prstGeom>
          <a:noFill/>
        </p:spPr>
        <p:txBody>
          <a:bodyPr wrap="square" rtlCol="0">
            <a:spAutoFit/>
          </a:bodyPr>
          <a:lstStyle/>
          <a:p>
            <a:pPr algn="ctr"/>
            <a:r>
              <a:rPr lang="en-IN" sz="1100" b="1" dirty="0"/>
              <a:t>K-Nearest </a:t>
            </a:r>
            <a:r>
              <a:rPr lang="en-IN" sz="1100" b="1" dirty="0" err="1"/>
              <a:t>Neighbors</a:t>
            </a:r>
            <a:r>
              <a:rPr lang="en-IN" sz="1100" b="1" dirty="0"/>
              <a:t> </a:t>
            </a:r>
          </a:p>
        </p:txBody>
      </p: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7824" y="2818509"/>
            <a:ext cx="1106175" cy="905369"/>
          </a:xfrm>
          <a:prstGeom prst="ellipse">
            <a:avLst/>
          </a:prstGeom>
          <a:ln>
            <a:solidFill>
              <a:srgbClr val="000000"/>
            </a:solidFill>
          </a:ln>
        </p:spPr>
      </p:pic>
      <p:sp>
        <p:nvSpPr>
          <p:cNvPr id="28" name="TextBox 27"/>
          <p:cNvSpPr txBox="1"/>
          <p:nvPr/>
        </p:nvSpPr>
        <p:spPr>
          <a:xfrm>
            <a:off x="3995936" y="3009583"/>
            <a:ext cx="1604958" cy="430887"/>
          </a:xfrm>
          <a:prstGeom prst="rect">
            <a:avLst/>
          </a:prstGeom>
          <a:noFill/>
        </p:spPr>
        <p:txBody>
          <a:bodyPr wrap="square" rtlCol="0">
            <a:spAutoFit/>
          </a:bodyPr>
          <a:lstStyle/>
          <a:p>
            <a:pPr algn="ctr"/>
            <a:r>
              <a:rPr lang="en-IN" sz="1100" b="1" dirty="0"/>
              <a:t>Support Vector Machine</a:t>
            </a:r>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68145" y="2787774"/>
            <a:ext cx="1080120" cy="936104"/>
          </a:xfrm>
          <a:prstGeom prst="ellipse">
            <a:avLst/>
          </a:prstGeom>
          <a:ln>
            <a:solidFill>
              <a:srgbClr val="000000"/>
            </a:solidFill>
          </a:ln>
        </p:spPr>
      </p:pic>
      <p:sp>
        <p:nvSpPr>
          <p:cNvPr id="30" name="TextBox 29"/>
          <p:cNvSpPr txBox="1"/>
          <p:nvPr/>
        </p:nvSpPr>
        <p:spPr>
          <a:xfrm>
            <a:off x="6872367" y="3117304"/>
            <a:ext cx="1296144" cy="261610"/>
          </a:xfrm>
          <a:prstGeom prst="rect">
            <a:avLst/>
          </a:prstGeom>
          <a:noFill/>
        </p:spPr>
        <p:txBody>
          <a:bodyPr wrap="square" rtlCol="0">
            <a:spAutoFit/>
          </a:bodyPr>
          <a:lstStyle/>
          <a:p>
            <a:pPr algn="ctr"/>
            <a:r>
              <a:rPr lang="en-IN" sz="1100" b="1" dirty="0"/>
              <a:t>Naïve Bayes</a:t>
            </a:r>
          </a:p>
        </p:txBody>
      </p:sp>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504" y="4105452"/>
            <a:ext cx="1020224" cy="936104"/>
          </a:xfrm>
          <a:prstGeom prst="ellipse">
            <a:avLst/>
          </a:prstGeom>
          <a:ln>
            <a:solidFill>
              <a:srgbClr val="000000"/>
            </a:solidFill>
          </a:ln>
        </p:spPr>
      </p:pic>
      <p:sp>
        <p:nvSpPr>
          <p:cNvPr id="32" name="TextBox 31"/>
          <p:cNvSpPr txBox="1"/>
          <p:nvPr/>
        </p:nvSpPr>
        <p:spPr>
          <a:xfrm>
            <a:off x="900467" y="4311894"/>
            <a:ext cx="1512168" cy="430887"/>
          </a:xfrm>
          <a:prstGeom prst="rect">
            <a:avLst/>
          </a:prstGeom>
          <a:noFill/>
        </p:spPr>
        <p:txBody>
          <a:bodyPr wrap="square" rtlCol="0">
            <a:spAutoFit/>
          </a:bodyPr>
          <a:lstStyle/>
          <a:p>
            <a:pPr algn="ctr"/>
            <a:r>
              <a:rPr lang="en-IN" sz="1100" b="1" dirty="0"/>
              <a:t>Logistic Regression</a:t>
            </a:r>
          </a:p>
        </p:txBody>
      </p:sp>
      <p:grpSp>
        <p:nvGrpSpPr>
          <p:cNvPr id="2" name="Google Shape;350;p12">
            <a:extLst>
              <a:ext uri="{FF2B5EF4-FFF2-40B4-BE49-F238E27FC236}">
                <a16:creationId xmlns:a16="http://schemas.microsoft.com/office/drawing/2014/main" id="{A46D5458-F1E6-9D97-57F9-37699B6C471D}"/>
              </a:ext>
            </a:extLst>
          </p:cNvPr>
          <p:cNvGrpSpPr/>
          <p:nvPr/>
        </p:nvGrpSpPr>
        <p:grpSpPr>
          <a:xfrm>
            <a:off x="293683" y="574116"/>
            <a:ext cx="309041" cy="403123"/>
            <a:chOff x="590250" y="244200"/>
            <a:chExt cx="407975" cy="532175"/>
          </a:xfrm>
        </p:grpSpPr>
        <p:sp>
          <p:nvSpPr>
            <p:cNvPr id="3" name="Google Shape;351;p12">
              <a:extLst>
                <a:ext uri="{FF2B5EF4-FFF2-40B4-BE49-F238E27FC236}">
                  <a16:creationId xmlns:a16="http://schemas.microsoft.com/office/drawing/2014/main" id="{C400DE12-9A51-F887-AF22-CA1C084418BE}"/>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352;p12">
              <a:extLst>
                <a:ext uri="{FF2B5EF4-FFF2-40B4-BE49-F238E27FC236}">
                  <a16:creationId xmlns:a16="http://schemas.microsoft.com/office/drawing/2014/main" id="{7722BA13-EA9D-8A5F-FD3A-B778D7CCD9C3}"/>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353;p12">
              <a:extLst>
                <a:ext uri="{FF2B5EF4-FFF2-40B4-BE49-F238E27FC236}">
                  <a16:creationId xmlns:a16="http://schemas.microsoft.com/office/drawing/2014/main" id="{C0EEA4CC-4793-BE09-5358-17E49B94A59E}"/>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354;p12">
              <a:extLst>
                <a:ext uri="{FF2B5EF4-FFF2-40B4-BE49-F238E27FC236}">
                  <a16:creationId xmlns:a16="http://schemas.microsoft.com/office/drawing/2014/main" id="{C817AF77-D4B1-0508-796A-094F7F729D46}"/>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55;p12">
              <a:extLst>
                <a:ext uri="{FF2B5EF4-FFF2-40B4-BE49-F238E27FC236}">
                  <a16:creationId xmlns:a16="http://schemas.microsoft.com/office/drawing/2014/main" id="{F7D738E8-E375-0120-5728-BC19BF1F3A08}"/>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356;p12">
              <a:extLst>
                <a:ext uri="{FF2B5EF4-FFF2-40B4-BE49-F238E27FC236}">
                  <a16:creationId xmlns:a16="http://schemas.microsoft.com/office/drawing/2014/main" id="{31950ADE-18CE-3AE7-7ADB-161D8AA15A0B}"/>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57;p12">
              <a:extLst>
                <a:ext uri="{FF2B5EF4-FFF2-40B4-BE49-F238E27FC236}">
                  <a16:creationId xmlns:a16="http://schemas.microsoft.com/office/drawing/2014/main" id="{14B51DEF-E902-1D8C-3D08-21415898158D}"/>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358;p12">
              <a:extLst>
                <a:ext uri="{FF2B5EF4-FFF2-40B4-BE49-F238E27FC236}">
                  <a16:creationId xmlns:a16="http://schemas.microsoft.com/office/drawing/2014/main" id="{3A5286C1-6BDC-7543-5E66-11D7C0D697A2}"/>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359;p12">
              <a:extLst>
                <a:ext uri="{FF2B5EF4-FFF2-40B4-BE49-F238E27FC236}">
                  <a16:creationId xmlns:a16="http://schemas.microsoft.com/office/drawing/2014/main" id="{B945C6B4-3D2A-1930-A16F-59A9EBBD304B}"/>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360;p12">
              <a:extLst>
                <a:ext uri="{FF2B5EF4-FFF2-40B4-BE49-F238E27FC236}">
                  <a16:creationId xmlns:a16="http://schemas.microsoft.com/office/drawing/2014/main" id="{A06B067F-D02B-E024-500A-EDA67EE2D0B7}"/>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361;p12">
              <a:extLst>
                <a:ext uri="{FF2B5EF4-FFF2-40B4-BE49-F238E27FC236}">
                  <a16:creationId xmlns:a16="http://schemas.microsoft.com/office/drawing/2014/main" id="{AC197812-D324-AB11-C39A-3A6E5BF9B990}"/>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362;p12">
              <a:extLst>
                <a:ext uri="{FF2B5EF4-FFF2-40B4-BE49-F238E27FC236}">
                  <a16:creationId xmlns:a16="http://schemas.microsoft.com/office/drawing/2014/main" id="{78FB1F03-698E-6428-27ED-4F4970B43B9B}"/>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363;p12">
              <a:extLst>
                <a:ext uri="{FF2B5EF4-FFF2-40B4-BE49-F238E27FC236}">
                  <a16:creationId xmlns:a16="http://schemas.microsoft.com/office/drawing/2014/main" id="{3C34511A-891F-D06A-7084-8AE40DE0BE8F}"/>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364;p12">
              <a:extLst>
                <a:ext uri="{FF2B5EF4-FFF2-40B4-BE49-F238E27FC236}">
                  <a16:creationId xmlns:a16="http://schemas.microsoft.com/office/drawing/2014/main" id="{AF497285-9938-A5F4-618F-DBA4A8436FCB}"/>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br>
              <a:rPr lang="en-IN" sz="2000" b="1" dirty="0">
                <a:solidFill>
                  <a:schemeClr val="dk1"/>
                </a:solidFill>
                <a:latin typeface="Arial"/>
                <a:ea typeface="Arial"/>
                <a:cs typeface="Arial"/>
                <a:sym typeface="Arial"/>
              </a:rPr>
            </a:br>
            <a:r>
              <a:rPr lang="en-IN" sz="2000" b="1" dirty="0">
                <a:solidFill>
                  <a:schemeClr val="dk1"/>
                </a:solidFill>
                <a:latin typeface="Arial"/>
                <a:ea typeface="Arial"/>
                <a:cs typeface="Arial"/>
                <a:sym typeface="Arial"/>
              </a:rPr>
              <a:t>      </a:t>
            </a:r>
            <a:r>
              <a:rPr lang="en-IN" sz="2000" b="1" dirty="0">
                <a:solidFill>
                  <a:schemeClr val="bg1"/>
                </a:solidFill>
                <a:latin typeface="Arial"/>
                <a:ea typeface="Arial"/>
                <a:cs typeface="Arial"/>
                <a:sym typeface="Arial"/>
              </a:rPr>
              <a:t>Model Evaluation    </a:t>
            </a:r>
            <a:br>
              <a:rPr lang="en-IN" sz="2000" b="1" dirty="0">
                <a:solidFill>
                  <a:schemeClr val="dk1"/>
                </a:solidFill>
                <a:latin typeface="Arial"/>
                <a:ea typeface="Arial"/>
                <a:cs typeface="Arial"/>
                <a:sym typeface="Arial"/>
              </a:rPr>
            </a:br>
            <a:endParaRPr dirty="0"/>
          </a:p>
        </p:txBody>
      </p:sp>
      <p:sp>
        <p:nvSpPr>
          <p:cNvPr id="349" name="Google Shape;349;p12"/>
          <p:cNvSpPr txBox="1">
            <a:spLocks noGrp="1"/>
          </p:cNvSpPr>
          <p:nvPr>
            <p:ph type="sldNum" idx="12"/>
          </p:nvPr>
        </p:nvSpPr>
        <p:spPr>
          <a:xfrm>
            <a:off x="7351612" y="4626919"/>
            <a:ext cx="532772" cy="298107"/>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en-US" dirty="0">
                <a:solidFill>
                  <a:schemeClr val="tx1">
                    <a:lumMod val="50000"/>
                  </a:schemeClr>
                </a:solidFill>
              </a:rPr>
              <a:t>12</a:t>
            </a:r>
            <a:endParaRPr dirty="0">
              <a:solidFill>
                <a:schemeClr val="tx1">
                  <a:lumMod val="50000"/>
                </a:schemeClr>
              </a:solidFill>
            </a:endParaRPr>
          </a:p>
        </p:txBody>
      </p:sp>
      <p:grpSp>
        <p:nvGrpSpPr>
          <p:cNvPr id="350" name="Google Shape;350;p12"/>
          <p:cNvGrpSpPr/>
          <p:nvPr/>
        </p:nvGrpSpPr>
        <p:grpSpPr>
          <a:xfrm>
            <a:off x="293683" y="574116"/>
            <a:ext cx="309041" cy="403123"/>
            <a:chOff x="590250" y="244200"/>
            <a:chExt cx="407975" cy="532175"/>
          </a:xfrm>
        </p:grpSpPr>
        <p:sp>
          <p:nvSpPr>
            <p:cNvPr id="351" name="Google Shape;351;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4" name="Table 3"/>
          <p:cNvGraphicFramePr>
            <a:graphicFrameLocks noGrp="1"/>
          </p:cNvGraphicFramePr>
          <p:nvPr>
            <p:extLst>
              <p:ext uri="{D42A27DB-BD31-4B8C-83A1-F6EECF244321}">
                <p14:modId xmlns:p14="http://schemas.microsoft.com/office/powerpoint/2010/main" val="1802546353"/>
              </p:ext>
            </p:extLst>
          </p:nvPr>
        </p:nvGraphicFramePr>
        <p:xfrm>
          <a:off x="0" y="1430201"/>
          <a:ext cx="4571999" cy="2869740"/>
        </p:xfrm>
        <a:graphic>
          <a:graphicData uri="http://schemas.openxmlformats.org/drawingml/2006/table">
            <a:tbl>
              <a:tblPr firstRow="1" bandRow="1">
                <a:tableStyleId>{5C22544A-7EE6-4342-B048-85BDC9FD1C3A}</a:tableStyleId>
              </a:tblPr>
              <a:tblGrid>
                <a:gridCol w="1533403">
                  <a:extLst>
                    <a:ext uri="{9D8B030D-6E8A-4147-A177-3AD203B41FA5}">
                      <a16:colId xmlns:a16="http://schemas.microsoft.com/office/drawing/2014/main" val="20000"/>
                    </a:ext>
                  </a:extLst>
                </a:gridCol>
                <a:gridCol w="1519298">
                  <a:extLst>
                    <a:ext uri="{9D8B030D-6E8A-4147-A177-3AD203B41FA5}">
                      <a16:colId xmlns:a16="http://schemas.microsoft.com/office/drawing/2014/main" val="20001"/>
                    </a:ext>
                  </a:extLst>
                </a:gridCol>
                <a:gridCol w="1519298">
                  <a:extLst>
                    <a:ext uri="{9D8B030D-6E8A-4147-A177-3AD203B41FA5}">
                      <a16:colId xmlns:a16="http://schemas.microsoft.com/office/drawing/2014/main" val="20002"/>
                    </a:ext>
                  </a:extLst>
                </a:gridCol>
              </a:tblGrid>
              <a:tr h="529417">
                <a:tc>
                  <a:txBody>
                    <a:bodyPr/>
                    <a:lstStyle/>
                    <a:p>
                      <a:pPr algn="ctr"/>
                      <a:r>
                        <a:rPr lang="en-IN" sz="1400" dirty="0"/>
                        <a:t>Models</a:t>
                      </a:r>
                    </a:p>
                  </a:txBody>
                  <a:tcPr/>
                </a:tc>
                <a:tc>
                  <a:txBody>
                    <a:bodyPr/>
                    <a:lstStyle/>
                    <a:p>
                      <a:r>
                        <a:rPr lang="en-IN" dirty="0"/>
                        <a:t>Train</a:t>
                      </a:r>
                      <a:r>
                        <a:rPr lang="en-IN" baseline="0" dirty="0"/>
                        <a:t> Accuracy</a:t>
                      </a:r>
                      <a:endParaRPr lang="en-IN" dirty="0"/>
                    </a:p>
                  </a:txBody>
                  <a:tcPr/>
                </a:tc>
                <a:tc>
                  <a:txBody>
                    <a:bodyPr/>
                    <a:lstStyle/>
                    <a:p>
                      <a:r>
                        <a:rPr lang="en-IN" dirty="0"/>
                        <a:t>Test Accuracy</a:t>
                      </a:r>
                    </a:p>
                  </a:txBody>
                  <a:tcPr/>
                </a:tc>
                <a:extLst>
                  <a:ext uri="{0D108BD9-81ED-4DB2-BD59-A6C34878D82A}">
                    <a16:rowId xmlns:a16="http://schemas.microsoft.com/office/drawing/2014/main" val="10000"/>
                  </a:ext>
                </a:extLst>
              </a:tr>
              <a:tr h="253796">
                <a:tc>
                  <a:txBody>
                    <a:bodyPr/>
                    <a:lstStyle/>
                    <a:p>
                      <a:r>
                        <a:rPr lang="en-IN" sz="1000" dirty="0"/>
                        <a:t>Random</a:t>
                      </a:r>
                      <a:r>
                        <a:rPr lang="en-IN" sz="1000" baseline="0" dirty="0"/>
                        <a:t> Forest</a:t>
                      </a:r>
                    </a:p>
                  </a:txBody>
                  <a:tcPr>
                    <a:solidFill>
                      <a:schemeClr val="accent5">
                        <a:lumMod val="40000"/>
                        <a:lumOff val="60000"/>
                      </a:schemeClr>
                    </a:solidFill>
                  </a:tcPr>
                </a:tc>
                <a:tc>
                  <a:txBody>
                    <a:bodyPr/>
                    <a:lstStyle/>
                    <a:p>
                      <a:pPr algn="ctr"/>
                      <a:r>
                        <a:rPr lang="en-IN" sz="1000" dirty="0"/>
                        <a:t>1.0</a:t>
                      </a:r>
                    </a:p>
                  </a:txBody>
                  <a:tcPr>
                    <a:solidFill>
                      <a:srgbClr val="ACE9A9"/>
                    </a:solidFill>
                  </a:tcPr>
                </a:tc>
                <a:tc>
                  <a:txBody>
                    <a:bodyPr/>
                    <a:lstStyle/>
                    <a:p>
                      <a:pPr algn="ctr"/>
                      <a:r>
                        <a:rPr lang="en-IN" sz="1000" dirty="0"/>
                        <a:t>1.0</a:t>
                      </a:r>
                    </a:p>
                  </a:txBody>
                  <a:tcPr>
                    <a:solidFill>
                      <a:srgbClr val="ACE9A9"/>
                    </a:solidFill>
                  </a:tcPr>
                </a:tc>
                <a:extLst>
                  <a:ext uri="{0D108BD9-81ED-4DB2-BD59-A6C34878D82A}">
                    <a16:rowId xmlns:a16="http://schemas.microsoft.com/office/drawing/2014/main" val="10001"/>
                  </a:ext>
                </a:extLst>
              </a:tr>
              <a:tr h="311422">
                <a:tc>
                  <a:txBody>
                    <a:bodyPr/>
                    <a:lstStyle/>
                    <a:p>
                      <a:r>
                        <a:rPr lang="en-IN" sz="1000" dirty="0"/>
                        <a:t>Decision</a:t>
                      </a:r>
                      <a:r>
                        <a:rPr lang="en-IN" sz="1000" baseline="0" dirty="0"/>
                        <a:t> Tree</a:t>
                      </a:r>
                      <a:endParaRPr lang="en-IN" sz="1000" dirty="0"/>
                    </a:p>
                  </a:txBody>
                  <a:tcPr>
                    <a:solidFill>
                      <a:schemeClr val="accent5">
                        <a:lumMod val="40000"/>
                        <a:lumOff val="60000"/>
                      </a:schemeClr>
                    </a:solidFill>
                  </a:tcPr>
                </a:tc>
                <a:tc>
                  <a:txBody>
                    <a:bodyPr/>
                    <a:lstStyle/>
                    <a:p>
                      <a:pPr algn="ctr"/>
                      <a:r>
                        <a:rPr lang="en-IN" sz="1000" dirty="0"/>
                        <a:t>1.0</a:t>
                      </a:r>
                    </a:p>
                  </a:txBody>
                  <a:tcPr>
                    <a:solidFill>
                      <a:srgbClr val="ACE9A9"/>
                    </a:solidFill>
                  </a:tcPr>
                </a:tc>
                <a:tc>
                  <a:txBody>
                    <a:bodyPr/>
                    <a:lstStyle/>
                    <a:p>
                      <a:pPr algn="ctr"/>
                      <a:r>
                        <a:rPr lang="en-IN" sz="1000" dirty="0"/>
                        <a:t>1.0</a:t>
                      </a:r>
                    </a:p>
                  </a:txBody>
                  <a:tcPr>
                    <a:solidFill>
                      <a:srgbClr val="ACE9A9"/>
                    </a:solidFill>
                  </a:tcPr>
                </a:tc>
                <a:extLst>
                  <a:ext uri="{0D108BD9-81ED-4DB2-BD59-A6C34878D82A}">
                    <a16:rowId xmlns:a16="http://schemas.microsoft.com/office/drawing/2014/main" val="10002"/>
                  </a:ext>
                </a:extLst>
              </a:tr>
              <a:tr h="311422">
                <a:tc>
                  <a:txBody>
                    <a:bodyPr/>
                    <a:lstStyle/>
                    <a:p>
                      <a:r>
                        <a:rPr lang="en-IN" sz="1000" dirty="0"/>
                        <a:t>KNN</a:t>
                      </a:r>
                    </a:p>
                  </a:txBody>
                  <a:tcPr>
                    <a:solidFill>
                      <a:schemeClr val="accent5">
                        <a:lumMod val="40000"/>
                        <a:lumOff val="60000"/>
                      </a:schemeClr>
                    </a:solidFill>
                  </a:tcPr>
                </a:tc>
                <a:tc>
                  <a:txBody>
                    <a:bodyPr/>
                    <a:lstStyle/>
                    <a:p>
                      <a:pPr algn="ctr"/>
                      <a:r>
                        <a:rPr lang="en-IN" sz="1000" dirty="0"/>
                        <a:t>1.0</a:t>
                      </a:r>
                    </a:p>
                  </a:txBody>
                  <a:tcPr>
                    <a:solidFill>
                      <a:srgbClr val="ACE9A9"/>
                    </a:solidFill>
                  </a:tcPr>
                </a:tc>
                <a:tc>
                  <a:txBody>
                    <a:bodyPr/>
                    <a:lstStyle/>
                    <a:p>
                      <a:pPr algn="ctr"/>
                      <a:r>
                        <a:rPr lang="en-IN" sz="1000" dirty="0"/>
                        <a:t>1.0</a:t>
                      </a:r>
                    </a:p>
                  </a:txBody>
                  <a:tcPr>
                    <a:solidFill>
                      <a:srgbClr val="ACE9A9"/>
                    </a:solidFill>
                  </a:tcPr>
                </a:tc>
                <a:extLst>
                  <a:ext uri="{0D108BD9-81ED-4DB2-BD59-A6C34878D82A}">
                    <a16:rowId xmlns:a16="http://schemas.microsoft.com/office/drawing/2014/main" val="10003"/>
                  </a:ext>
                </a:extLst>
              </a:tr>
              <a:tr h="311422">
                <a:tc>
                  <a:txBody>
                    <a:bodyPr/>
                    <a:lstStyle/>
                    <a:p>
                      <a:r>
                        <a:rPr lang="en-IN" sz="1000" dirty="0"/>
                        <a:t>XG Boost</a:t>
                      </a:r>
                    </a:p>
                  </a:txBody>
                  <a:tcPr>
                    <a:solidFill>
                      <a:schemeClr val="accent5">
                        <a:lumMod val="40000"/>
                        <a:lumOff val="60000"/>
                      </a:schemeClr>
                    </a:solidFill>
                  </a:tcPr>
                </a:tc>
                <a:tc>
                  <a:txBody>
                    <a:bodyPr/>
                    <a:lstStyle/>
                    <a:p>
                      <a:pPr algn="ctr"/>
                      <a:r>
                        <a:rPr lang="en-IN" sz="1000" dirty="0"/>
                        <a:t>1.0</a:t>
                      </a:r>
                    </a:p>
                  </a:txBody>
                  <a:tcPr>
                    <a:solidFill>
                      <a:srgbClr val="ACE9A9"/>
                    </a:solidFill>
                  </a:tcPr>
                </a:tc>
                <a:tc>
                  <a:txBody>
                    <a:bodyPr/>
                    <a:lstStyle/>
                    <a:p>
                      <a:pPr algn="ctr"/>
                      <a:r>
                        <a:rPr lang="en-IN" sz="1000" dirty="0"/>
                        <a:t>1.0</a:t>
                      </a:r>
                    </a:p>
                  </a:txBody>
                  <a:tcPr>
                    <a:solidFill>
                      <a:srgbClr val="ACE9A9"/>
                    </a:solidFill>
                  </a:tcPr>
                </a:tc>
                <a:extLst>
                  <a:ext uri="{0D108BD9-81ED-4DB2-BD59-A6C34878D82A}">
                    <a16:rowId xmlns:a16="http://schemas.microsoft.com/office/drawing/2014/main" val="10004"/>
                  </a:ext>
                </a:extLst>
              </a:tr>
              <a:tr h="311422">
                <a:tc>
                  <a:txBody>
                    <a:bodyPr/>
                    <a:lstStyle/>
                    <a:p>
                      <a:r>
                        <a:rPr lang="en-IN" sz="1000" dirty="0"/>
                        <a:t>Naïve Bayes</a:t>
                      </a:r>
                    </a:p>
                  </a:txBody>
                  <a:tcPr>
                    <a:solidFill>
                      <a:schemeClr val="accent5">
                        <a:lumMod val="40000"/>
                        <a:lumOff val="60000"/>
                      </a:schemeClr>
                    </a:solidFill>
                  </a:tcPr>
                </a:tc>
                <a:tc>
                  <a:txBody>
                    <a:bodyPr/>
                    <a:lstStyle/>
                    <a:p>
                      <a:pPr algn="ctr"/>
                      <a:r>
                        <a:rPr lang="en-IN" sz="1000" dirty="0"/>
                        <a:t>1.0</a:t>
                      </a:r>
                    </a:p>
                  </a:txBody>
                  <a:tcPr>
                    <a:solidFill>
                      <a:srgbClr val="ACE9A9"/>
                    </a:solidFill>
                  </a:tcPr>
                </a:tc>
                <a:tc>
                  <a:txBody>
                    <a:bodyPr/>
                    <a:lstStyle/>
                    <a:p>
                      <a:pPr algn="ctr"/>
                      <a:r>
                        <a:rPr lang="en-IN" sz="1000" dirty="0"/>
                        <a:t>0.83</a:t>
                      </a:r>
                    </a:p>
                  </a:txBody>
                  <a:tcPr>
                    <a:solidFill>
                      <a:srgbClr val="ACE9A9"/>
                    </a:solidFill>
                  </a:tcPr>
                </a:tc>
                <a:extLst>
                  <a:ext uri="{0D108BD9-81ED-4DB2-BD59-A6C34878D82A}">
                    <a16:rowId xmlns:a16="http://schemas.microsoft.com/office/drawing/2014/main" val="10005"/>
                  </a:ext>
                </a:extLst>
              </a:tr>
              <a:tr h="311422">
                <a:tc>
                  <a:txBody>
                    <a:bodyPr/>
                    <a:lstStyle/>
                    <a:p>
                      <a:r>
                        <a:rPr lang="en-IN" sz="1000" dirty="0"/>
                        <a:t>SVM</a:t>
                      </a:r>
                    </a:p>
                  </a:txBody>
                  <a:tcPr>
                    <a:solidFill>
                      <a:schemeClr val="accent5">
                        <a:lumMod val="40000"/>
                        <a:lumOff val="60000"/>
                      </a:schemeClr>
                    </a:solidFill>
                  </a:tcPr>
                </a:tc>
                <a:tc>
                  <a:txBody>
                    <a:bodyPr/>
                    <a:lstStyle/>
                    <a:p>
                      <a:pPr algn="ctr"/>
                      <a:r>
                        <a:rPr lang="en-IN" sz="1000" dirty="0"/>
                        <a:t>1.0</a:t>
                      </a:r>
                    </a:p>
                  </a:txBody>
                  <a:tcPr>
                    <a:solidFill>
                      <a:srgbClr val="ACE9A9"/>
                    </a:solidFill>
                  </a:tcPr>
                </a:tc>
                <a:tc>
                  <a:txBody>
                    <a:bodyPr/>
                    <a:lstStyle/>
                    <a:p>
                      <a:pPr algn="ctr"/>
                      <a:r>
                        <a:rPr lang="en-IN" sz="1000" dirty="0"/>
                        <a:t>0.92</a:t>
                      </a:r>
                    </a:p>
                  </a:txBody>
                  <a:tcPr>
                    <a:solidFill>
                      <a:srgbClr val="ACE9A9"/>
                    </a:solidFill>
                  </a:tcPr>
                </a:tc>
                <a:extLst>
                  <a:ext uri="{0D108BD9-81ED-4DB2-BD59-A6C34878D82A}">
                    <a16:rowId xmlns:a16="http://schemas.microsoft.com/office/drawing/2014/main" val="10006"/>
                  </a:ext>
                </a:extLst>
              </a:tr>
              <a:tr h="529417">
                <a:tc>
                  <a:txBody>
                    <a:bodyPr/>
                    <a:lstStyle/>
                    <a:p>
                      <a:r>
                        <a:rPr lang="en-IN" sz="1000" dirty="0"/>
                        <a:t>Logistic</a:t>
                      </a:r>
                      <a:r>
                        <a:rPr lang="en-IN" sz="1000" baseline="0" dirty="0"/>
                        <a:t> </a:t>
                      </a:r>
                      <a:r>
                        <a:rPr lang="en-IN" sz="1000" dirty="0"/>
                        <a:t>Regression</a:t>
                      </a:r>
                    </a:p>
                  </a:txBody>
                  <a:tcPr>
                    <a:solidFill>
                      <a:schemeClr val="accent5">
                        <a:lumMod val="40000"/>
                        <a:lumOff val="60000"/>
                      </a:schemeClr>
                    </a:solidFill>
                  </a:tcPr>
                </a:tc>
                <a:tc>
                  <a:txBody>
                    <a:bodyPr/>
                    <a:lstStyle/>
                    <a:p>
                      <a:pPr algn="ctr"/>
                      <a:r>
                        <a:rPr lang="en-IN" sz="1000" dirty="0"/>
                        <a:t>1.0</a:t>
                      </a:r>
                    </a:p>
                  </a:txBody>
                  <a:tcPr>
                    <a:solidFill>
                      <a:srgbClr val="ACE9A9"/>
                    </a:solidFill>
                  </a:tcPr>
                </a:tc>
                <a:tc>
                  <a:txBody>
                    <a:bodyPr/>
                    <a:lstStyle/>
                    <a:p>
                      <a:pPr algn="ctr"/>
                      <a:r>
                        <a:rPr lang="en-IN" sz="1000" dirty="0"/>
                        <a:t>0.88</a:t>
                      </a:r>
                    </a:p>
                  </a:txBody>
                  <a:tcPr>
                    <a:solidFill>
                      <a:srgbClr val="ACE9A9"/>
                    </a:solidFill>
                  </a:tcPr>
                </a:tc>
                <a:extLst>
                  <a:ext uri="{0D108BD9-81ED-4DB2-BD59-A6C34878D82A}">
                    <a16:rowId xmlns:a16="http://schemas.microsoft.com/office/drawing/2014/main" val="10007"/>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419621"/>
            <a:ext cx="4533401" cy="2875025"/>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BF87F9C5-D0D5-7BF8-F66A-EDBF49C3FEB4}"/>
              </a:ext>
            </a:extLst>
          </p:cNvPr>
          <p:cNvPicPr>
            <a:picLocks noChangeAspect="1"/>
          </p:cNvPicPr>
          <p:nvPr/>
        </p:nvPicPr>
        <p:blipFill>
          <a:blip r:embed="rId4"/>
          <a:stretch>
            <a:fillRect/>
          </a:stretch>
        </p:blipFill>
        <p:spPr>
          <a:xfrm>
            <a:off x="8446070" y="3933187"/>
            <a:ext cx="659330" cy="315600"/>
          </a:xfrm>
          <a:prstGeom prst="rect">
            <a:avLst/>
          </a:prstGeom>
        </p:spPr>
      </p:pic>
      <p:sp>
        <p:nvSpPr>
          <p:cNvPr id="2" name="Rectangle 1">
            <a:extLst>
              <a:ext uri="{FF2B5EF4-FFF2-40B4-BE49-F238E27FC236}">
                <a16:creationId xmlns:a16="http://schemas.microsoft.com/office/drawing/2014/main" id="{316BAF02-0DC8-D186-8E75-CD0C75C536AE}"/>
              </a:ext>
            </a:extLst>
          </p:cNvPr>
          <p:cNvSpPr/>
          <p:nvPr/>
        </p:nvSpPr>
        <p:spPr>
          <a:xfrm flipH="1">
            <a:off x="7133896" y="338360"/>
            <a:ext cx="1860331" cy="107596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6B33356-7DE9-CCF2-69CF-5A44B84643A6}"/>
              </a:ext>
            </a:extLst>
          </p:cNvPr>
          <p:cNvSpPr/>
          <p:nvPr/>
        </p:nvSpPr>
        <p:spPr>
          <a:xfrm>
            <a:off x="7248881" y="367527"/>
            <a:ext cx="369117" cy="181541"/>
          </a:xfrm>
          <a:prstGeom prst="roundRect">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F86617F4-E16A-57D3-4465-584C5E3F0164}"/>
              </a:ext>
            </a:extLst>
          </p:cNvPr>
          <p:cNvSpPr txBox="1"/>
          <p:nvPr/>
        </p:nvSpPr>
        <p:spPr>
          <a:xfrm>
            <a:off x="7884385" y="378179"/>
            <a:ext cx="965931" cy="184666"/>
          </a:xfrm>
          <a:prstGeom prst="rect">
            <a:avLst/>
          </a:prstGeom>
          <a:noFill/>
        </p:spPr>
        <p:txBody>
          <a:bodyPr wrap="square" rtlCol="0">
            <a:spAutoFit/>
          </a:bodyPr>
          <a:lstStyle/>
          <a:p>
            <a:r>
              <a:rPr lang="en-US" sz="600" dirty="0"/>
              <a:t>Train Accuracy</a:t>
            </a:r>
            <a:endParaRPr lang="en-IN" sz="600" dirty="0"/>
          </a:p>
        </p:txBody>
      </p:sp>
      <p:sp>
        <p:nvSpPr>
          <p:cNvPr id="14" name="Rectangle: Rounded Corners 13">
            <a:extLst>
              <a:ext uri="{FF2B5EF4-FFF2-40B4-BE49-F238E27FC236}">
                <a16:creationId xmlns:a16="http://schemas.microsoft.com/office/drawing/2014/main" id="{A472608F-8D13-A5A6-A96E-94ED8FEC2A19}"/>
              </a:ext>
            </a:extLst>
          </p:cNvPr>
          <p:cNvSpPr/>
          <p:nvPr/>
        </p:nvSpPr>
        <p:spPr>
          <a:xfrm>
            <a:off x="7248881" y="562845"/>
            <a:ext cx="369117" cy="181541"/>
          </a:xfrm>
          <a:prstGeom prst="roundRect">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192AB0D-F2E3-A5AE-53EE-0CF8C870BDE3}"/>
              </a:ext>
            </a:extLst>
          </p:cNvPr>
          <p:cNvSpPr txBox="1"/>
          <p:nvPr/>
        </p:nvSpPr>
        <p:spPr>
          <a:xfrm>
            <a:off x="7889917" y="562845"/>
            <a:ext cx="965931" cy="184666"/>
          </a:xfrm>
          <a:prstGeom prst="rect">
            <a:avLst/>
          </a:prstGeom>
          <a:noFill/>
          <a:ln>
            <a:solidFill>
              <a:schemeClr val="bg1"/>
            </a:solidFill>
          </a:ln>
        </p:spPr>
        <p:txBody>
          <a:bodyPr wrap="square" rtlCol="0">
            <a:spAutoFit/>
          </a:bodyPr>
          <a:lstStyle/>
          <a:p>
            <a:r>
              <a:rPr lang="en-US" sz="600" dirty="0"/>
              <a:t>Test Accuracy</a:t>
            </a:r>
            <a:endParaRPr lang="en-IN" sz="600" dirty="0"/>
          </a:p>
        </p:txBody>
      </p:sp>
      <p:sp>
        <p:nvSpPr>
          <p:cNvPr id="17" name="Rectangle: Rounded Corners 16">
            <a:extLst>
              <a:ext uri="{FF2B5EF4-FFF2-40B4-BE49-F238E27FC236}">
                <a16:creationId xmlns:a16="http://schemas.microsoft.com/office/drawing/2014/main" id="{9EFB9765-CFF8-0F93-6A27-972FD5058498}"/>
              </a:ext>
            </a:extLst>
          </p:cNvPr>
          <p:cNvSpPr/>
          <p:nvPr/>
        </p:nvSpPr>
        <p:spPr>
          <a:xfrm>
            <a:off x="7248881" y="768580"/>
            <a:ext cx="369117" cy="181541"/>
          </a:xfrm>
          <a:prstGeom prst="roundRect">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8325534-6FC6-4649-D0DF-3C55CD6A807C}"/>
              </a:ext>
            </a:extLst>
          </p:cNvPr>
          <p:cNvSpPr txBox="1"/>
          <p:nvPr/>
        </p:nvSpPr>
        <p:spPr>
          <a:xfrm>
            <a:off x="7963104" y="797035"/>
            <a:ext cx="965931" cy="184666"/>
          </a:xfrm>
          <a:prstGeom prst="rect">
            <a:avLst/>
          </a:prstGeom>
          <a:noFill/>
          <a:ln>
            <a:solidFill>
              <a:schemeClr val="bg1"/>
            </a:solidFill>
          </a:ln>
        </p:spPr>
        <p:txBody>
          <a:bodyPr wrap="square" rtlCol="0">
            <a:spAutoFit/>
          </a:bodyPr>
          <a:lstStyle/>
          <a:p>
            <a:r>
              <a:rPr lang="en-US" sz="600" dirty="0"/>
              <a:t>Precision</a:t>
            </a:r>
            <a:endParaRPr lang="en-IN" sz="600" dirty="0"/>
          </a:p>
        </p:txBody>
      </p:sp>
      <p:sp>
        <p:nvSpPr>
          <p:cNvPr id="20" name="Rectangle: Rounded Corners 19">
            <a:extLst>
              <a:ext uri="{FF2B5EF4-FFF2-40B4-BE49-F238E27FC236}">
                <a16:creationId xmlns:a16="http://schemas.microsoft.com/office/drawing/2014/main" id="{C9C44B66-4D9C-E7FC-CACC-768F53F0CD66}"/>
              </a:ext>
            </a:extLst>
          </p:cNvPr>
          <p:cNvSpPr/>
          <p:nvPr/>
        </p:nvSpPr>
        <p:spPr>
          <a:xfrm>
            <a:off x="7248881" y="985533"/>
            <a:ext cx="369117" cy="181541"/>
          </a:xfrm>
          <a:prstGeom prst="round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1B319AA4-A6D3-3A60-6B65-08AADA698F9B}"/>
              </a:ext>
            </a:extLst>
          </p:cNvPr>
          <p:cNvSpPr txBox="1"/>
          <p:nvPr/>
        </p:nvSpPr>
        <p:spPr>
          <a:xfrm>
            <a:off x="7963104" y="982408"/>
            <a:ext cx="965931" cy="184666"/>
          </a:xfrm>
          <a:prstGeom prst="rect">
            <a:avLst/>
          </a:prstGeom>
          <a:noFill/>
          <a:ln>
            <a:solidFill>
              <a:schemeClr val="bg1"/>
            </a:solidFill>
          </a:ln>
        </p:spPr>
        <p:txBody>
          <a:bodyPr wrap="square" rtlCol="0">
            <a:spAutoFit/>
          </a:bodyPr>
          <a:lstStyle/>
          <a:p>
            <a:r>
              <a:rPr lang="en-US" sz="600" dirty="0"/>
              <a:t>Recall</a:t>
            </a:r>
            <a:endParaRPr lang="en-IN" sz="600" dirty="0"/>
          </a:p>
        </p:txBody>
      </p:sp>
      <p:sp>
        <p:nvSpPr>
          <p:cNvPr id="22" name="Rectangle: Rounded Corners 21">
            <a:extLst>
              <a:ext uri="{FF2B5EF4-FFF2-40B4-BE49-F238E27FC236}">
                <a16:creationId xmlns:a16="http://schemas.microsoft.com/office/drawing/2014/main" id="{4738A5BC-01B2-E9BC-0A25-59DA002E13EC}"/>
              </a:ext>
            </a:extLst>
          </p:cNvPr>
          <p:cNvSpPr/>
          <p:nvPr/>
        </p:nvSpPr>
        <p:spPr>
          <a:xfrm>
            <a:off x="7248881" y="1181964"/>
            <a:ext cx="369117" cy="181541"/>
          </a:xfrm>
          <a:prstGeom prst="roundRect">
            <a:avLst/>
          </a:prstGeom>
          <a:solidFill>
            <a:srgbClr val="7030A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CA71AF66-1F06-F91E-8E9C-6013D92FD309}"/>
              </a:ext>
            </a:extLst>
          </p:cNvPr>
          <p:cNvSpPr txBox="1"/>
          <p:nvPr/>
        </p:nvSpPr>
        <p:spPr>
          <a:xfrm>
            <a:off x="7963105" y="1180551"/>
            <a:ext cx="991804" cy="184666"/>
          </a:xfrm>
          <a:prstGeom prst="rect">
            <a:avLst/>
          </a:prstGeom>
          <a:noFill/>
          <a:ln>
            <a:solidFill>
              <a:schemeClr val="bg1"/>
            </a:solidFill>
          </a:ln>
        </p:spPr>
        <p:txBody>
          <a:bodyPr wrap="square" rtlCol="0">
            <a:spAutoFit/>
          </a:bodyPr>
          <a:lstStyle/>
          <a:p>
            <a:r>
              <a:rPr lang="en-US" sz="600" dirty="0"/>
              <a:t>F-1- Score</a:t>
            </a:r>
            <a:endParaRPr lang="en-IN" sz="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br>
              <a:rPr lang="en-IN" sz="2000" b="1" dirty="0">
                <a:solidFill>
                  <a:schemeClr val="dk1"/>
                </a:solidFill>
                <a:latin typeface="Arial"/>
                <a:ea typeface="Arial"/>
                <a:cs typeface="Arial"/>
                <a:sym typeface="Arial"/>
              </a:rPr>
            </a:br>
            <a:r>
              <a:rPr lang="en-IN" sz="2000" b="1" dirty="0">
                <a:solidFill>
                  <a:schemeClr val="dk1"/>
                </a:solidFill>
                <a:latin typeface="Arial"/>
                <a:ea typeface="Arial"/>
                <a:cs typeface="Arial"/>
                <a:sym typeface="Arial"/>
              </a:rPr>
              <a:t>        </a:t>
            </a:r>
            <a:r>
              <a:rPr lang="en-IN" dirty="0">
                <a:solidFill>
                  <a:schemeClr val="bg1"/>
                </a:solidFill>
                <a:latin typeface="Arial"/>
                <a:ea typeface="Arial"/>
                <a:cs typeface="Arial"/>
                <a:sym typeface="Arial"/>
              </a:rPr>
              <a:t>Finalised Model :</a:t>
            </a:r>
            <a:r>
              <a:rPr lang="en-IN" sz="2000" b="1" dirty="0">
                <a:solidFill>
                  <a:schemeClr val="bg1"/>
                </a:solidFill>
                <a:latin typeface="Arial"/>
                <a:ea typeface="Arial"/>
                <a:cs typeface="Arial"/>
                <a:sym typeface="Arial"/>
              </a:rPr>
              <a:t>  Random Forest </a:t>
            </a:r>
            <a:br>
              <a:rPr lang="en-IN" sz="2000" b="1" dirty="0">
                <a:solidFill>
                  <a:schemeClr val="dk1"/>
                </a:solidFill>
                <a:latin typeface="Arial"/>
                <a:ea typeface="Arial"/>
                <a:cs typeface="Arial"/>
                <a:sym typeface="Arial"/>
              </a:rPr>
            </a:br>
            <a:endParaRPr dirty="0"/>
          </a:p>
        </p:txBody>
      </p:sp>
      <p:sp>
        <p:nvSpPr>
          <p:cNvPr id="370" name="Google Shape;370;p13"/>
          <p:cNvSpPr txBox="1">
            <a:spLocks noGrp="1"/>
          </p:cNvSpPr>
          <p:nvPr>
            <p:ph type="sldNum" idx="12"/>
          </p:nvPr>
        </p:nvSpPr>
        <p:spPr>
          <a:xfrm>
            <a:off x="7373635" y="4615602"/>
            <a:ext cx="469710" cy="321755"/>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r>
              <a:rPr lang="en-US" dirty="0">
                <a:solidFill>
                  <a:schemeClr val="tx1">
                    <a:lumMod val="50000"/>
                  </a:schemeClr>
                </a:solidFill>
              </a:rPr>
              <a:t>13</a:t>
            </a:r>
            <a:endParaRPr lang="en-IN" dirty="0">
              <a:solidFill>
                <a:schemeClr val="tx1">
                  <a:lumMod val="50000"/>
                </a:schemeClr>
              </a:solidFill>
            </a:endParaRPr>
          </a:p>
        </p:txBody>
      </p:sp>
      <p:grpSp>
        <p:nvGrpSpPr>
          <p:cNvPr id="371" name="Google Shape;371;p13"/>
          <p:cNvGrpSpPr/>
          <p:nvPr/>
        </p:nvGrpSpPr>
        <p:grpSpPr>
          <a:xfrm>
            <a:off x="293683" y="574116"/>
            <a:ext cx="309041" cy="403123"/>
            <a:chOff x="590250" y="244200"/>
            <a:chExt cx="407975" cy="532175"/>
          </a:xfrm>
        </p:grpSpPr>
        <p:sp>
          <p:nvSpPr>
            <p:cNvPr id="372" name="Google Shape;372;p13"/>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3"/>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3"/>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3"/>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3"/>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3"/>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3"/>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3"/>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3"/>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3"/>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3"/>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3"/>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3"/>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3"/>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 name="TextBox 1"/>
          <p:cNvSpPr txBox="1"/>
          <p:nvPr/>
        </p:nvSpPr>
        <p:spPr>
          <a:xfrm>
            <a:off x="249693" y="1348271"/>
            <a:ext cx="4162220" cy="2592954"/>
          </a:xfrm>
          <a:prstGeom prst="rect">
            <a:avLst/>
          </a:prstGeom>
          <a:solidFill>
            <a:schemeClr val="bg1"/>
          </a:solidFill>
        </p:spPr>
        <p:txBody>
          <a:bodyPr wrap="square" rtlCol="0">
            <a:spAutoFit/>
          </a:bodyPr>
          <a:lstStyle/>
          <a:p>
            <a:pPr marL="285750" indent="-285750">
              <a:lnSpc>
                <a:spcPct val="150000"/>
              </a:lnSpc>
              <a:buSzPts val="1200"/>
              <a:buFont typeface="Arial" panose="020B0604020202020204" pitchFamily="34" charset="0"/>
              <a:buChar char="•"/>
            </a:pPr>
            <a:r>
              <a:rPr lang="en-IN" sz="1200" kern="1200" dirty="0">
                <a:solidFill>
                  <a:schemeClr val="tx1"/>
                </a:solidFill>
                <a:latin typeface="Aptos Display" panose="020B0004020202020204" pitchFamily="34" charset="0"/>
                <a:ea typeface="+mn-ea"/>
                <a:cs typeface="+mn-cs"/>
              </a:rPr>
              <a:t>The </a:t>
            </a:r>
            <a:r>
              <a:rPr lang="en-IN" sz="1200" b="1" kern="1200" dirty="0">
                <a:solidFill>
                  <a:schemeClr val="tx1"/>
                </a:solidFill>
                <a:latin typeface="Aptos Display" panose="020B0004020202020204" pitchFamily="34" charset="0"/>
                <a:ea typeface="+mn-ea"/>
                <a:cs typeface="+mn-cs"/>
              </a:rPr>
              <a:t>Random Forest Classifier </a:t>
            </a:r>
            <a:r>
              <a:rPr lang="en-IN" sz="1200" kern="1200" dirty="0">
                <a:solidFill>
                  <a:schemeClr val="tx1"/>
                </a:solidFill>
                <a:latin typeface="Aptos Display" panose="020B0004020202020204" pitchFamily="34" charset="0"/>
                <a:ea typeface="+mn-ea"/>
                <a:cs typeface="+mn-cs"/>
              </a:rPr>
              <a:t>is the best choice for resume classification due to its:</a:t>
            </a:r>
          </a:p>
          <a:p>
            <a:pPr marL="285750" indent="-285750">
              <a:lnSpc>
                <a:spcPct val="150000"/>
              </a:lnSpc>
              <a:buSzPts val="1200"/>
              <a:buFont typeface="Arial" panose="020B0604020202020204" pitchFamily="34" charset="0"/>
              <a:buChar char="•"/>
            </a:pPr>
            <a:r>
              <a:rPr lang="en-IN" sz="1200" kern="1200" dirty="0">
                <a:solidFill>
                  <a:schemeClr val="tx1"/>
                </a:solidFill>
                <a:latin typeface="Aptos Display" panose="020B0004020202020204" pitchFamily="34" charset="0"/>
                <a:ea typeface="+mn-ea"/>
                <a:cs typeface="+mn-cs"/>
              </a:rPr>
              <a:t>High Accuracy: It performs perfectly on both training and test data.</a:t>
            </a:r>
          </a:p>
          <a:p>
            <a:pPr marL="285750" indent="-285750">
              <a:lnSpc>
                <a:spcPct val="150000"/>
              </a:lnSpc>
              <a:buSzPts val="1200"/>
              <a:buFont typeface="Arial" panose="020B0604020202020204" pitchFamily="34" charset="0"/>
              <a:buChar char="•"/>
            </a:pPr>
            <a:r>
              <a:rPr lang="en-IN" sz="1200" kern="1200" dirty="0">
                <a:solidFill>
                  <a:schemeClr val="tx1"/>
                </a:solidFill>
                <a:latin typeface="Aptos Display" panose="020B0004020202020204" pitchFamily="34" charset="0"/>
                <a:ea typeface="+mn-ea"/>
                <a:cs typeface="+mn-cs"/>
              </a:rPr>
              <a:t>Well-rounded Performance: Achieves top scores in precision, recall, and F1-score, ensuring accurate classifications.</a:t>
            </a:r>
          </a:p>
          <a:p>
            <a:pPr marL="285750" indent="-285750">
              <a:lnSpc>
                <a:spcPct val="150000"/>
              </a:lnSpc>
              <a:buSzPts val="1200"/>
              <a:buFont typeface="Arial" panose="020B0604020202020204" pitchFamily="34" charset="0"/>
              <a:buChar char="•"/>
            </a:pPr>
            <a:r>
              <a:rPr lang="en-IN" sz="1200" kern="1200" dirty="0">
                <a:solidFill>
                  <a:schemeClr val="tx1"/>
                </a:solidFill>
                <a:latin typeface="Aptos Display" panose="020B0004020202020204" pitchFamily="34" charset="0"/>
                <a:ea typeface="+mn-ea"/>
                <a:cs typeface="+mn-cs"/>
              </a:rPr>
              <a:t>Robust and Reliable: It reduces errors and handles various types of resumes effectively in real-world </a:t>
            </a:r>
            <a:r>
              <a:rPr lang="en-IN" sz="1200" dirty="0">
                <a:solidFill>
                  <a:schemeClr val="dk1"/>
                </a:solidFill>
                <a:latin typeface="Play"/>
                <a:ea typeface="Play"/>
                <a:cs typeface="Play"/>
              </a:rPr>
              <a:t>applications</a:t>
            </a:r>
            <a:r>
              <a:rPr lang="en-IN" dirty="0">
                <a:solidFill>
                  <a:schemeClr val="accent2"/>
                </a:solidFill>
              </a:rPr>
              <a:t>.</a:t>
            </a:r>
          </a:p>
        </p:txBody>
      </p:sp>
      <p:graphicFrame>
        <p:nvGraphicFramePr>
          <p:cNvPr id="4" name="Table 3"/>
          <p:cNvGraphicFramePr>
            <a:graphicFrameLocks noGrp="1"/>
          </p:cNvGraphicFramePr>
          <p:nvPr/>
        </p:nvGraphicFramePr>
        <p:xfrm>
          <a:off x="293683" y="3939902"/>
          <a:ext cx="3126189" cy="360040"/>
        </p:xfrm>
        <a:graphic>
          <a:graphicData uri="http://schemas.openxmlformats.org/drawingml/2006/table">
            <a:tbl>
              <a:tblPr firstRow="1" bandRow="1">
                <a:tableStyleId>{5C22544A-7EE6-4342-B048-85BDC9FD1C3A}</a:tableStyleId>
              </a:tblPr>
              <a:tblGrid>
                <a:gridCol w="3126189">
                  <a:extLst>
                    <a:ext uri="{9D8B030D-6E8A-4147-A177-3AD203B41FA5}">
                      <a16:colId xmlns:a16="http://schemas.microsoft.com/office/drawing/2014/main" val="20000"/>
                    </a:ext>
                  </a:extLst>
                </a:gridCol>
              </a:tblGrid>
              <a:tr h="360040">
                <a:tc>
                  <a:txBody>
                    <a:bodyPr/>
                    <a:lstStyle/>
                    <a:p>
                      <a:pPr algn="ctr"/>
                      <a:r>
                        <a:rPr lang="en-IN" dirty="0"/>
                        <a:t>Accuracy</a:t>
                      </a:r>
                      <a:r>
                        <a:rPr lang="en-IN" baseline="0" dirty="0"/>
                        <a:t> Score</a:t>
                      </a:r>
                      <a:endParaRPr lang="en-IN"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32091943"/>
              </p:ext>
            </p:extLst>
          </p:nvPr>
        </p:nvGraphicFramePr>
        <p:xfrm>
          <a:off x="303346" y="4299942"/>
          <a:ext cx="3116526" cy="741680"/>
        </p:xfrm>
        <a:graphic>
          <a:graphicData uri="http://schemas.openxmlformats.org/drawingml/2006/table">
            <a:tbl>
              <a:tblPr firstRow="1" bandRow="1">
                <a:tableStyleId>{5C22544A-7EE6-4342-B048-85BDC9FD1C3A}</a:tableStyleId>
              </a:tblPr>
              <a:tblGrid>
                <a:gridCol w="1558263">
                  <a:extLst>
                    <a:ext uri="{9D8B030D-6E8A-4147-A177-3AD203B41FA5}">
                      <a16:colId xmlns:a16="http://schemas.microsoft.com/office/drawing/2014/main" val="20000"/>
                    </a:ext>
                  </a:extLst>
                </a:gridCol>
                <a:gridCol w="1558263">
                  <a:extLst>
                    <a:ext uri="{9D8B030D-6E8A-4147-A177-3AD203B41FA5}">
                      <a16:colId xmlns:a16="http://schemas.microsoft.com/office/drawing/2014/main" val="20001"/>
                    </a:ext>
                  </a:extLst>
                </a:gridCol>
              </a:tblGrid>
              <a:tr h="370840">
                <a:tc>
                  <a:txBody>
                    <a:bodyPr/>
                    <a:lstStyle/>
                    <a:p>
                      <a:pPr marR="0" algn="ctr" rtl="0">
                        <a:lnSpc>
                          <a:spcPct val="100000"/>
                        </a:lnSpc>
                        <a:spcBef>
                          <a:spcPts val="0"/>
                        </a:spcBef>
                        <a:spcAft>
                          <a:spcPts val="0"/>
                        </a:spcAft>
                        <a:buClr>
                          <a:srgbClr val="000000"/>
                        </a:buClr>
                        <a:buFont typeface="Arial"/>
                      </a:pPr>
                      <a:r>
                        <a:rPr lang="en-IN" sz="1050" b="0" i="0" u="none" strike="noStrike" cap="none" dirty="0">
                          <a:solidFill>
                            <a:schemeClr val="dk1"/>
                          </a:solidFill>
                          <a:latin typeface="+mn-lt"/>
                          <a:ea typeface="+mn-ea"/>
                          <a:cs typeface="+mn-cs"/>
                          <a:sym typeface="Arial"/>
                        </a:rPr>
                        <a:t>Train</a:t>
                      </a:r>
                    </a:p>
                  </a:txBody>
                  <a:tcPr>
                    <a:solidFill>
                      <a:schemeClr val="accent5">
                        <a:lumMod val="40000"/>
                        <a:lumOff val="60000"/>
                      </a:schemeClr>
                    </a:solidFill>
                  </a:tcPr>
                </a:tc>
                <a:tc>
                  <a:txBody>
                    <a:bodyPr/>
                    <a:lstStyle/>
                    <a:p>
                      <a:pPr marR="0" algn="ctr" rtl="0">
                        <a:lnSpc>
                          <a:spcPct val="100000"/>
                        </a:lnSpc>
                        <a:spcBef>
                          <a:spcPts val="0"/>
                        </a:spcBef>
                        <a:spcAft>
                          <a:spcPts val="0"/>
                        </a:spcAft>
                        <a:buClr>
                          <a:srgbClr val="000000"/>
                        </a:buClr>
                        <a:buFont typeface="Arial"/>
                      </a:pPr>
                      <a:r>
                        <a:rPr lang="en-IN" sz="1050" b="0" i="0" u="none" strike="noStrike" cap="none" dirty="0">
                          <a:solidFill>
                            <a:schemeClr val="dk1"/>
                          </a:solidFill>
                          <a:latin typeface="+mn-lt"/>
                          <a:ea typeface="+mn-ea"/>
                          <a:cs typeface="+mn-cs"/>
                          <a:sym typeface="Arial"/>
                        </a:rPr>
                        <a:t>1.0</a:t>
                      </a:r>
                    </a:p>
                  </a:txBody>
                  <a:tcPr>
                    <a:solidFill>
                      <a:srgbClr val="ACE9A9"/>
                    </a:solidFill>
                  </a:tcPr>
                </a:tc>
                <a:extLst>
                  <a:ext uri="{0D108BD9-81ED-4DB2-BD59-A6C34878D82A}">
                    <a16:rowId xmlns:a16="http://schemas.microsoft.com/office/drawing/2014/main" val="10000"/>
                  </a:ext>
                </a:extLst>
              </a:tr>
              <a:tr h="370840">
                <a:tc>
                  <a:txBody>
                    <a:bodyPr/>
                    <a:lstStyle/>
                    <a:p>
                      <a:pPr algn="ctr"/>
                      <a:r>
                        <a:rPr lang="en-IN" sz="1050" dirty="0"/>
                        <a:t>Test</a:t>
                      </a:r>
                    </a:p>
                  </a:txBody>
                  <a:tcPr>
                    <a:solidFill>
                      <a:schemeClr val="accent5">
                        <a:lumMod val="40000"/>
                        <a:lumOff val="60000"/>
                      </a:schemeClr>
                    </a:solidFill>
                  </a:tcPr>
                </a:tc>
                <a:tc>
                  <a:txBody>
                    <a:bodyPr/>
                    <a:lstStyle/>
                    <a:p>
                      <a:pPr algn="ctr"/>
                      <a:r>
                        <a:rPr lang="en-IN" sz="1050" dirty="0"/>
                        <a:t>1.0</a:t>
                      </a:r>
                    </a:p>
                  </a:txBody>
                  <a:tcPr>
                    <a:solidFill>
                      <a:srgbClr val="ACE9A9"/>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4658710" y="1348271"/>
            <a:ext cx="444669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sz="1200" b="1" dirty="0"/>
              <a:t>Classification Report Random Forest on Test Data</a:t>
            </a:r>
          </a:p>
        </p:txBody>
      </p:sp>
      <p:graphicFrame>
        <p:nvGraphicFramePr>
          <p:cNvPr id="8" name="Table 7"/>
          <p:cNvGraphicFramePr>
            <a:graphicFrameLocks noGrp="1"/>
          </p:cNvGraphicFramePr>
          <p:nvPr>
            <p:extLst>
              <p:ext uri="{D42A27DB-BD31-4B8C-83A1-F6EECF244321}">
                <p14:modId xmlns:p14="http://schemas.microsoft.com/office/powerpoint/2010/main" val="3412972177"/>
              </p:ext>
            </p:extLst>
          </p:nvPr>
        </p:nvGraphicFramePr>
        <p:xfrm>
          <a:off x="4658710" y="1641967"/>
          <a:ext cx="4446690" cy="2771076"/>
        </p:xfrm>
        <a:graphic>
          <a:graphicData uri="http://schemas.openxmlformats.org/drawingml/2006/table">
            <a:tbl>
              <a:tblPr firstRow="1" bandRow="1">
                <a:tableStyleId>{5C22544A-7EE6-4342-B048-85BDC9FD1C3A}</a:tableStyleId>
              </a:tblPr>
              <a:tblGrid>
                <a:gridCol w="889338">
                  <a:extLst>
                    <a:ext uri="{9D8B030D-6E8A-4147-A177-3AD203B41FA5}">
                      <a16:colId xmlns:a16="http://schemas.microsoft.com/office/drawing/2014/main" val="20000"/>
                    </a:ext>
                  </a:extLst>
                </a:gridCol>
                <a:gridCol w="889338">
                  <a:extLst>
                    <a:ext uri="{9D8B030D-6E8A-4147-A177-3AD203B41FA5}">
                      <a16:colId xmlns:a16="http://schemas.microsoft.com/office/drawing/2014/main" val="20001"/>
                    </a:ext>
                  </a:extLst>
                </a:gridCol>
                <a:gridCol w="889338">
                  <a:extLst>
                    <a:ext uri="{9D8B030D-6E8A-4147-A177-3AD203B41FA5}">
                      <a16:colId xmlns:a16="http://schemas.microsoft.com/office/drawing/2014/main" val="20002"/>
                    </a:ext>
                  </a:extLst>
                </a:gridCol>
                <a:gridCol w="889338">
                  <a:extLst>
                    <a:ext uri="{9D8B030D-6E8A-4147-A177-3AD203B41FA5}">
                      <a16:colId xmlns:a16="http://schemas.microsoft.com/office/drawing/2014/main" val="20003"/>
                    </a:ext>
                  </a:extLst>
                </a:gridCol>
                <a:gridCol w="889338">
                  <a:extLst>
                    <a:ext uri="{9D8B030D-6E8A-4147-A177-3AD203B41FA5}">
                      <a16:colId xmlns:a16="http://schemas.microsoft.com/office/drawing/2014/main" val="20004"/>
                    </a:ext>
                  </a:extLst>
                </a:gridCol>
              </a:tblGrid>
              <a:tr h="298518">
                <a:tc>
                  <a:txBody>
                    <a:bodyPr/>
                    <a:lstStyle/>
                    <a:p>
                      <a:endParaRPr lang="en-IN" dirty="0"/>
                    </a:p>
                  </a:txBody>
                  <a:tcPr/>
                </a:tc>
                <a:tc>
                  <a:txBody>
                    <a:bodyPr/>
                    <a:lstStyle/>
                    <a:p>
                      <a:pPr algn="ctr"/>
                      <a:r>
                        <a:rPr lang="en-IN" sz="1200" dirty="0"/>
                        <a:t>Precision</a:t>
                      </a:r>
                    </a:p>
                  </a:txBody>
                  <a:tcPr/>
                </a:tc>
                <a:tc>
                  <a:txBody>
                    <a:bodyPr/>
                    <a:lstStyle/>
                    <a:p>
                      <a:pPr algn="ctr"/>
                      <a:r>
                        <a:rPr lang="en-IN" sz="1200" dirty="0"/>
                        <a:t>Recall</a:t>
                      </a:r>
                    </a:p>
                  </a:txBody>
                  <a:tcPr/>
                </a:tc>
                <a:tc>
                  <a:txBody>
                    <a:bodyPr/>
                    <a:lstStyle/>
                    <a:p>
                      <a:pPr algn="ctr"/>
                      <a:r>
                        <a:rPr lang="en-IN" sz="1200" dirty="0"/>
                        <a:t>F1-Score</a:t>
                      </a:r>
                    </a:p>
                  </a:txBody>
                  <a:tcPr/>
                </a:tc>
                <a:tc>
                  <a:txBody>
                    <a:bodyPr/>
                    <a:lstStyle/>
                    <a:p>
                      <a:pPr algn="ctr"/>
                      <a:r>
                        <a:rPr lang="en-IN" sz="1200" dirty="0"/>
                        <a:t>Support</a:t>
                      </a:r>
                    </a:p>
                  </a:txBody>
                  <a:tcPr/>
                </a:tc>
                <a:extLst>
                  <a:ext uri="{0D108BD9-81ED-4DB2-BD59-A6C34878D82A}">
                    <a16:rowId xmlns:a16="http://schemas.microsoft.com/office/drawing/2014/main" val="10000"/>
                  </a:ext>
                </a:extLst>
              </a:tr>
              <a:tr h="249413">
                <a:tc>
                  <a:txBody>
                    <a:bodyPr/>
                    <a:lstStyle/>
                    <a:p>
                      <a:pPr algn="ctr"/>
                      <a:r>
                        <a:rPr lang="en-IN" sz="1000" b="1" dirty="0"/>
                        <a:t>Peoplesoft</a:t>
                      </a:r>
                    </a:p>
                  </a:txBody>
                  <a:tcPr>
                    <a:solidFill>
                      <a:schemeClr val="accent5">
                        <a:lumMod val="40000"/>
                        <a:lumOff val="60000"/>
                      </a:schemeClr>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7</a:t>
                      </a:r>
                    </a:p>
                  </a:txBody>
                  <a:tcPr>
                    <a:solidFill>
                      <a:srgbClr val="ACE9A9"/>
                    </a:solidFill>
                  </a:tcPr>
                </a:tc>
                <a:extLst>
                  <a:ext uri="{0D108BD9-81ED-4DB2-BD59-A6C34878D82A}">
                    <a16:rowId xmlns:a16="http://schemas.microsoft.com/office/drawing/2014/main" val="10001"/>
                  </a:ext>
                </a:extLst>
              </a:tr>
              <a:tr h="383003">
                <a:tc>
                  <a:txBody>
                    <a:bodyPr/>
                    <a:lstStyle/>
                    <a:p>
                      <a:r>
                        <a:rPr lang="en-IN" sz="1000" b="1" dirty="0"/>
                        <a:t>React</a:t>
                      </a:r>
                      <a:r>
                        <a:rPr lang="en-IN" sz="1000" b="1" baseline="0" dirty="0"/>
                        <a:t> Developer</a:t>
                      </a:r>
                      <a:endParaRPr lang="en-IN" sz="1000" b="1" dirty="0"/>
                    </a:p>
                  </a:txBody>
                  <a:tcPr>
                    <a:solidFill>
                      <a:schemeClr val="accent5">
                        <a:lumMod val="40000"/>
                        <a:lumOff val="60000"/>
                      </a:schemeClr>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7</a:t>
                      </a:r>
                    </a:p>
                  </a:txBody>
                  <a:tcPr>
                    <a:solidFill>
                      <a:srgbClr val="ACE9A9"/>
                    </a:solidFill>
                  </a:tcPr>
                </a:tc>
                <a:extLst>
                  <a:ext uri="{0D108BD9-81ED-4DB2-BD59-A6C34878D82A}">
                    <a16:rowId xmlns:a16="http://schemas.microsoft.com/office/drawing/2014/main" val="10002"/>
                  </a:ext>
                </a:extLst>
              </a:tr>
              <a:tr h="383003">
                <a:tc>
                  <a:txBody>
                    <a:bodyPr/>
                    <a:lstStyle/>
                    <a:p>
                      <a:r>
                        <a:rPr lang="en-IN" sz="1000" b="1" dirty="0"/>
                        <a:t>SQL Developer</a:t>
                      </a:r>
                    </a:p>
                  </a:txBody>
                  <a:tcPr>
                    <a:solidFill>
                      <a:schemeClr val="accent5">
                        <a:lumMod val="40000"/>
                        <a:lumOff val="60000"/>
                      </a:schemeClr>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4</a:t>
                      </a:r>
                    </a:p>
                  </a:txBody>
                  <a:tcPr>
                    <a:solidFill>
                      <a:srgbClr val="ACE9A9"/>
                    </a:solidFill>
                  </a:tcPr>
                </a:tc>
                <a:extLst>
                  <a:ext uri="{0D108BD9-81ED-4DB2-BD59-A6C34878D82A}">
                    <a16:rowId xmlns:a16="http://schemas.microsoft.com/office/drawing/2014/main" val="10003"/>
                  </a:ext>
                </a:extLst>
              </a:tr>
              <a:tr h="279904">
                <a:tc>
                  <a:txBody>
                    <a:bodyPr/>
                    <a:lstStyle/>
                    <a:p>
                      <a:r>
                        <a:rPr lang="en-IN" sz="1000" b="1" dirty="0"/>
                        <a:t>Workday</a:t>
                      </a:r>
                    </a:p>
                  </a:txBody>
                  <a:tcPr>
                    <a:solidFill>
                      <a:schemeClr val="accent5">
                        <a:lumMod val="40000"/>
                        <a:lumOff val="60000"/>
                      </a:schemeClr>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6</a:t>
                      </a:r>
                    </a:p>
                  </a:txBody>
                  <a:tcPr>
                    <a:solidFill>
                      <a:srgbClr val="ACE9A9"/>
                    </a:solidFill>
                  </a:tcPr>
                </a:tc>
                <a:extLst>
                  <a:ext uri="{0D108BD9-81ED-4DB2-BD59-A6C34878D82A}">
                    <a16:rowId xmlns:a16="http://schemas.microsoft.com/office/drawing/2014/main" val="10004"/>
                  </a:ext>
                </a:extLst>
              </a:tr>
              <a:tr h="249413">
                <a:tc>
                  <a:txBody>
                    <a:bodyPr/>
                    <a:lstStyle/>
                    <a:p>
                      <a:endParaRPr lang="en-IN" sz="1000" b="1" dirty="0"/>
                    </a:p>
                  </a:txBody>
                  <a:tcPr>
                    <a:solidFill>
                      <a:schemeClr val="accent5">
                        <a:lumMod val="40000"/>
                        <a:lumOff val="60000"/>
                      </a:schemeClr>
                    </a:solidFill>
                  </a:tcPr>
                </a:tc>
                <a:tc>
                  <a:txBody>
                    <a:bodyPr/>
                    <a:lstStyle/>
                    <a:p>
                      <a:pPr algn="ctr"/>
                      <a:endParaRPr lang="en-IN" sz="1000" dirty="0"/>
                    </a:p>
                  </a:txBody>
                  <a:tcPr>
                    <a:solidFill>
                      <a:srgbClr val="ACE9A9"/>
                    </a:solidFill>
                  </a:tcPr>
                </a:tc>
                <a:tc>
                  <a:txBody>
                    <a:bodyPr/>
                    <a:lstStyle/>
                    <a:p>
                      <a:pPr algn="ctr"/>
                      <a:endParaRPr lang="en-IN" sz="1000" dirty="0"/>
                    </a:p>
                  </a:txBody>
                  <a:tcPr>
                    <a:solidFill>
                      <a:srgbClr val="ACE9A9"/>
                    </a:solidFill>
                  </a:tcPr>
                </a:tc>
                <a:tc>
                  <a:txBody>
                    <a:bodyPr/>
                    <a:lstStyle/>
                    <a:p>
                      <a:pPr algn="ctr"/>
                      <a:endParaRPr lang="en-IN" sz="1000" dirty="0"/>
                    </a:p>
                  </a:txBody>
                  <a:tcPr>
                    <a:solidFill>
                      <a:srgbClr val="ACE9A9"/>
                    </a:solidFill>
                  </a:tcPr>
                </a:tc>
                <a:tc>
                  <a:txBody>
                    <a:bodyPr/>
                    <a:lstStyle/>
                    <a:p>
                      <a:pPr algn="ctr"/>
                      <a:endParaRPr lang="en-IN" sz="1000" dirty="0"/>
                    </a:p>
                  </a:txBody>
                  <a:tcPr>
                    <a:solidFill>
                      <a:srgbClr val="ACE9A9"/>
                    </a:solidFill>
                  </a:tcPr>
                </a:tc>
                <a:extLst>
                  <a:ext uri="{0D108BD9-81ED-4DB2-BD59-A6C34878D82A}">
                    <a16:rowId xmlns:a16="http://schemas.microsoft.com/office/drawing/2014/main" val="10005"/>
                  </a:ext>
                </a:extLst>
              </a:tr>
              <a:tr h="249413">
                <a:tc>
                  <a:txBody>
                    <a:bodyPr/>
                    <a:lstStyle/>
                    <a:p>
                      <a:r>
                        <a:rPr lang="en-IN" sz="1000" b="1" dirty="0"/>
                        <a:t>Accuracy</a:t>
                      </a:r>
                    </a:p>
                  </a:txBody>
                  <a:tcPr>
                    <a:solidFill>
                      <a:schemeClr val="accent5">
                        <a:lumMod val="40000"/>
                        <a:lumOff val="60000"/>
                      </a:schemeClr>
                    </a:solidFill>
                  </a:tcPr>
                </a:tc>
                <a:tc>
                  <a:txBody>
                    <a:bodyPr/>
                    <a:lstStyle/>
                    <a:p>
                      <a:pPr algn="ctr"/>
                      <a:endParaRPr lang="en-IN" sz="1000" dirty="0"/>
                    </a:p>
                  </a:txBody>
                  <a:tcPr>
                    <a:solidFill>
                      <a:srgbClr val="ACE9A9"/>
                    </a:solidFill>
                  </a:tcPr>
                </a:tc>
                <a:tc>
                  <a:txBody>
                    <a:bodyPr/>
                    <a:lstStyle/>
                    <a:p>
                      <a:pPr algn="ctr"/>
                      <a:endParaRPr lang="en-IN" sz="1000" dirty="0"/>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24</a:t>
                      </a:r>
                    </a:p>
                  </a:txBody>
                  <a:tcPr>
                    <a:solidFill>
                      <a:srgbClr val="ACE9A9"/>
                    </a:solidFill>
                  </a:tcPr>
                </a:tc>
                <a:extLst>
                  <a:ext uri="{0D108BD9-81ED-4DB2-BD59-A6C34878D82A}">
                    <a16:rowId xmlns:a16="http://schemas.microsoft.com/office/drawing/2014/main" val="10006"/>
                  </a:ext>
                </a:extLst>
              </a:tr>
              <a:tr h="249413">
                <a:tc>
                  <a:txBody>
                    <a:bodyPr/>
                    <a:lstStyle/>
                    <a:p>
                      <a:r>
                        <a:rPr lang="en-IN" sz="1000" b="1" dirty="0"/>
                        <a:t>Macro avg.</a:t>
                      </a:r>
                    </a:p>
                  </a:txBody>
                  <a:tcPr>
                    <a:solidFill>
                      <a:schemeClr val="accent5">
                        <a:lumMod val="40000"/>
                        <a:lumOff val="60000"/>
                      </a:schemeClr>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24</a:t>
                      </a:r>
                    </a:p>
                  </a:txBody>
                  <a:tcPr>
                    <a:solidFill>
                      <a:srgbClr val="ACE9A9"/>
                    </a:solidFill>
                  </a:tcPr>
                </a:tc>
                <a:extLst>
                  <a:ext uri="{0D108BD9-81ED-4DB2-BD59-A6C34878D82A}">
                    <a16:rowId xmlns:a16="http://schemas.microsoft.com/office/drawing/2014/main" val="10007"/>
                  </a:ext>
                </a:extLst>
              </a:tr>
              <a:tr h="383003">
                <a:tc>
                  <a:txBody>
                    <a:bodyPr/>
                    <a:lstStyle/>
                    <a:p>
                      <a:r>
                        <a:rPr lang="en-IN" sz="1000" b="1" dirty="0"/>
                        <a:t>Weighted avg.</a:t>
                      </a:r>
                    </a:p>
                  </a:txBody>
                  <a:tcPr>
                    <a:solidFill>
                      <a:schemeClr val="accent5">
                        <a:lumMod val="40000"/>
                        <a:lumOff val="60000"/>
                      </a:schemeClr>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1.00</a:t>
                      </a:r>
                    </a:p>
                  </a:txBody>
                  <a:tcPr>
                    <a:solidFill>
                      <a:srgbClr val="ACE9A9"/>
                    </a:solidFill>
                  </a:tcPr>
                </a:tc>
                <a:tc>
                  <a:txBody>
                    <a:bodyPr/>
                    <a:lstStyle/>
                    <a:p>
                      <a:pPr algn="ctr"/>
                      <a:r>
                        <a:rPr lang="en-IN" sz="1000" dirty="0"/>
                        <a:t>24</a:t>
                      </a:r>
                    </a:p>
                  </a:txBody>
                  <a:tcPr>
                    <a:solidFill>
                      <a:srgbClr val="ACE9A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7">
          <a:extLst>
            <a:ext uri="{FF2B5EF4-FFF2-40B4-BE49-F238E27FC236}">
              <a16:creationId xmlns:a16="http://schemas.microsoft.com/office/drawing/2014/main" id="{4E64BCD6-D557-59DA-04BF-3CAEB75C2E75}"/>
            </a:ext>
          </a:extLst>
        </p:cNvPr>
        <p:cNvGrpSpPr/>
        <p:nvPr/>
      </p:nvGrpSpPr>
      <p:grpSpPr>
        <a:xfrm>
          <a:off x="0" y="0"/>
          <a:ext cx="0" cy="0"/>
          <a:chOff x="0" y="0"/>
          <a:chExt cx="0" cy="0"/>
        </a:xfrm>
      </p:grpSpPr>
      <p:sp>
        <p:nvSpPr>
          <p:cNvPr id="648" name="Google Shape;648;p40">
            <a:extLst>
              <a:ext uri="{FF2B5EF4-FFF2-40B4-BE49-F238E27FC236}">
                <a16:creationId xmlns:a16="http://schemas.microsoft.com/office/drawing/2014/main" id="{3A800F20-AB10-D67D-20AA-71F6096E1B5F}"/>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 sz="2000" b="1" dirty="0">
                <a:solidFill>
                  <a:srgbClr val="FFFFFF"/>
                </a:solidFill>
                <a:latin typeface="Roboto Condensed"/>
                <a:ea typeface="Roboto Condensed"/>
                <a:cs typeface="Roboto Condensed"/>
                <a:sym typeface="Roboto Condensed"/>
              </a:rPr>
            </a:br>
            <a:r>
              <a:rPr lang="en" sz="2000" b="1" dirty="0">
                <a:solidFill>
                  <a:srgbClr val="FFFFFF"/>
                </a:solidFill>
                <a:latin typeface="Roboto Condensed"/>
                <a:ea typeface="Roboto Condensed"/>
                <a:cs typeface="Roboto Condensed"/>
                <a:sym typeface="Roboto Condensed"/>
              </a:rPr>
              <a:t>Deployment</a:t>
            </a:r>
            <a:br>
              <a:rPr lang="en-IN" dirty="0"/>
            </a:br>
            <a:endParaRPr dirty="0"/>
          </a:p>
        </p:txBody>
      </p:sp>
      <p:sp>
        <p:nvSpPr>
          <p:cNvPr id="649" name="Google Shape;649;p40">
            <a:extLst>
              <a:ext uri="{FF2B5EF4-FFF2-40B4-BE49-F238E27FC236}">
                <a16:creationId xmlns:a16="http://schemas.microsoft.com/office/drawing/2014/main" id="{167E08CC-77F5-B15C-D221-0950F20B4DF6}"/>
              </a:ext>
            </a:extLst>
          </p:cNvPr>
          <p:cNvSpPr txBox="1">
            <a:spLocks noGrp="1"/>
          </p:cNvSpPr>
          <p:nvPr>
            <p:ph type="sldNum" idx="12"/>
          </p:nvPr>
        </p:nvSpPr>
        <p:spPr>
          <a:xfrm>
            <a:off x="7310572" y="4661586"/>
            <a:ext cx="572186" cy="30599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14</a:t>
            </a:r>
            <a:endParaRPr dirty="0">
              <a:solidFill>
                <a:schemeClr val="tx1">
                  <a:lumMod val="50000"/>
                </a:schemeClr>
              </a:solidFill>
            </a:endParaRPr>
          </a:p>
        </p:txBody>
      </p:sp>
      <p:grpSp>
        <p:nvGrpSpPr>
          <p:cNvPr id="2" name="Google Shape;371;p13">
            <a:extLst>
              <a:ext uri="{FF2B5EF4-FFF2-40B4-BE49-F238E27FC236}">
                <a16:creationId xmlns:a16="http://schemas.microsoft.com/office/drawing/2014/main" id="{7BE4DCE1-08F0-DEE2-E868-AE12A64D4DBC}"/>
              </a:ext>
            </a:extLst>
          </p:cNvPr>
          <p:cNvGrpSpPr/>
          <p:nvPr/>
        </p:nvGrpSpPr>
        <p:grpSpPr>
          <a:xfrm>
            <a:off x="258658" y="574113"/>
            <a:ext cx="309041" cy="403123"/>
            <a:chOff x="590250" y="244200"/>
            <a:chExt cx="407975" cy="532175"/>
          </a:xfrm>
        </p:grpSpPr>
        <p:sp>
          <p:nvSpPr>
            <p:cNvPr id="3" name="Google Shape;372;p13">
              <a:extLst>
                <a:ext uri="{FF2B5EF4-FFF2-40B4-BE49-F238E27FC236}">
                  <a16:creationId xmlns:a16="http://schemas.microsoft.com/office/drawing/2014/main" id="{0DC4C3FC-8B22-29C9-767E-582DCD041352}"/>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373;p13">
              <a:extLst>
                <a:ext uri="{FF2B5EF4-FFF2-40B4-BE49-F238E27FC236}">
                  <a16:creationId xmlns:a16="http://schemas.microsoft.com/office/drawing/2014/main" id="{70C477E9-9E08-31D2-8446-FD0397778F5F}"/>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374;p13">
              <a:extLst>
                <a:ext uri="{FF2B5EF4-FFF2-40B4-BE49-F238E27FC236}">
                  <a16:creationId xmlns:a16="http://schemas.microsoft.com/office/drawing/2014/main" id="{3FE15D7E-163C-D4E4-7C82-0DD25E564D1A}"/>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375;p13">
              <a:extLst>
                <a:ext uri="{FF2B5EF4-FFF2-40B4-BE49-F238E27FC236}">
                  <a16:creationId xmlns:a16="http://schemas.microsoft.com/office/drawing/2014/main" id="{F60C6802-28F7-6503-7ECB-C4489FCD7072}"/>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376;p13">
              <a:extLst>
                <a:ext uri="{FF2B5EF4-FFF2-40B4-BE49-F238E27FC236}">
                  <a16:creationId xmlns:a16="http://schemas.microsoft.com/office/drawing/2014/main" id="{850F3C57-A330-88E2-6563-0A6468AAED55}"/>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377;p13">
              <a:extLst>
                <a:ext uri="{FF2B5EF4-FFF2-40B4-BE49-F238E27FC236}">
                  <a16:creationId xmlns:a16="http://schemas.microsoft.com/office/drawing/2014/main" id="{2F537CA5-5920-2AB1-73D3-5984CD44C196}"/>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378;p13">
              <a:extLst>
                <a:ext uri="{FF2B5EF4-FFF2-40B4-BE49-F238E27FC236}">
                  <a16:creationId xmlns:a16="http://schemas.microsoft.com/office/drawing/2014/main" id="{72DD0E55-71D2-0A95-4064-6EF1009B00AC}"/>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379;p13">
              <a:extLst>
                <a:ext uri="{FF2B5EF4-FFF2-40B4-BE49-F238E27FC236}">
                  <a16:creationId xmlns:a16="http://schemas.microsoft.com/office/drawing/2014/main" id="{D85F20FF-64F6-C15F-D74C-084C92B5551F}"/>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80;p13">
              <a:extLst>
                <a:ext uri="{FF2B5EF4-FFF2-40B4-BE49-F238E27FC236}">
                  <a16:creationId xmlns:a16="http://schemas.microsoft.com/office/drawing/2014/main" id="{DB41888C-BC06-8E12-9154-CC1CAD4E0B3B}"/>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381;p13">
              <a:extLst>
                <a:ext uri="{FF2B5EF4-FFF2-40B4-BE49-F238E27FC236}">
                  <a16:creationId xmlns:a16="http://schemas.microsoft.com/office/drawing/2014/main" id="{653CE7B5-5EC7-5E67-205C-3DCC88FA091D}"/>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382;p13">
              <a:extLst>
                <a:ext uri="{FF2B5EF4-FFF2-40B4-BE49-F238E27FC236}">
                  <a16:creationId xmlns:a16="http://schemas.microsoft.com/office/drawing/2014/main" id="{E4A8A00F-75E6-81D1-6782-D1D5FEF10CBA}"/>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383;p13">
              <a:extLst>
                <a:ext uri="{FF2B5EF4-FFF2-40B4-BE49-F238E27FC236}">
                  <a16:creationId xmlns:a16="http://schemas.microsoft.com/office/drawing/2014/main" id="{1C2F7F9D-53BE-9F4E-A48A-21A5164A66D2}"/>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384;p13">
              <a:extLst>
                <a:ext uri="{FF2B5EF4-FFF2-40B4-BE49-F238E27FC236}">
                  <a16:creationId xmlns:a16="http://schemas.microsoft.com/office/drawing/2014/main" id="{4B3C2853-765F-442A-BB10-FFA8C05AC8C8}"/>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385;p13">
              <a:extLst>
                <a:ext uri="{FF2B5EF4-FFF2-40B4-BE49-F238E27FC236}">
                  <a16:creationId xmlns:a16="http://schemas.microsoft.com/office/drawing/2014/main" id="{9969EDDA-31F5-3B03-6126-C5DFB2B9C70C}"/>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roup 25">
            <a:extLst>
              <a:ext uri="{FF2B5EF4-FFF2-40B4-BE49-F238E27FC236}">
                <a16:creationId xmlns:a16="http://schemas.microsoft.com/office/drawing/2014/main" id="{F966785E-2BBB-6ABB-0DF1-58EEF0A14A0D}"/>
              </a:ext>
            </a:extLst>
          </p:cNvPr>
          <p:cNvGrpSpPr/>
          <p:nvPr/>
        </p:nvGrpSpPr>
        <p:grpSpPr>
          <a:xfrm>
            <a:off x="477746" y="1897631"/>
            <a:ext cx="6629227" cy="2738869"/>
            <a:chOff x="617034" y="765717"/>
            <a:chExt cx="7798420" cy="3627863"/>
          </a:xfrm>
        </p:grpSpPr>
        <p:grpSp>
          <p:nvGrpSpPr>
            <p:cNvPr id="513" name="Google Shape;513;p32"/>
            <p:cNvGrpSpPr/>
            <p:nvPr/>
          </p:nvGrpSpPr>
          <p:grpSpPr>
            <a:xfrm>
              <a:off x="617034" y="765717"/>
              <a:ext cx="7798420" cy="3627863"/>
              <a:chOff x="1177450" y="241631"/>
              <a:chExt cx="6173152" cy="3616776"/>
            </a:xfrm>
          </p:grpSpPr>
          <p:sp>
            <p:nvSpPr>
              <p:cNvPr id="514" name="Google Shape;514;p3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3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7" name="Picture 26">
              <a:extLst>
                <a:ext uri="{FF2B5EF4-FFF2-40B4-BE49-F238E27FC236}">
                  <a16:creationId xmlns:a16="http://schemas.microsoft.com/office/drawing/2014/main" id="{058C79C8-F79F-61D5-EC3B-D9B323170624}"/>
                </a:ext>
              </a:extLst>
            </p:cNvPr>
            <p:cNvPicPr>
              <a:picLocks noChangeAspect="1"/>
            </p:cNvPicPr>
            <p:nvPr/>
          </p:nvPicPr>
          <p:blipFill>
            <a:blip r:embed="rId3"/>
            <a:stretch>
              <a:fillRect/>
            </a:stretch>
          </p:blipFill>
          <p:spPr>
            <a:xfrm>
              <a:off x="1510364" y="975700"/>
              <a:ext cx="2968374" cy="3029540"/>
            </a:xfrm>
            <a:prstGeom prst="rect">
              <a:avLst/>
            </a:prstGeom>
          </p:spPr>
        </p:pic>
        <p:pic>
          <p:nvPicPr>
            <p:cNvPr id="28" name="Picture 27">
              <a:extLst>
                <a:ext uri="{FF2B5EF4-FFF2-40B4-BE49-F238E27FC236}">
                  <a16:creationId xmlns:a16="http://schemas.microsoft.com/office/drawing/2014/main" id="{6590B618-4FAA-1814-87A1-6D781BB463ED}"/>
                </a:ext>
              </a:extLst>
            </p:cNvPr>
            <p:cNvPicPr>
              <a:picLocks noChangeAspect="1"/>
            </p:cNvPicPr>
            <p:nvPr/>
          </p:nvPicPr>
          <p:blipFill>
            <a:blip r:embed="rId4"/>
            <a:stretch>
              <a:fillRect/>
            </a:stretch>
          </p:blipFill>
          <p:spPr>
            <a:xfrm>
              <a:off x="4572000" y="975700"/>
              <a:ext cx="2968374" cy="3029540"/>
            </a:xfrm>
            <a:prstGeom prst="rect">
              <a:avLst/>
            </a:prstGeom>
          </p:spPr>
        </p:pic>
      </p:grpSp>
      <p:sp>
        <p:nvSpPr>
          <p:cNvPr id="30" name="TextBox 29">
            <a:extLst>
              <a:ext uri="{FF2B5EF4-FFF2-40B4-BE49-F238E27FC236}">
                <a16:creationId xmlns:a16="http://schemas.microsoft.com/office/drawing/2014/main" id="{1484E9BC-3A08-65BC-A7F9-CE040013FE22}"/>
              </a:ext>
            </a:extLst>
          </p:cNvPr>
          <p:cNvSpPr txBox="1"/>
          <p:nvPr/>
        </p:nvSpPr>
        <p:spPr>
          <a:xfrm>
            <a:off x="369357" y="1368853"/>
            <a:ext cx="7986367" cy="461665"/>
          </a:xfrm>
          <a:prstGeom prst="rect">
            <a:avLst/>
          </a:prstGeom>
          <a:noFill/>
        </p:spPr>
        <p:txBody>
          <a:bodyPr wrap="square" rtlCol="0">
            <a:spAutoFit/>
          </a:bodyPr>
          <a:lstStyle/>
          <a:p>
            <a:pPr marL="285750" indent="-28575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sym typeface="Arial"/>
              </a:rPr>
              <a:t>By using the Streamlit framework, we have deployed the Random Forest Classifier model and created a web page, So that we can upload multiple resumes with different extensions at a time to get classification efficiently</a:t>
            </a:r>
            <a:r>
              <a:rPr lang="en-US" sz="1200" dirty="0"/>
              <a:t>.</a:t>
            </a:r>
          </a:p>
        </p:txBody>
      </p:sp>
    </p:spTree>
    <p:extLst>
      <p:ext uri="{BB962C8B-B14F-4D97-AF65-F5344CB8AC3E}">
        <p14:creationId xmlns:p14="http://schemas.microsoft.com/office/powerpoint/2010/main" val="274717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0"/>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 Faced and Their Solutions</a:t>
            </a:r>
            <a:endParaRPr dirty="0"/>
          </a:p>
        </p:txBody>
      </p:sp>
      <p:sp>
        <p:nvSpPr>
          <p:cNvPr id="649" name="Google Shape;649;p40"/>
          <p:cNvSpPr txBox="1">
            <a:spLocks noGrp="1"/>
          </p:cNvSpPr>
          <p:nvPr>
            <p:ph type="sldNum" idx="12"/>
          </p:nvPr>
        </p:nvSpPr>
        <p:spPr>
          <a:xfrm>
            <a:off x="7249182" y="4636500"/>
            <a:ext cx="572186" cy="30599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15</a:t>
            </a:r>
            <a:endParaRPr dirty="0">
              <a:solidFill>
                <a:schemeClr val="tx1">
                  <a:lumMod val="50000"/>
                </a:schemeClr>
              </a:solidFill>
            </a:endParaRPr>
          </a:p>
        </p:txBody>
      </p:sp>
      <p:sp>
        <p:nvSpPr>
          <p:cNvPr id="662" name="Google Shape;662;p40"/>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roup 7">
            <a:extLst>
              <a:ext uri="{FF2B5EF4-FFF2-40B4-BE49-F238E27FC236}">
                <a16:creationId xmlns:a16="http://schemas.microsoft.com/office/drawing/2014/main" id="{FD538022-083D-1158-6970-8F8930C5B862}"/>
              </a:ext>
            </a:extLst>
          </p:cNvPr>
          <p:cNvGrpSpPr/>
          <p:nvPr/>
        </p:nvGrpSpPr>
        <p:grpSpPr>
          <a:xfrm>
            <a:off x="3221934" y="1473417"/>
            <a:ext cx="2700131" cy="2845428"/>
            <a:chOff x="2903645" y="1358048"/>
            <a:chExt cx="2054554" cy="3196675"/>
          </a:xfrm>
          <a:effectLst>
            <a:outerShdw blurRad="50800" dist="38100" dir="10800000" algn="r" rotWithShape="0">
              <a:prstClr val="black">
                <a:alpha val="40000"/>
              </a:prstClr>
            </a:outerShdw>
          </a:effectLst>
        </p:grpSpPr>
        <p:sp>
          <p:nvSpPr>
            <p:cNvPr id="6" name="Rectangle 5">
              <a:extLst>
                <a:ext uri="{FF2B5EF4-FFF2-40B4-BE49-F238E27FC236}">
                  <a16:creationId xmlns:a16="http://schemas.microsoft.com/office/drawing/2014/main" id="{599EB968-1D24-17F8-4973-6D1E70FAA3BF}"/>
                </a:ext>
              </a:extLst>
            </p:cNvPr>
            <p:cNvSpPr/>
            <p:nvPr/>
          </p:nvSpPr>
          <p:spPr>
            <a:xfrm>
              <a:off x="2903645" y="1358048"/>
              <a:ext cx="2054554" cy="3196675"/>
            </a:xfrm>
            <a:prstGeom prst="round2Same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dirty="0">
                <a:solidFill>
                  <a:schemeClr val="dk1"/>
                </a:solidFill>
                <a:latin typeface="Roboto Condensed"/>
                <a:ea typeface="Roboto Condensed"/>
                <a:cs typeface="Roboto Condensed"/>
                <a:sym typeface="Roboto Condensed"/>
              </a:endParaRPr>
            </a:p>
            <a:p>
              <a:pPr algn="ctr"/>
              <a:r>
                <a:rPr lang="en-IN" sz="1100" dirty="0">
                  <a:solidFill>
                    <a:schemeClr val="dk1"/>
                  </a:solidFill>
                  <a:latin typeface="Roboto Condensed"/>
                  <a:ea typeface="Roboto Condensed"/>
                  <a:cs typeface="Roboto Condensed"/>
                  <a:sym typeface="Roboto Condensed"/>
                </a:rPr>
                <a:t>Necessary packages with the different versions on the different systems was a hurdle.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400" b="1" i="0" u="none" strike="noStrike" kern="0" cap="none" spc="0" normalizeH="0" baseline="0" noProof="0" dirty="0">
                <a:ln>
                  <a:noFill/>
                </a:ln>
                <a:solidFill>
                  <a:srgbClr val="263248"/>
                </a:solidFill>
                <a:effectLst/>
                <a:uLnTx/>
                <a:uFillTx/>
                <a:latin typeface="Roboto Condensed"/>
                <a:ea typeface="Roboto Condensed"/>
                <a:cs typeface="Roboto Condensed"/>
                <a:sym typeface="Roboto Condensed"/>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263248"/>
                  </a:solidFill>
                  <a:effectLst/>
                  <a:uLnTx/>
                  <a:uFillTx/>
                  <a:latin typeface="Roboto Condensed"/>
                  <a:ea typeface="Roboto Condensed"/>
                  <a:cs typeface="Roboto Condensed"/>
                  <a:sym typeface="Roboto Condensed"/>
                </a:rPr>
                <a:t>Solution:</a:t>
              </a:r>
              <a:endParaRPr lang="en-IN" b="1" dirty="0">
                <a:solidFill>
                  <a:srgbClr val="263248"/>
                </a:solidFill>
                <a:latin typeface="Roboto Condensed"/>
                <a:ea typeface="Roboto Condensed"/>
                <a:cs typeface="Roboto Condensed"/>
                <a:sym typeface="Roboto Condensed"/>
              </a:endParaRPr>
            </a:p>
            <a:p>
              <a:pPr algn="ctr"/>
              <a:endParaRPr lang="en-IN" b="1" dirty="0">
                <a:solidFill>
                  <a:srgbClr val="263248"/>
                </a:solidFill>
                <a:latin typeface="Roboto Condensed"/>
                <a:ea typeface="Roboto Condensed"/>
                <a:cs typeface="Roboto Condensed"/>
                <a:sym typeface="Roboto Condensed"/>
              </a:endParaRPr>
            </a:p>
            <a:p>
              <a:pPr algn="ctr"/>
              <a:r>
                <a:rPr lang="en-IN" sz="1100" dirty="0">
                  <a:solidFill>
                    <a:schemeClr val="dk1"/>
                  </a:solidFill>
                  <a:latin typeface="Roboto Condensed"/>
                  <a:ea typeface="Roboto Condensed"/>
                  <a:cs typeface="Roboto Condensed"/>
                  <a:sym typeface="Roboto Condensed"/>
                </a:rPr>
                <a:t>It is resolved by keeping the same versions of all the packages in all the systems. E.g. NumPy==1.26.4</a:t>
              </a:r>
              <a:endParaRPr lang="en-US" sz="1100" dirty="0">
                <a:solidFill>
                  <a:schemeClr val="dk1"/>
                </a:solidFill>
                <a:latin typeface="Roboto Condensed"/>
                <a:ea typeface="Roboto Condensed"/>
                <a:cs typeface="Roboto Condensed"/>
                <a:sym typeface="Roboto Condensed"/>
              </a:endParaRPr>
            </a:p>
          </p:txBody>
        </p:sp>
        <p:sp>
          <p:nvSpPr>
            <p:cNvPr id="7" name="TextBox 6">
              <a:extLst>
                <a:ext uri="{FF2B5EF4-FFF2-40B4-BE49-F238E27FC236}">
                  <a16:creationId xmlns:a16="http://schemas.microsoft.com/office/drawing/2014/main" id="{48FE956F-05CB-7861-5A1E-42177A34482D}"/>
                </a:ext>
              </a:extLst>
            </p:cNvPr>
            <p:cNvSpPr txBox="1"/>
            <p:nvPr/>
          </p:nvSpPr>
          <p:spPr>
            <a:xfrm>
              <a:off x="3211466" y="1584194"/>
              <a:ext cx="1485642" cy="322659"/>
            </a:xfrm>
            <a:prstGeom prst="round2SameRect">
              <a:avLst/>
            </a:prstGeom>
            <a:noFill/>
          </p:spPr>
          <p:txBody>
            <a:bodyPr wrap="none" rtlCol="0">
              <a:spAutoFit/>
            </a:bodyPr>
            <a:lstStyle/>
            <a:p>
              <a:pPr marL="0" lvl="0" indent="0" algn="ctr" rtl="0">
                <a:spcBef>
                  <a:spcPts val="600"/>
                </a:spcBef>
                <a:spcAft>
                  <a:spcPts val="600"/>
                </a:spcAft>
                <a:buClr>
                  <a:schemeClr val="dk1"/>
                </a:buClr>
                <a:buSzPts val="1100"/>
                <a:buFont typeface="Arial"/>
                <a:buNone/>
              </a:pPr>
              <a:r>
                <a:rPr lang="en-IN" b="1" dirty="0">
                  <a:solidFill>
                    <a:schemeClr val="dk1"/>
                  </a:solidFill>
                  <a:latin typeface="Roboto Condensed"/>
                  <a:ea typeface="Roboto Condensed"/>
                  <a:cs typeface="Roboto Condensed"/>
                  <a:sym typeface="Roboto Condensed"/>
                </a:rPr>
                <a:t>Package versions</a:t>
              </a:r>
              <a:endParaRPr lang="en-IN" dirty="0">
                <a:solidFill>
                  <a:schemeClr val="dk1"/>
                </a:solidFill>
                <a:latin typeface="Roboto Condensed"/>
                <a:ea typeface="Roboto Condensed"/>
                <a:cs typeface="Roboto Condensed"/>
                <a:sym typeface="Roboto Condensed"/>
              </a:endParaRPr>
            </a:p>
          </p:txBody>
        </p:sp>
      </p:grpSp>
      <p:grpSp>
        <p:nvGrpSpPr>
          <p:cNvPr id="9" name="Group 8">
            <a:extLst>
              <a:ext uri="{FF2B5EF4-FFF2-40B4-BE49-F238E27FC236}">
                <a16:creationId xmlns:a16="http://schemas.microsoft.com/office/drawing/2014/main" id="{E65E58E8-EBC0-6C4E-6F81-1CEC4F2FE16E}"/>
              </a:ext>
            </a:extLst>
          </p:cNvPr>
          <p:cNvGrpSpPr/>
          <p:nvPr/>
        </p:nvGrpSpPr>
        <p:grpSpPr>
          <a:xfrm>
            <a:off x="6185210" y="1473024"/>
            <a:ext cx="2700131" cy="2846213"/>
            <a:chOff x="2912294" y="1439824"/>
            <a:chExt cx="2054554" cy="3196675"/>
          </a:xfrm>
          <a:effectLst>
            <a:outerShdw blurRad="50800" dist="38100" dir="10800000" algn="r" rotWithShape="0">
              <a:prstClr val="black">
                <a:alpha val="40000"/>
              </a:prstClr>
            </a:outerShdw>
          </a:effectLst>
        </p:grpSpPr>
        <p:sp>
          <p:nvSpPr>
            <p:cNvPr id="10" name="Rectangle: Top Corners Rounded 9">
              <a:extLst>
                <a:ext uri="{FF2B5EF4-FFF2-40B4-BE49-F238E27FC236}">
                  <a16:creationId xmlns:a16="http://schemas.microsoft.com/office/drawing/2014/main" id="{D02ED19D-02A4-F599-9B7C-114028454A8D}"/>
                </a:ext>
              </a:extLst>
            </p:cNvPr>
            <p:cNvSpPr/>
            <p:nvPr/>
          </p:nvSpPr>
          <p:spPr>
            <a:xfrm>
              <a:off x="2912294" y="1439824"/>
              <a:ext cx="2054554" cy="3196675"/>
            </a:xfrm>
            <a:prstGeom prst="round2Same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0" lang="en" sz="1100" b="0" i="0" u="none" strike="noStrike" kern="0" cap="none" spc="0" normalizeH="0" baseline="0" noProof="0" dirty="0">
                <a:ln>
                  <a:noFill/>
                </a:ln>
                <a:solidFill>
                  <a:srgbClr val="263248"/>
                </a:solidFill>
                <a:effectLst/>
                <a:uLnTx/>
                <a:uFillTx/>
                <a:latin typeface="Roboto Condensed"/>
                <a:ea typeface="Roboto Condensed"/>
                <a:cs typeface="Roboto Condensed"/>
                <a:sym typeface="Roboto Condensed"/>
              </a:endParaRPr>
            </a:p>
            <a:p>
              <a:pPr algn="ctr"/>
              <a:endParaRPr lang="en" sz="1100" dirty="0">
                <a:solidFill>
                  <a:srgbClr val="263248"/>
                </a:solidFill>
                <a:latin typeface="Roboto Condensed"/>
                <a:ea typeface="Roboto Condensed"/>
                <a:cs typeface="Roboto Condensed"/>
                <a:sym typeface="Roboto Condensed"/>
              </a:endParaRPr>
            </a:p>
            <a:p>
              <a:pPr algn="ctr"/>
              <a:r>
                <a:rPr kumimoji="0" lang="en" sz="1100" b="0" i="0" u="none" strike="noStrike" kern="0" cap="none" spc="0" normalizeH="0" baseline="0" noProof="0" dirty="0">
                  <a:ln>
                    <a:noFill/>
                  </a:ln>
                  <a:solidFill>
                    <a:srgbClr val="263248"/>
                  </a:solidFill>
                  <a:effectLst/>
                  <a:uLnTx/>
                  <a:uFillTx/>
                  <a:latin typeface="Roboto Condensed"/>
                  <a:ea typeface="Roboto Condensed"/>
                  <a:cs typeface="Roboto Condensed"/>
                  <a:sym typeface="Roboto Condensed"/>
                </a:rPr>
                <a:t>Model works well if the data is clean and well preprocessed. Cleaning the raw data is a difficult thing.</a:t>
              </a:r>
            </a:p>
            <a:p>
              <a:pPr algn="ctr"/>
              <a:endParaRPr lang="en-IN" sz="1100" dirty="0">
                <a:solidFill>
                  <a:schemeClr val="dk1"/>
                </a:solidFill>
                <a:latin typeface="Roboto Condensed"/>
                <a:ea typeface="Roboto Condensed"/>
                <a:cs typeface="Roboto Condensed"/>
                <a:sym typeface="Roboto Condensed"/>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263248"/>
                  </a:solidFill>
                  <a:effectLst/>
                  <a:uLnTx/>
                  <a:uFillTx/>
                  <a:latin typeface="Roboto Condensed"/>
                  <a:ea typeface="Roboto Condensed"/>
                  <a:cs typeface="Roboto Condensed"/>
                  <a:sym typeface="Roboto Condensed"/>
                </a:rPr>
                <a:t>Solution:</a:t>
              </a:r>
            </a:p>
            <a:p>
              <a:pPr algn="ctr"/>
              <a:endParaRPr lang="en-US" sz="1100" dirty="0">
                <a:solidFill>
                  <a:schemeClr val="dk1"/>
                </a:solidFill>
                <a:latin typeface="Roboto Condensed"/>
                <a:ea typeface="Roboto Condensed"/>
                <a:cs typeface="Roboto Condensed"/>
                <a:sym typeface="Roboto Condensed"/>
              </a:endParaRPr>
            </a:p>
            <a:p>
              <a:pPr marL="0" lvl="0" indent="0" algn="ctr" rtl="0">
                <a:spcBef>
                  <a:spcPts val="0"/>
                </a:spcBef>
                <a:spcAft>
                  <a:spcPts val="0"/>
                </a:spcAft>
                <a:buClr>
                  <a:schemeClr val="dk1"/>
                </a:buClr>
                <a:buSzPts val="1100"/>
                <a:buFont typeface="Arial"/>
                <a:buNone/>
              </a:pPr>
              <a:r>
                <a:rPr lang="en" sz="1100" dirty="0">
                  <a:solidFill>
                    <a:srgbClr val="263248"/>
                  </a:solidFill>
                  <a:latin typeface="Roboto Condensed"/>
                  <a:ea typeface="Roboto Condensed"/>
                  <a:cs typeface="Roboto Condensed"/>
                  <a:sym typeface="Roboto Condensed"/>
                </a:rPr>
                <a:t>H</a:t>
              </a:r>
              <a:r>
                <a:rPr kumimoji="0" lang="en" sz="1100" b="0" i="0" u="none" strike="noStrike" kern="0" cap="none" spc="0" normalizeH="0" baseline="0" noProof="0" dirty="0">
                  <a:ln>
                    <a:noFill/>
                  </a:ln>
                  <a:solidFill>
                    <a:srgbClr val="263248"/>
                  </a:solidFill>
                  <a:effectLst/>
                  <a:uLnTx/>
                  <a:uFillTx/>
                  <a:latin typeface="Roboto Condensed"/>
                  <a:ea typeface="Roboto Condensed"/>
                  <a:cs typeface="Roboto Condensed"/>
                  <a:sym typeface="Roboto Condensed"/>
                </a:rPr>
                <a:t>ence, various cleaning methods performed. </a:t>
              </a:r>
              <a:r>
                <a:rPr lang="en" sz="1100" dirty="0">
                  <a:solidFill>
                    <a:srgbClr val="263248"/>
                  </a:solidFill>
                  <a:latin typeface="Roboto Condensed"/>
                  <a:ea typeface="Roboto Condensed"/>
                  <a:cs typeface="Roboto Condensed"/>
                  <a:sym typeface="Roboto Condensed"/>
                </a:rPr>
                <a:t>E.</a:t>
              </a:r>
              <a:r>
                <a:rPr lang="en-IN" sz="1100" dirty="0">
                  <a:solidFill>
                    <a:srgbClr val="263248"/>
                  </a:solidFill>
                  <a:latin typeface="Roboto Condensed"/>
                  <a:ea typeface="Roboto Condensed"/>
                  <a:cs typeface="Roboto Condensed"/>
                  <a:sym typeface="Roboto Condensed"/>
                </a:rPr>
                <a:t>g. Removing Links, Multispaces, bullets, 2 letters words, locations, etc.</a:t>
              </a:r>
              <a:endParaRPr lang="en-US" sz="1100" dirty="0">
                <a:solidFill>
                  <a:schemeClr val="dk1"/>
                </a:solidFill>
                <a:latin typeface="Roboto Condensed"/>
                <a:ea typeface="Roboto Condensed"/>
                <a:cs typeface="Roboto Condensed"/>
                <a:sym typeface="Roboto Condensed"/>
              </a:endParaRPr>
            </a:p>
          </p:txBody>
        </p:sp>
        <p:sp>
          <p:nvSpPr>
            <p:cNvPr id="11" name="TextBox 10">
              <a:extLst>
                <a:ext uri="{FF2B5EF4-FFF2-40B4-BE49-F238E27FC236}">
                  <a16:creationId xmlns:a16="http://schemas.microsoft.com/office/drawing/2014/main" id="{0B377547-6572-4862-0E78-E945BB7C0B36}"/>
                </a:ext>
              </a:extLst>
            </p:cNvPr>
            <p:cNvSpPr txBox="1"/>
            <p:nvPr/>
          </p:nvSpPr>
          <p:spPr>
            <a:xfrm>
              <a:off x="3280576" y="1566024"/>
              <a:ext cx="1317990" cy="523220"/>
            </a:xfrm>
            <a:prstGeom prst="rect">
              <a:avLst/>
            </a:prstGeom>
            <a:noFill/>
          </p:spPr>
          <p:txBody>
            <a:bodyPr wrap="none" rtlCol="0">
              <a:spAutoFit/>
            </a:bodyPr>
            <a:lstStyle/>
            <a:p>
              <a:pPr algn="ctr"/>
              <a:r>
                <a:rPr lang="en-US" b="1" dirty="0">
                  <a:solidFill>
                    <a:schemeClr val="dk1"/>
                  </a:solidFill>
                  <a:latin typeface="Roboto Condensed"/>
                  <a:ea typeface="Roboto Condensed"/>
                  <a:cs typeface="Roboto Condensed"/>
                  <a:sym typeface="Roboto Condensed"/>
                </a:rPr>
                <a:t>Cleaning of the </a:t>
              </a:r>
            </a:p>
            <a:p>
              <a:pPr algn="ctr"/>
              <a:r>
                <a:rPr lang="en-US" b="1" dirty="0">
                  <a:solidFill>
                    <a:schemeClr val="dk1"/>
                  </a:solidFill>
                  <a:latin typeface="Roboto Condensed"/>
                  <a:ea typeface="Roboto Condensed"/>
                  <a:cs typeface="Roboto Condensed"/>
                  <a:sym typeface="Roboto Condensed"/>
                </a:rPr>
                <a:t>extracted data</a:t>
              </a:r>
              <a:endParaRPr lang="en-IN" b="1" dirty="0">
                <a:solidFill>
                  <a:schemeClr val="dk1"/>
                </a:solidFill>
                <a:latin typeface="Roboto Condensed"/>
                <a:ea typeface="Roboto Condensed"/>
                <a:cs typeface="Roboto Condensed"/>
                <a:sym typeface="Roboto Condensed"/>
              </a:endParaRPr>
            </a:p>
          </p:txBody>
        </p:sp>
      </p:grpSp>
      <p:grpSp>
        <p:nvGrpSpPr>
          <p:cNvPr id="12" name="Group 11">
            <a:extLst>
              <a:ext uri="{FF2B5EF4-FFF2-40B4-BE49-F238E27FC236}">
                <a16:creationId xmlns:a16="http://schemas.microsoft.com/office/drawing/2014/main" id="{CA0585A6-8E49-C565-9533-58942FBF22EB}"/>
              </a:ext>
            </a:extLst>
          </p:cNvPr>
          <p:cNvGrpSpPr/>
          <p:nvPr/>
        </p:nvGrpSpPr>
        <p:grpSpPr>
          <a:xfrm>
            <a:off x="258658" y="1473809"/>
            <a:ext cx="2700131" cy="2844642"/>
            <a:chOff x="2171419" y="1452294"/>
            <a:chExt cx="2111694" cy="3478289"/>
          </a:xfrm>
          <a:effectLst>
            <a:outerShdw blurRad="50800" dist="38100" dir="10800000" algn="r" rotWithShape="0">
              <a:prstClr val="black">
                <a:alpha val="40000"/>
              </a:prstClr>
            </a:outerShdw>
          </a:effectLst>
        </p:grpSpPr>
        <p:sp>
          <p:nvSpPr>
            <p:cNvPr id="13" name="Rectangle: Top Corners Rounded 12">
              <a:extLst>
                <a:ext uri="{FF2B5EF4-FFF2-40B4-BE49-F238E27FC236}">
                  <a16:creationId xmlns:a16="http://schemas.microsoft.com/office/drawing/2014/main" id="{65A8EADD-7A53-2CBF-AE63-04E0203705C2}"/>
                </a:ext>
              </a:extLst>
            </p:cNvPr>
            <p:cNvSpPr/>
            <p:nvPr/>
          </p:nvSpPr>
          <p:spPr>
            <a:xfrm>
              <a:off x="2171419" y="1452294"/>
              <a:ext cx="2111694" cy="3478289"/>
            </a:xfrm>
            <a:prstGeom prst="round2Same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 sz="1100" dirty="0">
                <a:solidFill>
                  <a:schemeClr val="dk1"/>
                </a:solidFill>
                <a:latin typeface="Roboto Condensed"/>
                <a:ea typeface="Roboto Condensed"/>
                <a:cs typeface="Roboto Condensed"/>
                <a:sym typeface="Roboto Condensed"/>
              </a:endParaRPr>
            </a:p>
            <a:p>
              <a:pPr algn="ctr"/>
              <a:endParaRPr lang="en" sz="1100" dirty="0">
                <a:solidFill>
                  <a:schemeClr val="dk1"/>
                </a:solidFill>
                <a:latin typeface="Roboto Condensed"/>
                <a:ea typeface="Roboto Condensed"/>
                <a:cs typeface="Roboto Condensed"/>
                <a:sym typeface="Roboto Condensed"/>
              </a:endParaRPr>
            </a:p>
            <a:p>
              <a:pPr algn="ctr"/>
              <a:r>
                <a:rPr lang="en" sz="1100" dirty="0">
                  <a:solidFill>
                    <a:schemeClr val="dk1"/>
                  </a:solidFill>
                  <a:latin typeface="Roboto Condensed"/>
                  <a:ea typeface="Roboto Condensed"/>
                  <a:cs typeface="Roboto Condensed"/>
                  <a:sym typeface="Roboto Condensed"/>
                </a:rPr>
                <a:t>Extracting the data from a file is a cruicial thing.The ‘textract’ method was incompatible </a:t>
              </a:r>
              <a:r>
                <a:rPr lang="en-IN" sz="1100" dirty="0">
                  <a:solidFill>
                    <a:schemeClr val="dk1"/>
                  </a:solidFill>
                  <a:latin typeface="Roboto Condensed"/>
                  <a:ea typeface="Roboto Condensed"/>
                  <a:cs typeface="Roboto Condensed"/>
                  <a:sym typeface="Roboto Condensed"/>
                </a:rPr>
                <a:t>for extracting the data from the files with different extensions, also it is deprecated now.</a:t>
              </a:r>
            </a:p>
            <a:p>
              <a:pPr algn="ctr"/>
              <a:endParaRPr lang="en-IN" sz="1100" dirty="0">
                <a:solidFill>
                  <a:schemeClr val="dk1"/>
                </a:solidFill>
                <a:latin typeface="Roboto Condensed"/>
                <a:ea typeface="Roboto Condensed"/>
                <a:cs typeface="Roboto Condensed"/>
                <a:sym typeface="Roboto Condensed"/>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263248"/>
                  </a:solidFill>
                  <a:effectLst/>
                  <a:uLnTx/>
                  <a:uFillTx/>
                  <a:latin typeface="Roboto Condensed"/>
                  <a:ea typeface="Roboto Condensed"/>
                  <a:cs typeface="Roboto Condensed"/>
                  <a:sym typeface="Roboto Condensed"/>
                </a:rPr>
                <a:t>Solution:</a:t>
              </a:r>
            </a:p>
            <a:p>
              <a:pPr algn="ctr"/>
              <a:endParaRPr lang="en-US" sz="1100" dirty="0">
                <a:solidFill>
                  <a:schemeClr val="dk1"/>
                </a:solidFill>
                <a:latin typeface="Roboto Condensed"/>
                <a:ea typeface="Roboto Condensed"/>
                <a:cs typeface="Roboto Condensed"/>
                <a:sym typeface="Roboto Condensed"/>
              </a:endParaRPr>
            </a:p>
            <a:p>
              <a:pPr algn="ctr"/>
              <a:r>
                <a:rPr lang="en-US" sz="1100" dirty="0">
                  <a:solidFill>
                    <a:schemeClr val="dk1"/>
                  </a:solidFill>
                  <a:latin typeface="Roboto Condensed"/>
                  <a:ea typeface="Roboto Condensed"/>
                  <a:cs typeface="Roboto Condensed"/>
                  <a:sym typeface="Roboto Condensed"/>
                </a:rPr>
                <a:t>To overcome the incompatibility with ‘textract’, we have discovered the new ‘tika’ method, which parses the data from the files with different extensions. It runs on Java server.</a:t>
              </a:r>
            </a:p>
          </p:txBody>
        </p:sp>
        <p:sp>
          <p:nvSpPr>
            <p:cNvPr id="14" name="TextBox 13">
              <a:extLst>
                <a:ext uri="{FF2B5EF4-FFF2-40B4-BE49-F238E27FC236}">
                  <a16:creationId xmlns:a16="http://schemas.microsoft.com/office/drawing/2014/main" id="{B3EB6C33-116E-4357-124A-404E42C08B56}"/>
                </a:ext>
              </a:extLst>
            </p:cNvPr>
            <p:cNvSpPr txBox="1"/>
            <p:nvPr/>
          </p:nvSpPr>
          <p:spPr>
            <a:xfrm>
              <a:off x="2357303" y="1590908"/>
              <a:ext cx="1742786" cy="307777"/>
            </a:xfrm>
            <a:prstGeom prst="rect">
              <a:avLst/>
            </a:prstGeom>
            <a:noFill/>
          </p:spPr>
          <p:txBody>
            <a:bodyPr wrap="none" rtlCol="0">
              <a:spAutoFit/>
            </a:bodyPr>
            <a:lstStyle/>
            <a:p>
              <a:pPr algn="ctr"/>
              <a:r>
                <a:rPr lang="en-IN" b="1" dirty="0">
                  <a:solidFill>
                    <a:schemeClr val="dk1"/>
                  </a:solidFill>
                  <a:latin typeface="Roboto Condensed"/>
                  <a:ea typeface="Roboto Condensed"/>
                  <a:cs typeface="Roboto Condensed"/>
                  <a:sym typeface="Roboto Condensed"/>
                </a:rPr>
                <a:t>Extraction of the Data</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71FA8DFF-EBF1-FCE2-26AC-F9BF3E56EC05}"/>
            </a:ext>
          </a:extLst>
        </p:cNvPr>
        <p:cNvGrpSpPr/>
        <p:nvPr/>
      </p:nvGrpSpPr>
      <p:grpSpPr>
        <a:xfrm>
          <a:off x="0" y="0"/>
          <a:ext cx="0" cy="0"/>
          <a:chOff x="0" y="0"/>
          <a:chExt cx="0" cy="0"/>
        </a:xfrm>
      </p:grpSpPr>
      <p:sp>
        <p:nvSpPr>
          <p:cNvPr id="192" name="Google Shape;192;p12">
            <a:extLst>
              <a:ext uri="{FF2B5EF4-FFF2-40B4-BE49-F238E27FC236}">
                <a16:creationId xmlns:a16="http://schemas.microsoft.com/office/drawing/2014/main" id="{69B3FD8D-9DD7-805B-CA62-14C013712F5B}"/>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194" name="Google Shape;194;p12">
            <a:extLst>
              <a:ext uri="{FF2B5EF4-FFF2-40B4-BE49-F238E27FC236}">
                <a16:creationId xmlns:a16="http://schemas.microsoft.com/office/drawing/2014/main" id="{EC9CBE85-13AF-77C8-B3D6-F62725D33708}"/>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EDDC2305-11A9-5692-DA7D-2FDD7F855BB3}"/>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5AC19AD8-7ADC-16DA-A053-7C25045532B3}"/>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1195C747-013E-8216-4226-F7D851C351D8}"/>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449C8FCF-1987-562E-310C-AF64EA8A13B5}"/>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10B954DC-C0C7-AC8E-768B-38A5C7FC187C}"/>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8C8B9582-0069-A610-D275-A1A4BE9CEF56}"/>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2F45D1B2-57EF-16E1-E3B6-F82E3A4D1E50}"/>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ACB04364-3AB5-65D3-3E34-B94B532B99F3}"/>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8DECB65A-1880-17A6-5396-B1FADE6F799E}"/>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83A2C656-7DA5-EFD1-9017-8B8C1F4C9ABE}"/>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9F6E20C1-DDE4-20AE-A3B0-1CA7C17CAFC3}"/>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D3B0AB7D-0539-A84A-8B56-927280DDAC50}"/>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6ECBE0A8-AC1F-C5CB-D4E8-6A9B64C7F8E7}"/>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73DE952B-85AE-6518-9276-43D4F5D5157F}"/>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DDA72BEE-8C35-EC05-5FB7-A7D997D9FD06}"/>
              </a:ext>
            </a:extLst>
          </p:cNvPr>
          <p:cNvSpPr txBox="1"/>
          <p:nvPr/>
        </p:nvSpPr>
        <p:spPr>
          <a:xfrm>
            <a:off x="1111468" y="1941561"/>
            <a:ext cx="6921063" cy="156966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9600" b="1" spc="50" dirty="0">
                <a:ln w="0"/>
                <a:solidFill>
                  <a:schemeClr val="bg2"/>
                </a:solidFill>
                <a:effectLst>
                  <a:innerShdw blurRad="63500" dist="50800" dir="13500000">
                    <a:srgbClr val="000000">
                      <a:alpha val="50000"/>
                    </a:srgbClr>
                  </a:innerShdw>
                </a:effectLst>
              </a:rPr>
              <a:t>Thank You</a:t>
            </a:r>
            <a:endParaRPr lang="en-IN" sz="9600" b="1" spc="50" dirty="0">
              <a:ln w="0"/>
              <a:solidFill>
                <a:schemeClr val="bg2"/>
              </a:solidFill>
              <a:effectLst>
                <a:innerShdw blurRad="63500" dist="50800" dir="13500000">
                  <a:srgbClr val="000000">
                    <a:alpha val="50000"/>
                  </a:srgbClr>
                </a:innerShdw>
              </a:effectLst>
            </a:endParaRPr>
          </a:p>
        </p:txBody>
      </p:sp>
      <p:pic>
        <p:nvPicPr>
          <p:cNvPr id="21" name="Graphic 20" descr="Employee badge with solid fill">
            <a:extLst>
              <a:ext uri="{FF2B5EF4-FFF2-40B4-BE49-F238E27FC236}">
                <a16:creationId xmlns:a16="http://schemas.microsoft.com/office/drawing/2014/main" id="{D5732D49-5D26-462B-D795-62E8CFFA4D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715" y="2114550"/>
            <a:ext cx="914400" cy="914400"/>
          </a:xfrm>
          <a:prstGeom prst="rect">
            <a:avLst/>
          </a:prstGeom>
        </p:spPr>
      </p:pic>
      <p:pic>
        <p:nvPicPr>
          <p:cNvPr id="23" name="Graphic 22" descr="Group of people with solid fill">
            <a:extLst>
              <a:ext uri="{FF2B5EF4-FFF2-40B4-BE49-F238E27FC236}">
                <a16:creationId xmlns:a16="http://schemas.microsoft.com/office/drawing/2014/main" id="{9A9AE382-AB96-0C49-CCC4-AFDD583B37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32531" y="2173726"/>
            <a:ext cx="914400" cy="914400"/>
          </a:xfrm>
          <a:prstGeom prst="rect">
            <a:avLst/>
          </a:prstGeom>
        </p:spPr>
      </p:pic>
    </p:spTree>
    <p:extLst>
      <p:ext uri="{BB962C8B-B14F-4D97-AF65-F5344CB8AC3E}">
        <p14:creationId xmlns:p14="http://schemas.microsoft.com/office/powerpoint/2010/main" val="70408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40A9198B-2C1B-8BD7-132C-5B7410B253B3}"/>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E81CB2DD-B677-BB12-2033-B511838DF2CD}"/>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IN" dirty="0">
                <a:solidFill>
                  <a:schemeClr val="bg1"/>
                </a:solidFill>
                <a:latin typeface="Arial" panose="020B0604020202020204" pitchFamily="34" charset="0"/>
              </a:rPr>
              <a:t>Our Mentor</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3E417091-BCDF-DA4D-49D4-694B46FE8C92}"/>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grpSp>
        <p:nvGrpSpPr>
          <p:cNvPr id="194" name="Google Shape;194;p12">
            <a:extLst>
              <a:ext uri="{FF2B5EF4-FFF2-40B4-BE49-F238E27FC236}">
                <a16:creationId xmlns:a16="http://schemas.microsoft.com/office/drawing/2014/main" id="{80953836-A044-6D7F-23BD-4F28EE95D518}"/>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6DFB6FD8-E17D-73F9-D358-FA9FBA3E9EE1}"/>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24528399-9EB2-9319-37AD-2F60847CCFA1}"/>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BEA7C4C7-85B9-96E7-C46E-5B0869E7CF61}"/>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FB1337E8-E80B-814A-1948-502358664EFF}"/>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53B362F2-8123-59A9-D159-01F6146475E9}"/>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8CCDADCA-664F-3990-B88A-1C6D459091F4}"/>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6BB9D762-1580-B07F-ED79-894163CB7D67}"/>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87A19109-E36A-2D96-A353-61131BE0AC1D}"/>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38AB3ED9-9C65-2903-AD0A-F9F328365D8A}"/>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D96A9AF8-FCE2-4322-10D2-057D9C391079}"/>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D673F5DA-66BC-E4DD-103C-7C3EF482DD50}"/>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14A48E99-1674-ACD3-CEE8-F8BBF9E1E257}"/>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ED6DCED0-F767-C871-CA72-219D1AACEB1D}"/>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5C64C79A-77C5-A46B-7459-C9A568919049}"/>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C0FA2E08-F31A-6805-C008-59F7CBB30127}"/>
              </a:ext>
            </a:extLst>
          </p:cNvPr>
          <p:cNvSpPr txBox="1"/>
          <p:nvPr/>
        </p:nvSpPr>
        <p:spPr>
          <a:xfrm>
            <a:off x="2136227" y="2192453"/>
            <a:ext cx="6597870" cy="1200329"/>
          </a:xfrm>
          <a:prstGeom prst="rect">
            <a:avLst/>
          </a:prstGeom>
          <a:noFill/>
        </p:spPr>
        <p:txBody>
          <a:bodyPr wrap="square" rtlCol="0">
            <a:spAutoFit/>
          </a:bodyPr>
          <a:lstStyle/>
          <a:p>
            <a:r>
              <a:rPr lang="en-US" sz="7200" dirty="0">
                <a:solidFill>
                  <a:schemeClr val="accent4">
                    <a:lumMod val="25000"/>
                  </a:schemeClr>
                </a:solidFill>
              </a:rPr>
              <a:t>Snehal Shinde</a:t>
            </a:r>
            <a:endParaRPr lang="en-IN" sz="7200" dirty="0">
              <a:solidFill>
                <a:schemeClr val="accent4">
                  <a:lumMod val="25000"/>
                </a:schemeClr>
              </a:solidFill>
            </a:endParaRPr>
          </a:p>
        </p:txBody>
      </p:sp>
      <p:pic>
        <p:nvPicPr>
          <p:cNvPr id="4" name="Graphic 3" descr="User with solid fill">
            <a:extLst>
              <a:ext uri="{FF2B5EF4-FFF2-40B4-BE49-F238E27FC236}">
                <a16:creationId xmlns:a16="http://schemas.microsoft.com/office/drawing/2014/main" id="{95E1282D-F25B-33B0-A1A4-3E622F3C28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7112" y="2015007"/>
            <a:ext cx="1370553" cy="1370553"/>
          </a:xfrm>
          <a:prstGeom prst="rect">
            <a:avLst/>
          </a:prstGeom>
        </p:spPr>
      </p:pic>
    </p:spTree>
    <p:extLst>
      <p:ext uri="{BB962C8B-B14F-4D97-AF65-F5344CB8AC3E}">
        <p14:creationId xmlns:p14="http://schemas.microsoft.com/office/powerpoint/2010/main" val="2416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IN" sz="2000" b="1" dirty="0">
                <a:solidFill>
                  <a:schemeClr val="bg1"/>
                </a:solidFill>
                <a:latin typeface="Arial" panose="020B0604020202020204" pitchFamily="34" charset="0"/>
              </a:rPr>
              <a:t>Business Objective</a:t>
            </a:r>
            <a:br>
              <a:rPr lang="en-IN" sz="2000" b="1" dirty="0">
                <a:solidFill>
                  <a:schemeClr val="tx1"/>
                </a:solidFill>
                <a:latin typeface="Arial" panose="020B0604020202020204" pitchFamily="34" charset="0"/>
              </a:rPr>
            </a:br>
            <a:endParaRPr dirty="0"/>
          </a:p>
        </p:txBody>
      </p:sp>
      <p:sp>
        <p:nvSpPr>
          <p:cNvPr id="192" name="Google Shape;192;p12"/>
          <p:cNvSpPr txBox="1">
            <a:spLocks noGrp="1"/>
          </p:cNvSpPr>
          <p:nvPr>
            <p:ph type="sldNum" idx="12"/>
          </p:nvPr>
        </p:nvSpPr>
        <p:spPr>
          <a:xfrm>
            <a:off x="7531289" y="4644383"/>
            <a:ext cx="485476" cy="3138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1</a:t>
            </a:r>
            <a:endParaRPr dirty="0">
              <a:solidFill>
                <a:schemeClr val="tx1">
                  <a:lumMod val="50000"/>
                </a:schemeClr>
              </a:solidFill>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139FD4E7-DDF2-A2D1-ACD8-FB5208114917}"/>
              </a:ext>
            </a:extLst>
          </p:cNvPr>
          <p:cNvSpPr txBox="1"/>
          <p:nvPr/>
        </p:nvSpPr>
        <p:spPr>
          <a:xfrm>
            <a:off x="435752" y="1540671"/>
            <a:ext cx="4834600" cy="1415772"/>
          </a:xfrm>
          <a:prstGeom prst="rect">
            <a:avLst/>
          </a:prstGeom>
          <a:noFill/>
        </p:spPr>
        <p:txBody>
          <a:bodyPr wrap="square" rtlCol="0">
            <a:spAutoFit/>
          </a:bodyPr>
          <a:lstStyle/>
          <a:p>
            <a:pPr marL="285750" indent="-28575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Enhance the candidate experience by quickly routing resumes to the most appropriate hiring managers or departments, resulting in faster responses and more personalized communication.</a:t>
            </a:r>
          </a:p>
          <a:p>
            <a:pPr marL="285750" indent="-285750">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a:p>
            <a:pPr marL="285750" indent="-285750">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Build the model to streamline the recruitment process by automatically categorizing resumes into predefined roles.</a:t>
            </a:r>
            <a:endParaRPr lang="en-IN" sz="1200" kern="1200" dirty="0">
              <a:solidFill>
                <a:schemeClr val="tx1"/>
              </a:solidFill>
              <a:latin typeface="Aptos Display" panose="020B0004020202020204" pitchFamily="34" charset="0"/>
              <a:ea typeface="+mn-ea"/>
              <a:cs typeface="+mn-cs"/>
            </a:endParaRPr>
          </a:p>
          <a:p>
            <a:endParaRPr lang="en-IN" dirty="0"/>
          </a:p>
        </p:txBody>
      </p:sp>
      <p:pic>
        <p:nvPicPr>
          <p:cNvPr id="9" name="Picture 2" descr="Page 2 | Resume Screening Images - Free Download on Freepik">
            <a:extLst>
              <a:ext uri="{FF2B5EF4-FFF2-40B4-BE49-F238E27FC236}">
                <a16:creationId xmlns:a16="http://schemas.microsoft.com/office/drawing/2014/main" id="{7F976CC7-D39A-609B-B1F5-4373C392E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204" y="1425844"/>
            <a:ext cx="3125569" cy="27520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AB24EA07-E189-A2BF-4F02-943633199683}"/>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2E4AFA92-B944-DDD2-F004-B655705CA4D3}"/>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IN" sz="2000" b="1" dirty="0">
                <a:latin typeface="Arial" panose="020B0604020202020204" pitchFamily="34" charset="0"/>
              </a:rPr>
              <a:t>Data Science Methodology Flow Chart</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C98F9F45-5647-9027-72C0-D09DF8F47F83}"/>
              </a:ext>
            </a:extLst>
          </p:cNvPr>
          <p:cNvSpPr txBox="1">
            <a:spLocks noGrp="1"/>
          </p:cNvSpPr>
          <p:nvPr>
            <p:ph type="sldNum" idx="12"/>
          </p:nvPr>
        </p:nvSpPr>
        <p:spPr>
          <a:xfrm>
            <a:off x="7410583" y="4668031"/>
            <a:ext cx="603717" cy="3138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2</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48C8F33A-FC10-7928-DFF3-5DFFDCCF774A}"/>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C05CAEC5-6066-EF40-5EA8-2EF8C1037722}"/>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DA30556E-7012-6F9F-0873-E91DD169399F}"/>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84D7D334-0524-47C6-D054-62BAB0428C42}"/>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3C8E8D63-0A0F-7405-CF28-E7ED28B040B3}"/>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6C56CF5B-7B07-3E86-EEFC-26DFAD1E4606}"/>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E79B243B-FC74-7D55-63FE-CD07896E4746}"/>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C2C43797-094C-6FDB-43D2-B3FB23F3F6B0}"/>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5CACDFA6-34ED-7EF0-8EBA-FCC1ECA5FC6E}"/>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50FA65EB-672F-78E4-C543-709E41C4CE9A}"/>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F6334C9D-0497-EF8C-6030-1690DF2E244C}"/>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6B633BC3-3AA2-F128-D77B-CF9A62BC1E57}"/>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DC5DA787-8B9E-6617-52D1-04F79F2B1BD6}"/>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86E72302-B176-C790-8670-88A07E2FEDAD}"/>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3A4041B0-3DF7-8B3E-5B39-17F036E8588B}"/>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Rounded Corners 3">
            <a:extLst>
              <a:ext uri="{FF2B5EF4-FFF2-40B4-BE49-F238E27FC236}">
                <a16:creationId xmlns:a16="http://schemas.microsoft.com/office/drawing/2014/main" id="{C3D1ED16-87EF-16AE-31C0-BE40D1C0B31B}"/>
              </a:ext>
            </a:extLst>
          </p:cNvPr>
          <p:cNvSpPr/>
          <p:nvPr/>
        </p:nvSpPr>
        <p:spPr>
          <a:xfrm>
            <a:off x="602724" y="1479450"/>
            <a:ext cx="1785902" cy="428968"/>
          </a:xfrm>
          <a:prstGeom prst="roundRect">
            <a:avLst/>
          </a:prstGeom>
          <a:solidFill>
            <a:srgbClr val="92D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50" dirty="0">
                <a:solidFill>
                  <a:schemeClr val="tx1"/>
                </a:solidFill>
              </a:rPr>
              <a:t>Feedback</a:t>
            </a:r>
            <a:endParaRPr lang="en-IN" sz="1050" dirty="0">
              <a:solidFill>
                <a:schemeClr val="tx1"/>
              </a:solidFill>
            </a:endParaRPr>
          </a:p>
        </p:txBody>
      </p:sp>
      <p:sp>
        <p:nvSpPr>
          <p:cNvPr id="5" name="Rectangle: Rounded Corners 4">
            <a:extLst>
              <a:ext uri="{FF2B5EF4-FFF2-40B4-BE49-F238E27FC236}">
                <a16:creationId xmlns:a16="http://schemas.microsoft.com/office/drawing/2014/main" id="{6EA76DF9-64D4-241B-0070-232D43666687}"/>
              </a:ext>
            </a:extLst>
          </p:cNvPr>
          <p:cNvSpPr/>
          <p:nvPr/>
        </p:nvSpPr>
        <p:spPr>
          <a:xfrm>
            <a:off x="579658" y="2220096"/>
            <a:ext cx="1785902" cy="42896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50" dirty="0">
                <a:solidFill>
                  <a:schemeClr val="tx1"/>
                </a:solidFill>
              </a:rPr>
              <a:t>Deployment</a:t>
            </a:r>
            <a:endParaRPr lang="en-IN" sz="1050" dirty="0">
              <a:solidFill>
                <a:schemeClr val="tx1"/>
              </a:solidFill>
            </a:endParaRPr>
          </a:p>
        </p:txBody>
      </p:sp>
      <p:sp>
        <p:nvSpPr>
          <p:cNvPr id="7" name="Rectangle: Rounded Corners 6">
            <a:extLst>
              <a:ext uri="{FF2B5EF4-FFF2-40B4-BE49-F238E27FC236}">
                <a16:creationId xmlns:a16="http://schemas.microsoft.com/office/drawing/2014/main" id="{755142F1-28C5-6756-350F-D56476E7B15D}"/>
              </a:ext>
            </a:extLst>
          </p:cNvPr>
          <p:cNvSpPr/>
          <p:nvPr/>
        </p:nvSpPr>
        <p:spPr>
          <a:xfrm>
            <a:off x="628823" y="2936791"/>
            <a:ext cx="1785902" cy="428968"/>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50" dirty="0">
                <a:solidFill>
                  <a:schemeClr val="tx1"/>
                </a:solidFill>
              </a:rPr>
              <a:t>Evaluation</a:t>
            </a:r>
            <a:endParaRPr lang="en-IN" sz="1050" dirty="0">
              <a:solidFill>
                <a:schemeClr val="tx1"/>
              </a:solidFill>
            </a:endParaRPr>
          </a:p>
        </p:txBody>
      </p:sp>
      <p:sp>
        <p:nvSpPr>
          <p:cNvPr id="11" name="Rectangle: Rounded Corners 10">
            <a:extLst>
              <a:ext uri="{FF2B5EF4-FFF2-40B4-BE49-F238E27FC236}">
                <a16:creationId xmlns:a16="http://schemas.microsoft.com/office/drawing/2014/main" id="{5892AC42-0F60-1605-F3E8-DF0F46D36A17}"/>
              </a:ext>
            </a:extLst>
          </p:cNvPr>
          <p:cNvSpPr/>
          <p:nvPr/>
        </p:nvSpPr>
        <p:spPr>
          <a:xfrm>
            <a:off x="6509287" y="1402647"/>
            <a:ext cx="1785902" cy="428968"/>
          </a:xfrm>
          <a:prstGeom prst="roundRect">
            <a:avLst/>
          </a:prstGeom>
          <a:solidFill>
            <a:srgbClr val="92D05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50" dirty="0">
                <a:solidFill>
                  <a:schemeClr val="tx1"/>
                </a:solidFill>
              </a:rPr>
              <a:t>Business</a:t>
            </a:r>
          </a:p>
          <a:p>
            <a:pPr algn="ctr"/>
            <a:r>
              <a:rPr lang="en-US" sz="1050" dirty="0">
                <a:solidFill>
                  <a:schemeClr val="tx1"/>
                </a:solidFill>
              </a:rPr>
              <a:t>Understanding</a:t>
            </a:r>
            <a:endParaRPr lang="en-IN" sz="1050" dirty="0">
              <a:solidFill>
                <a:schemeClr val="tx1"/>
              </a:solidFill>
            </a:endParaRPr>
          </a:p>
        </p:txBody>
      </p:sp>
      <p:sp>
        <p:nvSpPr>
          <p:cNvPr id="12" name="Rectangle: Rounded Corners 11">
            <a:extLst>
              <a:ext uri="{FF2B5EF4-FFF2-40B4-BE49-F238E27FC236}">
                <a16:creationId xmlns:a16="http://schemas.microsoft.com/office/drawing/2014/main" id="{5F585D93-8C3A-68FC-E526-5B09E67EFD05}"/>
              </a:ext>
            </a:extLst>
          </p:cNvPr>
          <p:cNvSpPr/>
          <p:nvPr/>
        </p:nvSpPr>
        <p:spPr>
          <a:xfrm>
            <a:off x="6509287" y="2159289"/>
            <a:ext cx="1785902" cy="42896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50" dirty="0">
                <a:solidFill>
                  <a:schemeClr val="tx1"/>
                </a:solidFill>
              </a:rPr>
              <a:t>Data</a:t>
            </a:r>
          </a:p>
          <a:p>
            <a:pPr algn="ctr"/>
            <a:r>
              <a:rPr lang="en-US" sz="1050" dirty="0">
                <a:solidFill>
                  <a:schemeClr val="tx1"/>
                </a:solidFill>
              </a:rPr>
              <a:t>Extraction</a:t>
            </a:r>
            <a:endParaRPr lang="en-IN" sz="1050" dirty="0">
              <a:solidFill>
                <a:schemeClr val="tx1"/>
              </a:solidFill>
            </a:endParaRPr>
          </a:p>
        </p:txBody>
      </p:sp>
      <p:sp>
        <p:nvSpPr>
          <p:cNvPr id="13" name="Rectangle: Rounded Corners 12">
            <a:extLst>
              <a:ext uri="{FF2B5EF4-FFF2-40B4-BE49-F238E27FC236}">
                <a16:creationId xmlns:a16="http://schemas.microsoft.com/office/drawing/2014/main" id="{65A4479C-5B25-AE6D-1FCE-8DEEA862DB53}"/>
              </a:ext>
            </a:extLst>
          </p:cNvPr>
          <p:cNvSpPr/>
          <p:nvPr/>
        </p:nvSpPr>
        <p:spPr>
          <a:xfrm>
            <a:off x="6617861" y="2865413"/>
            <a:ext cx="1730049" cy="426315"/>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50" dirty="0">
                <a:solidFill>
                  <a:schemeClr val="tx1"/>
                </a:solidFill>
              </a:rPr>
              <a:t>Data</a:t>
            </a:r>
          </a:p>
          <a:p>
            <a:pPr algn="ctr"/>
            <a:r>
              <a:rPr lang="en-US" sz="1050" dirty="0">
                <a:solidFill>
                  <a:schemeClr val="tx1"/>
                </a:solidFill>
              </a:rPr>
              <a:t>Understanding</a:t>
            </a:r>
            <a:endParaRPr lang="en-IN" sz="1050" dirty="0">
              <a:solidFill>
                <a:schemeClr val="tx1"/>
              </a:solidFill>
            </a:endParaRPr>
          </a:p>
        </p:txBody>
      </p:sp>
      <p:sp>
        <p:nvSpPr>
          <p:cNvPr id="14" name="Rectangle: Rounded Corners 13">
            <a:extLst>
              <a:ext uri="{FF2B5EF4-FFF2-40B4-BE49-F238E27FC236}">
                <a16:creationId xmlns:a16="http://schemas.microsoft.com/office/drawing/2014/main" id="{3A5C4CA9-6EC9-CCD2-E448-062073282982}"/>
              </a:ext>
            </a:extLst>
          </p:cNvPr>
          <p:cNvSpPr/>
          <p:nvPr/>
        </p:nvSpPr>
        <p:spPr>
          <a:xfrm>
            <a:off x="2571502" y="3868115"/>
            <a:ext cx="1843157" cy="428967"/>
          </a:xfrm>
          <a:prstGeom prst="roundRect">
            <a:avLst/>
          </a:prstGeom>
          <a:solidFill>
            <a:schemeClr val="bg2">
              <a:lumMod val="40000"/>
              <a:lumOff val="6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50" dirty="0">
                <a:solidFill>
                  <a:schemeClr val="tx1"/>
                </a:solidFill>
              </a:rPr>
              <a:t>Modeling</a:t>
            </a:r>
            <a:endParaRPr lang="en-IN" sz="1050" dirty="0">
              <a:solidFill>
                <a:schemeClr val="tx1"/>
              </a:solidFill>
            </a:endParaRPr>
          </a:p>
        </p:txBody>
      </p:sp>
      <p:sp>
        <p:nvSpPr>
          <p:cNvPr id="15" name="Rectangle: Rounded Corners 14">
            <a:extLst>
              <a:ext uri="{FF2B5EF4-FFF2-40B4-BE49-F238E27FC236}">
                <a16:creationId xmlns:a16="http://schemas.microsoft.com/office/drawing/2014/main" id="{AA0C991A-BB02-47F5-71CA-00CD0B956A95}"/>
              </a:ext>
            </a:extLst>
          </p:cNvPr>
          <p:cNvSpPr/>
          <p:nvPr/>
        </p:nvSpPr>
        <p:spPr>
          <a:xfrm>
            <a:off x="4774704" y="3847297"/>
            <a:ext cx="1843157" cy="428967"/>
          </a:xfrm>
          <a:prstGeom prst="roundRect">
            <a:avLst/>
          </a:prstGeom>
          <a:solidFill>
            <a:schemeClr val="bg2">
              <a:lumMod val="40000"/>
              <a:lumOff val="60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50" dirty="0">
                <a:solidFill>
                  <a:schemeClr val="tx1"/>
                </a:solidFill>
              </a:rPr>
              <a:t>Data </a:t>
            </a:r>
          </a:p>
          <a:p>
            <a:pPr algn="ctr"/>
            <a:r>
              <a:rPr lang="en-US" sz="1050" dirty="0">
                <a:solidFill>
                  <a:schemeClr val="tx1"/>
                </a:solidFill>
              </a:rPr>
              <a:t>Preparation</a:t>
            </a:r>
            <a:endParaRPr lang="en-IN" sz="1050" dirty="0">
              <a:solidFill>
                <a:schemeClr val="tx1"/>
              </a:solidFill>
            </a:endParaRPr>
          </a:p>
        </p:txBody>
      </p:sp>
      <p:sp>
        <p:nvSpPr>
          <p:cNvPr id="16" name="Arrow: Up 15">
            <a:extLst>
              <a:ext uri="{FF2B5EF4-FFF2-40B4-BE49-F238E27FC236}">
                <a16:creationId xmlns:a16="http://schemas.microsoft.com/office/drawing/2014/main" id="{3A66964B-4F9A-4DCB-3074-410E5AF5325A}"/>
              </a:ext>
            </a:extLst>
          </p:cNvPr>
          <p:cNvSpPr/>
          <p:nvPr/>
        </p:nvSpPr>
        <p:spPr>
          <a:xfrm>
            <a:off x="1413572" y="1908418"/>
            <a:ext cx="191087" cy="320675"/>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18" name="Arrow: Up 17">
            <a:extLst>
              <a:ext uri="{FF2B5EF4-FFF2-40B4-BE49-F238E27FC236}">
                <a16:creationId xmlns:a16="http://schemas.microsoft.com/office/drawing/2014/main" id="{EB8722B6-5541-750D-7184-1B694A6152F4}"/>
              </a:ext>
            </a:extLst>
          </p:cNvPr>
          <p:cNvSpPr/>
          <p:nvPr/>
        </p:nvSpPr>
        <p:spPr>
          <a:xfrm>
            <a:off x="1413573" y="2657881"/>
            <a:ext cx="181967" cy="302861"/>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9" name="Arrow: Up 18">
            <a:extLst>
              <a:ext uri="{FF2B5EF4-FFF2-40B4-BE49-F238E27FC236}">
                <a16:creationId xmlns:a16="http://schemas.microsoft.com/office/drawing/2014/main" id="{A4C45B60-F2F5-6EAD-92A7-1CFDE623A444}"/>
              </a:ext>
            </a:extLst>
          </p:cNvPr>
          <p:cNvSpPr/>
          <p:nvPr/>
        </p:nvSpPr>
        <p:spPr>
          <a:xfrm rot="10800000">
            <a:off x="3360723" y="1723784"/>
            <a:ext cx="150199" cy="2102010"/>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21" name="Arrow: Up 20">
            <a:extLst>
              <a:ext uri="{FF2B5EF4-FFF2-40B4-BE49-F238E27FC236}">
                <a16:creationId xmlns:a16="http://schemas.microsoft.com/office/drawing/2014/main" id="{F245B25C-8697-034E-B54B-06B2CF1736D5}"/>
              </a:ext>
            </a:extLst>
          </p:cNvPr>
          <p:cNvSpPr/>
          <p:nvPr/>
        </p:nvSpPr>
        <p:spPr>
          <a:xfrm rot="5400000">
            <a:off x="2814255" y="1200398"/>
            <a:ext cx="162880" cy="987073"/>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22" name="Arrow: Up 21">
            <a:extLst>
              <a:ext uri="{FF2B5EF4-FFF2-40B4-BE49-F238E27FC236}">
                <a16:creationId xmlns:a16="http://schemas.microsoft.com/office/drawing/2014/main" id="{32193AF2-2148-588D-C135-33597B1F7EAD}"/>
              </a:ext>
            </a:extLst>
          </p:cNvPr>
          <p:cNvSpPr/>
          <p:nvPr/>
        </p:nvSpPr>
        <p:spPr>
          <a:xfrm>
            <a:off x="7497915" y="1842867"/>
            <a:ext cx="190871" cy="294626"/>
          </a:xfrm>
          <a:prstGeom prst="upArrow">
            <a:avLst/>
          </a:prstGeom>
          <a:ln>
            <a:solidFill>
              <a:schemeClr val="tx1">
                <a:lumMod val="7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6" name="Arrow: Up 25">
            <a:extLst>
              <a:ext uri="{FF2B5EF4-FFF2-40B4-BE49-F238E27FC236}">
                <a16:creationId xmlns:a16="http://schemas.microsoft.com/office/drawing/2014/main" id="{F9EE465F-AFFA-AB2D-601C-180A4D1C3C2F}"/>
              </a:ext>
            </a:extLst>
          </p:cNvPr>
          <p:cNvSpPr/>
          <p:nvPr/>
        </p:nvSpPr>
        <p:spPr>
          <a:xfrm rot="10630904">
            <a:off x="7208953" y="2577498"/>
            <a:ext cx="185613" cy="308119"/>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27" name="Arrow: Up 26">
            <a:extLst>
              <a:ext uri="{FF2B5EF4-FFF2-40B4-BE49-F238E27FC236}">
                <a16:creationId xmlns:a16="http://schemas.microsoft.com/office/drawing/2014/main" id="{131C94F7-4A08-2A25-675A-38C521267C7B}"/>
              </a:ext>
            </a:extLst>
          </p:cNvPr>
          <p:cNvSpPr/>
          <p:nvPr/>
        </p:nvSpPr>
        <p:spPr>
          <a:xfrm rot="10800000">
            <a:off x="1413573" y="3372668"/>
            <a:ext cx="178884" cy="689112"/>
          </a:xfrm>
          <a:prstGeom prst="upArrow">
            <a:avLst/>
          </a:prstGeom>
          <a:ln>
            <a:solidFill>
              <a:schemeClr val="tx1">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8" name="Arrow: Up 27">
            <a:extLst>
              <a:ext uri="{FF2B5EF4-FFF2-40B4-BE49-F238E27FC236}">
                <a16:creationId xmlns:a16="http://schemas.microsoft.com/office/drawing/2014/main" id="{794F4FD2-EEFB-6271-74B5-9D041EAFDEB9}"/>
              </a:ext>
            </a:extLst>
          </p:cNvPr>
          <p:cNvSpPr/>
          <p:nvPr/>
        </p:nvSpPr>
        <p:spPr>
          <a:xfrm rot="5400000">
            <a:off x="1941689" y="3624511"/>
            <a:ext cx="162881" cy="1079056"/>
          </a:xfrm>
          <a:prstGeom prst="upArrow">
            <a:avLst/>
          </a:prstGeom>
          <a:ln>
            <a:solidFill>
              <a:schemeClr val="tx1">
                <a:lumMod val="75000"/>
              </a:schemeClr>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29" name="Arrow: Up 28">
            <a:extLst>
              <a:ext uri="{FF2B5EF4-FFF2-40B4-BE49-F238E27FC236}">
                <a16:creationId xmlns:a16="http://schemas.microsoft.com/office/drawing/2014/main" id="{9664E1C5-A3E2-5A04-DDBF-4CE845F6847A}"/>
              </a:ext>
            </a:extLst>
          </p:cNvPr>
          <p:cNvSpPr/>
          <p:nvPr/>
        </p:nvSpPr>
        <p:spPr>
          <a:xfrm>
            <a:off x="1875796" y="3365759"/>
            <a:ext cx="150198" cy="47519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0" name="Arrow: Up 29">
            <a:extLst>
              <a:ext uri="{FF2B5EF4-FFF2-40B4-BE49-F238E27FC236}">
                <a16:creationId xmlns:a16="http://schemas.microsoft.com/office/drawing/2014/main" id="{77BF37DF-8E19-CC40-C684-FFAB9758AED4}"/>
              </a:ext>
            </a:extLst>
          </p:cNvPr>
          <p:cNvSpPr/>
          <p:nvPr/>
        </p:nvSpPr>
        <p:spPr>
          <a:xfrm rot="16200000">
            <a:off x="2108478" y="3605026"/>
            <a:ext cx="163649" cy="684712"/>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1" name="Arrow: Up 30">
            <a:extLst>
              <a:ext uri="{FF2B5EF4-FFF2-40B4-BE49-F238E27FC236}">
                <a16:creationId xmlns:a16="http://schemas.microsoft.com/office/drawing/2014/main" id="{5500FCC0-79C2-7342-4656-025D68077DB0}"/>
              </a:ext>
            </a:extLst>
          </p:cNvPr>
          <p:cNvSpPr/>
          <p:nvPr/>
        </p:nvSpPr>
        <p:spPr>
          <a:xfrm rot="16200000">
            <a:off x="6902179" y="3662190"/>
            <a:ext cx="216978" cy="750236"/>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3" name="Arrow: Up 32">
            <a:extLst>
              <a:ext uri="{FF2B5EF4-FFF2-40B4-BE49-F238E27FC236}">
                <a16:creationId xmlns:a16="http://schemas.microsoft.com/office/drawing/2014/main" id="{E03D83FA-0227-2AF0-8770-867D699FB7E9}"/>
              </a:ext>
            </a:extLst>
          </p:cNvPr>
          <p:cNvSpPr/>
          <p:nvPr/>
        </p:nvSpPr>
        <p:spPr>
          <a:xfrm rot="10800000">
            <a:off x="7385785" y="3270798"/>
            <a:ext cx="231164" cy="76222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34" name="Arrow: Up 33">
            <a:extLst>
              <a:ext uri="{FF2B5EF4-FFF2-40B4-BE49-F238E27FC236}">
                <a16:creationId xmlns:a16="http://schemas.microsoft.com/office/drawing/2014/main" id="{23602731-8479-8EB6-9DF6-B679D8DE58DA}"/>
              </a:ext>
            </a:extLst>
          </p:cNvPr>
          <p:cNvSpPr/>
          <p:nvPr/>
        </p:nvSpPr>
        <p:spPr>
          <a:xfrm>
            <a:off x="7521571" y="2570034"/>
            <a:ext cx="190871" cy="294626"/>
          </a:xfrm>
          <a:prstGeom prst="upArrow">
            <a:avLst/>
          </a:prstGeom>
          <a:ln>
            <a:solidFill>
              <a:schemeClr val="tx1">
                <a:lumMod val="7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5" name="Arrow: Up 34">
            <a:extLst>
              <a:ext uri="{FF2B5EF4-FFF2-40B4-BE49-F238E27FC236}">
                <a16:creationId xmlns:a16="http://schemas.microsoft.com/office/drawing/2014/main" id="{A7CAE1D0-E865-8E26-4F7D-13B5EC491D6C}"/>
              </a:ext>
            </a:extLst>
          </p:cNvPr>
          <p:cNvSpPr/>
          <p:nvPr/>
        </p:nvSpPr>
        <p:spPr>
          <a:xfrm rot="10630904">
            <a:off x="7209511" y="1830088"/>
            <a:ext cx="183594" cy="33072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2" name="Arrow: Up 1">
            <a:extLst>
              <a:ext uri="{FF2B5EF4-FFF2-40B4-BE49-F238E27FC236}">
                <a16:creationId xmlns:a16="http://schemas.microsoft.com/office/drawing/2014/main" id="{D5427036-F1EB-69E0-8F14-DBB076921F4C}"/>
              </a:ext>
            </a:extLst>
          </p:cNvPr>
          <p:cNvSpPr/>
          <p:nvPr/>
        </p:nvSpPr>
        <p:spPr>
          <a:xfrm rot="16200000">
            <a:off x="4523527" y="3864621"/>
            <a:ext cx="156945" cy="405407"/>
          </a:xfrm>
          <a:prstGeom prst="upArrow">
            <a:avLst>
              <a:gd name="adj1" fmla="val 79063"/>
              <a:gd name="adj2" fmla="val 5000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98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F390BEEC-0026-74FD-68AE-5D41D321D28C}"/>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1D70036F-AAB5-1972-4C55-8B3E5929C1E9}"/>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br>
              <a:rPr lang="en-IN" sz="2000" b="1" dirty="0">
                <a:solidFill>
                  <a:schemeClr val="tx1"/>
                </a:solidFill>
                <a:latin typeface="Arial" panose="020B0604020202020204" pitchFamily="34" charset="0"/>
              </a:rPr>
            </a:br>
            <a:r>
              <a:rPr lang="en-IN" sz="2000" b="1" dirty="0">
                <a:latin typeface="Arial" panose="020B0604020202020204" pitchFamily="34" charset="0"/>
              </a:rPr>
              <a:t>Architecture For Resume Classification</a:t>
            </a:r>
            <a:br>
              <a:rPr lang="en-IN" sz="2000" dirty="0"/>
            </a:b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88D6CB00-D278-1F1B-4B56-B6EE791083B6}"/>
              </a:ext>
            </a:extLst>
          </p:cNvPr>
          <p:cNvSpPr txBox="1">
            <a:spLocks noGrp="1"/>
          </p:cNvSpPr>
          <p:nvPr>
            <p:ph type="sldNum" idx="12"/>
          </p:nvPr>
        </p:nvSpPr>
        <p:spPr>
          <a:xfrm>
            <a:off x="7280645" y="4647429"/>
            <a:ext cx="611600" cy="30467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3</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BCEF556A-0ECE-EAD3-A2C5-58CEC6A0496E}"/>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1279EFDF-9E20-460E-CE4C-64BDE18B0756}"/>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B3BD182C-F438-2FE2-5E0D-52F1247FAB57}"/>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BC8B95AA-030F-9BB6-9C2C-65DCAD39008B}"/>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F775FD96-495C-7B8A-9466-04A3B7020E92}"/>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B3D2CAE0-DE85-2930-080F-6FCB05D07796}"/>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877DF4A6-A318-D3E9-9AF1-18CFB8FEECFC}"/>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8BA3F3A9-A899-B676-7004-88CEFD5D422A}"/>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58564EA6-0D4D-D708-982E-327399B98B9A}"/>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CD2DCFE6-FBA7-1EEC-07FB-9905C3A74E30}"/>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1F69CF15-0778-6805-2C6B-BC8143B0E6AB}"/>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AEE2E397-429B-E02D-7A23-D7E9F4F6FACD}"/>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3D574796-465B-5909-14B3-CE139E03F266}"/>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B6231F0C-463B-015F-A8BF-4D75E0B0AE94}"/>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20CAD5A3-94A2-CFD3-A244-87A16EB61140}"/>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B85F8DAB-4C2F-DED7-A5D7-690D20368A4B}"/>
              </a:ext>
            </a:extLst>
          </p:cNvPr>
          <p:cNvPicPr>
            <a:picLocks noChangeAspect="1"/>
          </p:cNvPicPr>
          <p:nvPr/>
        </p:nvPicPr>
        <p:blipFill>
          <a:blip r:embed="rId3"/>
          <a:stretch>
            <a:fillRect/>
          </a:stretch>
        </p:blipFill>
        <p:spPr>
          <a:xfrm>
            <a:off x="257520" y="1683295"/>
            <a:ext cx="578789" cy="721189"/>
          </a:xfrm>
          <a:prstGeom prst="rect">
            <a:avLst/>
          </a:prstGeom>
        </p:spPr>
      </p:pic>
      <p:pic>
        <p:nvPicPr>
          <p:cNvPr id="9" name="Picture 8">
            <a:extLst>
              <a:ext uri="{FF2B5EF4-FFF2-40B4-BE49-F238E27FC236}">
                <a16:creationId xmlns:a16="http://schemas.microsoft.com/office/drawing/2014/main" id="{FE55DD89-97DE-CFF6-E019-70FD88D07D33}"/>
              </a:ext>
            </a:extLst>
          </p:cNvPr>
          <p:cNvPicPr>
            <a:picLocks noChangeAspect="1"/>
          </p:cNvPicPr>
          <p:nvPr/>
        </p:nvPicPr>
        <p:blipFill>
          <a:blip r:embed="rId4"/>
          <a:stretch>
            <a:fillRect/>
          </a:stretch>
        </p:blipFill>
        <p:spPr>
          <a:xfrm>
            <a:off x="955032" y="1750427"/>
            <a:ext cx="578789" cy="654057"/>
          </a:xfrm>
          <a:prstGeom prst="rect">
            <a:avLst/>
          </a:prstGeom>
        </p:spPr>
      </p:pic>
      <p:pic>
        <p:nvPicPr>
          <p:cNvPr id="10" name="Picture 9">
            <a:extLst>
              <a:ext uri="{FF2B5EF4-FFF2-40B4-BE49-F238E27FC236}">
                <a16:creationId xmlns:a16="http://schemas.microsoft.com/office/drawing/2014/main" id="{5730AB61-53BE-0389-ADA9-818A644B4752}"/>
              </a:ext>
            </a:extLst>
          </p:cNvPr>
          <p:cNvPicPr>
            <a:picLocks noChangeAspect="1"/>
          </p:cNvPicPr>
          <p:nvPr/>
        </p:nvPicPr>
        <p:blipFill>
          <a:blip r:embed="rId5"/>
          <a:stretch>
            <a:fillRect/>
          </a:stretch>
        </p:blipFill>
        <p:spPr>
          <a:xfrm>
            <a:off x="1652544" y="1765044"/>
            <a:ext cx="518770" cy="654405"/>
          </a:xfrm>
          <a:prstGeom prst="rect">
            <a:avLst/>
          </a:prstGeom>
        </p:spPr>
      </p:pic>
      <p:sp>
        <p:nvSpPr>
          <p:cNvPr id="11" name="Rectangle 10">
            <a:extLst>
              <a:ext uri="{FF2B5EF4-FFF2-40B4-BE49-F238E27FC236}">
                <a16:creationId xmlns:a16="http://schemas.microsoft.com/office/drawing/2014/main" id="{9403201D-2948-305E-9F37-1BFD3671C5FD}"/>
              </a:ext>
            </a:extLst>
          </p:cNvPr>
          <p:cNvSpPr/>
          <p:nvPr/>
        </p:nvSpPr>
        <p:spPr>
          <a:xfrm>
            <a:off x="182448" y="1426557"/>
            <a:ext cx="2123956" cy="1145194"/>
          </a:xfrm>
          <a:prstGeom prst="rect">
            <a:avLst/>
          </a:prstGeom>
          <a:noFill/>
          <a:ln w="3175">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Resumes</a:t>
            </a:r>
          </a:p>
          <a:p>
            <a:pPr algn="ctr"/>
            <a:endParaRPr lang="en-IN" sz="1600" dirty="0">
              <a:solidFill>
                <a:schemeClr val="tx1"/>
              </a:solidFill>
            </a:endParaRPr>
          </a:p>
          <a:p>
            <a:pPr algn="ctr"/>
            <a:endParaRPr lang="en-IN" sz="1600" dirty="0">
              <a:solidFill>
                <a:schemeClr val="tx1"/>
              </a:solidFill>
            </a:endParaRPr>
          </a:p>
          <a:p>
            <a:pPr algn="ctr"/>
            <a:endParaRPr lang="en-IN" sz="1600" dirty="0">
              <a:ln>
                <a:solidFill>
                  <a:schemeClr val="tx1">
                    <a:lumMod val="75000"/>
                  </a:schemeClr>
                </a:solidFill>
              </a:ln>
              <a:solidFill>
                <a:schemeClr val="tx1"/>
              </a:solidFill>
            </a:endParaRPr>
          </a:p>
          <a:p>
            <a:pPr algn="ctr"/>
            <a:endParaRPr lang="en-IN" dirty="0">
              <a:solidFill>
                <a:schemeClr val="tx1"/>
              </a:solidFill>
            </a:endParaRPr>
          </a:p>
        </p:txBody>
      </p:sp>
      <p:pic>
        <p:nvPicPr>
          <p:cNvPr id="12" name="Picture 11">
            <a:extLst>
              <a:ext uri="{FF2B5EF4-FFF2-40B4-BE49-F238E27FC236}">
                <a16:creationId xmlns:a16="http://schemas.microsoft.com/office/drawing/2014/main" id="{F82CE4F1-AB20-5D69-C7BB-7CB68B20DD7E}"/>
              </a:ext>
            </a:extLst>
          </p:cNvPr>
          <p:cNvPicPr>
            <a:picLocks noChangeAspect="1"/>
          </p:cNvPicPr>
          <p:nvPr/>
        </p:nvPicPr>
        <p:blipFill>
          <a:blip r:embed="rId6"/>
          <a:stretch>
            <a:fillRect/>
          </a:stretch>
        </p:blipFill>
        <p:spPr>
          <a:xfrm>
            <a:off x="2755815" y="1420263"/>
            <a:ext cx="2251818" cy="719087"/>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656451AE-3E19-EF5D-5C93-EB076AC9EDC0}"/>
              </a:ext>
            </a:extLst>
          </p:cNvPr>
          <p:cNvPicPr>
            <a:picLocks noChangeAspect="1"/>
          </p:cNvPicPr>
          <p:nvPr/>
        </p:nvPicPr>
        <p:blipFill>
          <a:blip r:embed="rId7"/>
          <a:stretch>
            <a:fillRect/>
          </a:stretch>
        </p:blipFill>
        <p:spPr>
          <a:xfrm>
            <a:off x="674791" y="2828489"/>
            <a:ext cx="1118138" cy="1255904"/>
          </a:xfrm>
          <a:prstGeom prst="rect">
            <a:avLst/>
          </a:prstGeom>
          <a:ln>
            <a:solidFill>
              <a:schemeClr val="tx1"/>
            </a:solidFill>
          </a:ln>
        </p:spPr>
      </p:pic>
      <p:pic>
        <p:nvPicPr>
          <p:cNvPr id="14" name="Picture 2">
            <a:extLst>
              <a:ext uri="{FF2B5EF4-FFF2-40B4-BE49-F238E27FC236}">
                <a16:creationId xmlns:a16="http://schemas.microsoft.com/office/drawing/2014/main" id="{DAD8D47D-46C6-C5F0-05B9-D421CBFB96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843" y="4307402"/>
            <a:ext cx="1489991" cy="64469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F7D522E8-CF32-C30E-F33D-F83EC0A413C1}"/>
              </a:ext>
            </a:extLst>
          </p:cNvPr>
          <p:cNvPicPr>
            <a:picLocks noChangeAspect="1"/>
          </p:cNvPicPr>
          <p:nvPr/>
        </p:nvPicPr>
        <p:blipFill>
          <a:blip r:embed="rId9"/>
          <a:stretch>
            <a:fillRect/>
          </a:stretch>
        </p:blipFill>
        <p:spPr>
          <a:xfrm>
            <a:off x="5905424" y="1426557"/>
            <a:ext cx="1168436" cy="1246901"/>
          </a:xfrm>
          <a:prstGeom prst="rect">
            <a:avLst/>
          </a:prstGeom>
          <a:ln>
            <a:solidFill>
              <a:schemeClr val="tx1">
                <a:lumMod val="75000"/>
              </a:schemeClr>
            </a:solidFill>
          </a:ln>
        </p:spPr>
      </p:pic>
      <p:pic>
        <p:nvPicPr>
          <p:cNvPr id="16" name="Picture 15">
            <a:extLst>
              <a:ext uri="{FF2B5EF4-FFF2-40B4-BE49-F238E27FC236}">
                <a16:creationId xmlns:a16="http://schemas.microsoft.com/office/drawing/2014/main" id="{6255E1C6-1210-ED68-F1D8-854CE76E5FDE}"/>
              </a:ext>
            </a:extLst>
          </p:cNvPr>
          <p:cNvPicPr>
            <a:picLocks noChangeAspect="1"/>
          </p:cNvPicPr>
          <p:nvPr/>
        </p:nvPicPr>
        <p:blipFill>
          <a:blip r:embed="rId10"/>
          <a:stretch>
            <a:fillRect/>
          </a:stretch>
        </p:blipFill>
        <p:spPr>
          <a:xfrm>
            <a:off x="5905425" y="2941240"/>
            <a:ext cx="1168435" cy="1305533"/>
          </a:xfrm>
          <a:prstGeom prst="rect">
            <a:avLst/>
          </a:prstGeom>
          <a:ln>
            <a:solidFill>
              <a:schemeClr val="tx1">
                <a:lumMod val="75000"/>
              </a:schemeClr>
            </a:solidFill>
          </a:ln>
        </p:spPr>
      </p:pic>
      <p:pic>
        <p:nvPicPr>
          <p:cNvPr id="17" name="Picture 16">
            <a:extLst>
              <a:ext uri="{FF2B5EF4-FFF2-40B4-BE49-F238E27FC236}">
                <a16:creationId xmlns:a16="http://schemas.microsoft.com/office/drawing/2014/main" id="{09B74780-5262-3045-728C-547FD8F77737}"/>
              </a:ext>
            </a:extLst>
          </p:cNvPr>
          <p:cNvPicPr>
            <a:picLocks noChangeAspect="1"/>
          </p:cNvPicPr>
          <p:nvPr/>
        </p:nvPicPr>
        <p:blipFill>
          <a:blip r:embed="rId11"/>
          <a:stretch>
            <a:fillRect/>
          </a:stretch>
        </p:blipFill>
        <p:spPr>
          <a:xfrm>
            <a:off x="7618000" y="3203450"/>
            <a:ext cx="1386198" cy="781112"/>
          </a:xfrm>
          <a:prstGeom prst="rect">
            <a:avLst/>
          </a:prstGeom>
          <a:ln>
            <a:solidFill>
              <a:schemeClr val="tx1"/>
            </a:solidFill>
          </a:ln>
        </p:spPr>
      </p:pic>
      <p:sp>
        <p:nvSpPr>
          <p:cNvPr id="18" name="Rectangle 17">
            <a:extLst>
              <a:ext uri="{FF2B5EF4-FFF2-40B4-BE49-F238E27FC236}">
                <a16:creationId xmlns:a16="http://schemas.microsoft.com/office/drawing/2014/main" id="{53DA124C-983E-6040-93E5-F8C5EAD7526B}"/>
              </a:ext>
            </a:extLst>
          </p:cNvPr>
          <p:cNvSpPr/>
          <p:nvPr/>
        </p:nvSpPr>
        <p:spPr>
          <a:xfrm>
            <a:off x="2715454" y="2419448"/>
            <a:ext cx="2450763" cy="2609751"/>
          </a:xfrm>
          <a:prstGeom prst="rect">
            <a:avLst/>
          </a:prstGeom>
          <a:solidFill>
            <a:schemeClr val="accent3">
              <a:lumMod val="20000"/>
              <a:lumOff val="8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2ECE583-16F7-F7BF-FF3A-5347B9806309}"/>
              </a:ext>
            </a:extLst>
          </p:cNvPr>
          <p:cNvSpPr/>
          <p:nvPr/>
        </p:nvSpPr>
        <p:spPr>
          <a:xfrm>
            <a:off x="2874036" y="4560678"/>
            <a:ext cx="2133597" cy="380493"/>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050" dirty="0">
                <a:solidFill>
                  <a:schemeClr val="tx1"/>
                </a:solidFill>
              </a:rPr>
              <a:t>Text Cleaning</a:t>
            </a:r>
          </a:p>
        </p:txBody>
      </p:sp>
      <p:sp>
        <p:nvSpPr>
          <p:cNvPr id="21" name="Rectangle: Rounded Corners 20">
            <a:extLst>
              <a:ext uri="{FF2B5EF4-FFF2-40B4-BE49-F238E27FC236}">
                <a16:creationId xmlns:a16="http://schemas.microsoft.com/office/drawing/2014/main" id="{733DF0B7-A812-A4C8-CACD-072A3C2D858F}"/>
              </a:ext>
            </a:extLst>
          </p:cNvPr>
          <p:cNvSpPr/>
          <p:nvPr/>
        </p:nvSpPr>
        <p:spPr>
          <a:xfrm>
            <a:off x="2851820" y="4018963"/>
            <a:ext cx="2122403" cy="32150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050" dirty="0">
                <a:solidFill>
                  <a:schemeClr val="tx1"/>
                </a:solidFill>
              </a:rPr>
              <a:t>Lemmatization</a:t>
            </a:r>
          </a:p>
        </p:txBody>
      </p:sp>
      <p:sp>
        <p:nvSpPr>
          <p:cNvPr id="23" name="Rectangle: Rounded Corners 22">
            <a:extLst>
              <a:ext uri="{FF2B5EF4-FFF2-40B4-BE49-F238E27FC236}">
                <a16:creationId xmlns:a16="http://schemas.microsoft.com/office/drawing/2014/main" id="{2C507DA4-E76E-4FF4-47E4-A5A409E20504}"/>
              </a:ext>
            </a:extLst>
          </p:cNvPr>
          <p:cNvSpPr/>
          <p:nvPr/>
        </p:nvSpPr>
        <p:spPr>
          <a:xfrm>
            <a:off x="2874036" y="3508283"/>
            <a:ext cx="2084769" cy="312839"/>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050" dirty="0">
                <a:solidFill>
                  <a:schemeClr val="tx1"/>
                </a:solidFill>
              </a:rPr>
              <a:t>Remove Stopwords</a:t>
            </a:r>
          </a:p>
        </p:txBody>
      </p:sp>
      <p:sp>
        <p:nvSpPr>
          <p:cNvPr id="24" name="Rectangle: Rounded Corners 23">
            <a:extLst>
              <a:ext uri="{FF2B5EF4-FFF2-40B4-BE49-F238E27FC236}">
                <a16:creationId xmlns:a16="http://schemas.microsoft.com/office/drawing/2014/main" id="{35835A57-2F56-8D3A-38F8-628BE51379B0}"/>
              </a:ext>
            </a:extLst>
          </p:cNvPr>
          <p:cNvSpPr/>
          <p:nvPr/>
        </p:nvSpPr>
        <p:spPr>
          <a:xfrm>
            <a:off x="2851819" y="2469152"/>
            <a:ext cx="2106985" cy="312839"/>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050" dirty="0">
                <a:solidFill>
                  <a:schemeClr val="tx1"/>
                </a:solidFill>
              </a:rPr>
              <a:t>Remove Short words</a:t>
            </a:r>
          </a:p>
        </p:txBody>
      </p:sp>
      <p:sp>
        <p:nvSpPr>
          <p:cNvPr id="27" name="Rectangle: Rounded Corners 26">
            <a:extLst>
              <a:ext uri="{FF2B5EF4-FFF2-40B4-BE49-F238E27FC236}">
                <a16:creationId xmlns:a16="http://schemas.microsoft.com/office/drawing/2014/main" id="{05FFCADF-9E35-DC5D-7D04-90D0725648A2}"/>
              </a:ext>
            </a:extLst>
          </p:cNvPr>
          <p:cNvSpPr/>
          <p:nvPr/>
        </p:nvSpPr>
        <p:spPr>
          <a:xfrm>
            <a:off x="2889455" y="3005244"/>
            <a:ext cx="2084768" cy="312840"/>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1050" dirty="0">
                <a:solidFill>
                  <a:schemeClr val="tx1"/>
                </a:solidFill>
              </a:rPr>
              <a:t>Remove NER Categories </a:t>
            </a:r>
          </a:p>
        </p:txBody>
      </p:sp>
      <p:sp>
        <p:nvSpPr>
          <p:cNvPr id="28" name="Arrow: Up 27">
            <a:extLst>
              <a:ext uri="{FF2B5EF4-FFF2-40B4-BE49-F238E27FC236}">
                <a16:creationId xmlns:a16="http://schemas.microsoft.com/office/drawing/2014/main" id="{06E71299-AB6F-8245-63FB-FAD37805375A}"/>
              </a:ext>
            </a:extLst>
          </p:cNvPr>
          <p:cNvSpPr/>
          <p:nvPr/>
        </p:nvSpPr>
        <p:spPr>
          <a:xfrm rot="10800000">
            <a:off x="1145149" y="2571751"/>
            <a:ext cx="177422" cy="267782"/>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sz="1200"/>
          </a:p>
        </p:txBody>
      </p:sp>
      <p:sp>
        <p:nvSpPr>
          <p:cNvPr id="29" name="Arrow: Up 28">
            <a:extLst>
              <a:ext uri="{FF2B5EF4-FFF2-40B4-BE49-F238E27FC236}">
                <a16:creationId xmlns:a16="http://schemas.microsoft.com/office/drawing/2014/main" id="{4239D8FF-2BE2-EC29-F6F5-506D3C39D2FC}"/>
              </a:ext>
            </a:extLst>
          </p:cNvPr>
          <p:cNvSpPr/>
          <p:nvPr/>
        </p:nvSpPr>
        <p:spPr>
          <a:xfrm rot="10800000">
            <a:off x="1145147" y="4084393"/>
            <a:ext cx="177423" cy="245395"/>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sz="1200"/>
          </a:p>
        </p:txBody>
      </p:sp>
      <p:sp>
        <p:nvSpPr>
          <p:cNvPr id="30" name="Arrow: Up 29">
            <a:extLst>
              <a:ext uri="{FF2B5EF4-FFF2-40B4-BE49-F238E27FC236}">
                <a16:creationId xmlns:a16="http://schemas.microsoft.com/office/drawing/2014/main" id="{541DA387-DEAF-E118-3812-BB7DF13948B7}"/>
              </a:ext>
            </a:extLst>
          </p:cNvPr>
          <p:cNvSpPr/>
          <p:nvPr/>
        </p:nvSpPr>
        <p:spPr>
          <a:xfrm rot="10800000">
            <a:off x="6381678" y="2673458"/>
            <a:ext cx="177422" cy="267782"/>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sz="1200"/>
          </a:p>
        </p:txBody>
      </p:sp>
      <p:sp>
        <p:nvSpPr>
          <p:cNvPr id="31" name="Arrow: Up 30">
            <a:extLst>
              <a:ext uri="{FF2B5EF4-FFF2-40B4-BE49-F238E27FC236}">
                <a16:creationId xmlns:a16="http://schemas.microsoft.com/office/drawing/2014/main" id="{43BDA302-343A-5E98-0D3D-751996E2C5AE}"/>
              </a:ext>
            </a:extLst>
          </p:cNvPr>
          <p:cNvSpPr/>
          <p:nvPr/>
        </p:nvSpPr>
        <p:spPr>
          <a:xfrm rot="5400000">
            <a:off x="7248023" y="3353491"/>
            <a:ext cx="195812" cy="481031"/>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2" name="Arrow: Up 31">
            <a:extLst>
              <a:ext uri="{FF2B5EF4-FFF2-40B4-BE49-F238E27FC236}">
                <a16:creationId xmlns:a16="http://schemas.microsoft.com/office/drawing/2014/main" id="{EF96BD6D-D3B7-59BE-E234-8BDBC9E01468}"/>
              </a:ext>
            </a:extLst>
          </p:cNvPr>
          <p:cNvSpPr/>
          <p:nvPr/>
        </p:nvSpPr>
        <p:spPr>
          <a:xfrm rot="5400000">
            <a:off x="5421733" y="1584994"/>
            <a:ext cx="195812" cy="481031"/>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3" name="Arrow: Up 32">
            <a:extLst>
              <a:ext uri="{FF2B5EF4-FFF2-40B4-BE49-F238E27FC236}">
                <a16:creationId xmlns:a16="http://schemas.microsoft.com/office/drawing/2014/main" id="{F2438C40-2C22-529A-86B0-EE3DA3D00BE6}"/>
              </a:ext>
            </a:extLst>
          </p:cNvPr>
          <p:cNvSpPr/>
          <p:nvPr/>
        </p:nvSpPr>
        <p:spPr>
          <a:xfrm rot="5400000">
            <a:off x="2218343" y="4389236"/>
            <a:ext cx="195812" cy="481031"/>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4" name="Arrow: Up 33">
            <a:extLst>
              <a:ext uri="{FF2B5EF4-FFF2-40B4-BE49-F238E27FC236}">
                <a16:creationId xmlns:a16="http://schemas.microsoft.com/office/drawing/2014/main" id="{FC82823F-C398-9489-FB2E-4126D64CA1A0}"/>
              </a:ext>
            </a:extLst>
          </p:cNvPr>
          <p:cNvSpPr/>
          <p:nvPr/>
        </p:nvSpPr>
        <p:spPr>
          <a:xfrm>
            <a:off x="3820332" y="4340469"/>
            <a:ext cx="188248" cy="23828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5" name="Arrow: Up 34">
            <a:extLst>
              <a:ext uri="{FF2B5EF4-FFF2-40B4-BE49-F238E27FC236}">
                <a16:creationId xmlns:a16="http://schemas.microsoft.com/office/drawing/2014/main" id="{0298DDFE-A4B7-5EC7-C0A0-1B81DAF3979A}"/>
              </a:ext>
            </a:extLst>
          </p:cNvPr>
          <p:cNvSpPr/>
          <p:nvPr/>
        </p:nvSpPr>
        <p:spPr>
          <a:xfrm>
            <a:off x="3811187" y="3795739"/>
            <a:ext cx="188248" cy="23828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7" name="Arrow: Up 36">
            <a:extLst>
              <a:ext uri="{FF2B5EF4-FFF2-40B4-BE49-F238E27FC236}">
                <a16:creationId xmlns:a16="http://schemas.microsoft.com/office/drawing/2014/main" id="{3D586324-C82F-193C-358A-D4025CDA556B}"/>
              </a:ext>
            </a:extLst>
          </p:cNvPr>
          <p:cNvSpPr/>
          <p:nvPr/>
        </p:nvSpPr>
        <p:spPr>
          <a:xfrm>
            <a:off x="3806264" y="3277353"/>
            <a:ext cx="188248" cy="23828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8" name="Arrow: Up 37">
            <a:extLst>
              <a:ext uri="{FF2B5EF4-FFF2-40B4-BE49-F238E27FC236}">
                <a16:creationId xmlns:a16="http://schemas.microsoft.com/office/drawing/2014/main" id="{218FD425-6191-33A9-203F-B29A6BE0349E}"/>
              </a:ext>
            </a:extLst>
          </p:cNvPr>
          <p:cNvSpPr/>
          <p:nvPr/>
        </p:nvSpPr>
        <p:spPr>
          <a:xfrm>
            <a:off x="3806264" y="2769433"/>
            <a:ext cx="188248" cy="23828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2" name="Arrow: Up 1">
            <a:extLst>
              <a:ext uri="{FF2B5EF4-FFF2-40B4-BE49-F238E27FC236}">
                <a16:creationId xmlns:a16="http://schemas.microsoft.com/office/drawing/2014/main" id="{E5FB5C7E-6A05-4697-AAB8-5BAAE4DB930D}"/>
              </a:ext>
            </a:extLst>
          </p:cNvPr>
          <p:cNvSpPr/>
          <p:nvPr/>
        </p:nvSpPr>
        <p:spPr>
          <a:xfrm>
            <a:off x="3806264" y="2150137"/>
            <a:ext cx="188248" cy="238288"/>
          </a:xfrm>
          <a:prstGeom prst="up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503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3F3029B5-5F3B-174E-5D4A-1A32987485FD}"/>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71BF9711-1C38-EEF4-9902-CDA82244B6D8}"/>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IN" dirty="0">
                <a:solidFill>
                  <a:schemeClr val="bg1"/>
                </a:solidFill>
                <a:latin typeface="Arial" panose="020B0604020202020204" pitchFamily="34" charset="0"/>
              </a:rPr>
              <a:t>Dataset</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59830DB6-8D83-06EF-938C-4677FAB513EE}"/>
              </a:ext>
            </a:extLst>
          </p:cNvPr>
          <p:cNvSpPr txBox="1">
            <a:spLocks noGrp="1"/>
          </p:cNvSpPr>
          <p:nvPr>
            <p:ph type="sldNum" idx="12"/>
          </p:nvPr>
        </p:nvSpPr>
        <p:spPr>
          <a:xfrm>
            <a:off x="7223861" y="4652266"/>
            <a:ext cx="658897" cy="31387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4</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EB530D86-C44B-03C5-8F76-3B8A9BE25CCC}"/>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FF62380A-28A0-3186-8911-4C8CA7F9DBDC}"/>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8329DE1A-93EB-6430-F9B0-1BAB0C979324}"/>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AB83A059-7066-4B8D-CE39-73412F12C33A}"/>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96813CB9-8F73-DBA8-8691-6A4BF27F1572}"/>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2B2A9F02-BB64-CF07-9F71-9C4222BE5A28}"/>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5E0A9195-AA34-85DB-A285-18A763D277AE}"/>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5470855D-8C28-60E8-90EC-1407CAF9C9C0}"/>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00BF3C17-6493-85B6-891E-9ADEB1B894BB}"/>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83AB08A0-8A5A-9A92-C75A-C52AEB259AA3}"/>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594BF860-9B68-790D-0C37-43DA25A8073D}"/>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B3DBB8DC-AE42-D290-DAB7-9DAE3DC7AF9E}"/>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436274B6-39F3-8AC8-5162-715773C156B1}"/>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1D5380A2-15E8-9411-D62B-BE182F535BFE}"/>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2D443FA8-8E54-2058-7437-0482E52444DB}"/>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9420408A-5D50-548E-6E3B-DE36504EDEC7}"/>
              </a:ext>
            </a:extLst>
          </p:cNvPr>
          <p:cNvSpPr txBox="1"/>
          <p:nvPr/>
        </p:nvSpPr>
        <p:spPr>
          <a:xfrm>
            <a:off x="814275" y="1402500"/>
            <a:ext cx="2886478"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      Category(Job Roles)</a:t>
            </a:r>
            <a:endParaRPr lang="en-IN" dirty="0"/>
          </a:p>
        </p:txBody>
      </p:sp>
      <p:sp>
        <p:nvSpPr>
          <p:cNvPr id="9" name="TextBox 8">
            <a:extLst>
              <a:ext uri="{FF2B5EF4-FFF2-40B4-BE49-F238E27FC236}">
                <a16:creationId xmlns:a16="http://schemas.microsoft.com/office/drawing/2014/main" id="{BDF67503-C87D-88DA-CC6E-59CD5216FC8B}"/>
              </a:ext>
            </a:extLst>
          </p:cNvPr>
          <p:cNvSpPr txBox="1"/>
          <p:nvPr/>
        </p:nvSpPr>
        <p:spPr>
          <a:xfrm>
            <a:off x="4135215" y="1402499"/>
            <a:ext cx="2886478"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               File Extension</a:t>
            </a:r>
            <a:endParaRPr lang="en-IN" dirty="0"/>
          </a:p>
        </p:txBody>
      </p:sp>
      <p:graphicFrame>
        <p:nvGraphicFramePr>
          <p:cNvPr id="11" name="Table 10">
            <a:extLst>
              <a:ext uri="{FF2B5EF4-FFF2-40B4-BE49-F238E27FC236}">
                <a16:creationId xmlns:a16="http://schemas.microsoft.com/office/drawing/2014/main" id="{D3170D84-95D0-157F-1509-46871C5DCA59}"/>
              </a:ext>
            </a:extLst>
          </p:cNvPr>
          <p:cNvGraphicFramePr>
            <a:graphicFrameLocks noGrp="1"/>
          </p:cNvGraphicFramePr>
          <p:nvPr>
            <p:extLst>
              <p:ext uri="{D42A27DB-BD31-4B8C-83A1-F6EECF244321}">
                <p14:modId xmlns:p14="http://schemas.microsoft.com/office/powerpoint/2010/main" val="1699231635"/>
              </p:ext>
            </p:extLst>
          </p:nvPr>
        </p:nvGraphicFramePr>
        <p:xfrm>
          <a:off x="4135215" y="1710276"/>
          <a:ext cx="2886478" cy="1112520"/>
        </p:xfrm>
        <a:graphic>
          <a:graphicData uri="http://schemas.openxmlformats.org/drawingml/2006/table">
            <a:tbl>
              <a:tblPr firstRow="1" bandRow="1">
                <a:tableStyleId>{7A687751-8F06-4940-A017-A87A9381D430}</a:tableStyleId>
              </a:tblPr>
              <a:tblGrid>
                <a:gridCol w="2886478">
                  <a:extLst>
                    <a:ext uri="{9D8B030D-6E8A-4147-A177-3AD203B41FA5}">
                      <a16:colId xmlns:a16="http://schemas.microsoft.com/office/drawing/2014/main" val="93658280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PDF  </a:t>
                      </a:r>
                      <a:endParaRPr lang="en-IN" dirty="0">
                        <a:solidFill>
                          <a:schemeClr val="bg1"/>
                        </a:solidFill>
                      </a:endParaRPr>
                    </a:p>
                  </a:txBody>
                  <a:tcPr>
                    <a:solidFill>
                      <a:schemeClr val="tx1">
                        <a:lumMod val="60000"/>
                        <a:lumOff val="40000"/>
                      </a:schemeClr>
                    </a:solidFill>
                  </a:tcPr>
                </a:tc>
                <a:extLst>
                  <a:ext uri="{0D108BD9-81ED-4DB2-BD59-A6C34878D82A}">
                    <a16:rowId xmlns:a16="http://schemas.microsoft.com/office/drawing/2014/main" val="261324862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1"/>
                          </a:solidFill>
                        </a:rPr>
                        <a:t>TEXT</a:t>
                      </a:r>
                      <a:endParaRPr lang="en-IN" dirty="0">
                        <a:solidFill>
                          <a:schemeClr val="bg1"/>
                        </a:solidFill>
                      </a:endParaRPr>
                    </a:p>
                  </a:txBody>
                  <a:tcPr>
                    <a:solidFill>
                      <a:schemeClr val="tx1">
                        <a:lumMod val="60000"/>
                        <a:lumOff val="40000"/>
                      </a:schemeClr>
                    </a:solidFill>
                  </a:tcPr>
                </a:tc>
                <a:extLst>
                  <a:ext uri="{0D108BD9-81ED-4DB2-BD59-A6C34878D82A}">
                    <a16:rowId xmlns:a16="http://schemas.microsoft.com/office/drawing/2014/main" val="1006984523"/>
                  </a:ext>
                </a:extLst>
              </a:tr>
              <a:tr h="370840">
                <a:tc>
                  <a:txBody>
                    <a:bodyPr/>
                    <a:lstStyle/>
                    <a:p>
                      <a:pPr algn="ctr"/>
                      <a:r>
                        <a:rPr lang="en-US" dirty="0">
                          <a:solidFill>
                            <a:schemeClr val="bg1"/>
                          </a:solidFill>
                        </a:rPr>
                        <a:t>WORD</a:t>
                      </a:r>
                      <a:endParaRPr lang="en-IN" dirty="0">
                        <a:solidFill>
                          <a:schemeClr val="bg1"/>
                        </a:solidFill>
                      </a:endParaRPr>
                    </a:p>
                  </a:txBody>
                  <a:tcPr>
                    <a:solidFill>
                      <a:schemeClr val="tx1">
                        <a:lumMod val="60000"/>
                        <a:lumOff val="40000"/>
                      </a:schemeClr>
                    </a:solidFill>
                  </a:tcPr>
                </a:tc>
                <a:extLst>
                  <a:ext uri="{0D108BD9-81ED-4DB2-BD59-A6C34878D82A}">
                    <a16:rowId xmlns:a16="http://schemas.microsoft.com/office/drawing/2014/main" val="2193151652"/>
                  </a:ext>
                </a:extLst>
              </a:tr>
            </a:tbl>
          </a:graphicData>
        </a:graphic>
      </p:graphicFrame>
      <p:graphicFrame>
        <p:nvGraphicFramePr>
          <p:cNvPr id="2" name="Table 1">
            <a:extLst>
              <a:ext uri="{FF2B5EF4-FFF2-40B4-BE49-F238E27FC236}">
                <a16:creationId xmlns:a16="http://schemas.microsoft.com/office/drawing/2014/main" id="{23633233-2053-3C20-3038-07AF76ED5166}"/>
              </a:ext>
            </a:extLst>
          </p:cNvPr>
          <p:cNvGraphicFramePr>
            <a:graphicFrameLocks noGrp="1"/>
          </p:cNvGraphicFramePr>
          <p:nvPr>
            <p:extLst>
              <p:ext uri="{D42A27DB-BD31-4B8C-83A1-F6EECF244321}">
                <p14:modId xmlns:p14="http://schemas.microsoft.com/office/powerpoint/2010/main" val="2662322485"/>
              </p:ext>
            </p:extLst>
          </p:nvPr>
        </p:nvGraphicFramePr>
        <p:xfrm>
          <a:off x="814274" y="1738507"/>
          <a:ext cx="2886479" cy="1483360"/>
        </p:xfrm>
        <a:graphic>
          <a:graphicData uri="http://schemas.openxmlformats.org/drawingml/2006/table">
            <a:tbl>
              <a:tblPr firstRow="1" bandRow="1">
                <a:tableStyleId>{7A687751-8F06-4940-A017-A87A9381D430}</a:tableStyleId>
              </a:tblPr>
              <a:tblGrid>
                <a:gridCol w="2886479">
                  <a:extLst>
                    <a:ext uri="{9D8B030D-6E8A-4147-A177-3AD203B41FA5}">
                      <a16:colId xmlns:a16="http://schemas.microsoft.com/office/drawing/2014/main" val="1926996172"/>
                    </a:ext>
                  </a:extLst>
                </a:gridCol>
              </a:tblGrid>
              <a:tr h="370840">
                <a:tc>
                  <a:txBody>
                    <a:bodyPr/>
                    <a:lstStyle/>
                    <a:p>
                      <a:r>
                        <a:rPr lang="en-US" dirty="0">
                          <a:solidFill>
                            <a:schemeClr val="bg1"/>
                          </a:solidFill>
                        </a:rPr>
                        <a:t>           Peoplesoft</a:t>
                      </a:r>
                      <a:endParaRPr lang="en-IN" dirty="0">
                        <a:solidFill>
                          <a:schemeClr val="bg1"/>
                        </a:solidFill>
                      </a:endParaRPr>
                    </a:p>
                  </a:txBody>
                  <a:tcPr>
                    <a:solidFill>
                      <a:schemeClr val="tx1">
                        <a:lumMod val="60000"/>
                        <a:lumOff val="40000"/>
                      </a:schemeClr>
                    </a:solidFill>
                  </a:tcPr>
                </a:tc>
                <a:extLst>
                  <a:ext uri="{0D108BD9-81ED-4DB2-BD59-A6C34878D82A}">
                    <a16:rowId xmlns:a16="http://schemas.microsoft.com/office/drawing/2014/main" val="3835575324"/>
                  </a:ext>
                </a:extLst>
              </a:tr>
              <a:tr h="370840">
                <a:tc>
                  <a:txBody>
                    <a:bodyPr/>
                    <a:lstStyle/>
                    <a:p>
                      <a:r>
                        <a:rPr lang="en-US" dirty="0">
                          <a:solidFill>
                            <a:schemeClr val="bg1"/>
                          </a:solidFill>
                        </a:rPr>
                        <a:t>           React Developer</a:t>
                      </a:r>
                      <a:endParaRPr lang="en-IN" dirty="0">
                        <a:solidFill>
                          <a:schemeClr val="bg1"/>
                        </a:solidFill>
                      </a:endParaRPr>
                    </a:p>
                  </a:txBody>
                  <a:tcPr>
                    <a:solidFill>
                      <a:schemeClr val="tx1">
                        <a:lumMod val="60000"/>
                        <a:lumOff val="40000"/>
                      </a:schemeClr>
                    </a:solidFill>
                  </a:tcPr>
                </a:tc>
                <a:extLst>
                  <a:ext uri="{0D108BD9-81ED-4DB2-BD59-A6C34878D82A}">
                    <a16:rowId xmlns:a16="http://schemas.microsoft.com/office/drawing/2014/main" val="2577512771"/>
                  </a:ext>
                </a:extLst>
              </a:tr>
              <a:tr h="370840">
                <a:tc>
                  <a:txBody>
                    <a:bodyPr/>
                    <a:lstStyle/>
                    <a:p>
                      <a:r>
                        <a:rPr lang="en-US" dirty="0">
                          <a:solidFill>
                            <a:schemeClr val="bg1"/>
                          </a:solidFill>
                        </a:rPr>
                        <a:t>           SQL Developer</a:t>
                      </a:r>
                      <a:endParaRPr lang="en-IN" dirty="0">
                        <a:solidFill>
                          <a:schemeClr val="bg1"/>
                        </a:solidFill>
                      </a:endParaRPr>
                    </a:p>
                  </a:txBody>
                  <a:tcPr>
                    <a:solidFill>
                      <a:schemeClr val="tx1">
                        <a:lumMod val="60000"/>
                        <a:lumOff val="40000"/>
                      </a:schemeClr>
                    </a:solidFill>
                  </a:tcPr>
                </a:tc>
                <a:extLst>
                  <a:ext uri="{0D108BD9-81ED-4DB2-BD59-A6C34878D82A}">
                    <a16:rowId xmlns:a16="http://schemas.microsoft.com/office/drawing/2014/main" val="2152366035"/>
                  </a:ext>
                </a:extLst>
              </a:tr>
              <a:tr h="370840">
                <a:tc>
                  <a:txBody>
                    <a:bodyPr/>
                    <a:lstStyle/>
                    <a:p>
                      <a:r>
                        <a:rPr lang="en-US" dirty="0">
                          <a:solidFill>
                            <a:schemeClr val="bg1"/>
                          </a:solidFill>
                        </a:rPr>
                        <a:t>           Workday</a:t>
                      </a:r>
                      <a:endParaRPr lang="en-IN" dirty="0">
                        <a:solidFill>
                          <a:schemeClr val="bg1"/>
                        </a:solidFill>
                      </a:endParaRPr>
                    </a:p>
                  </a:txBody>
                  <a:tcPr>
                    <a:solidFill>
                      <a:schemeClr val="tx1">
                        <a:lumMod val="60000"/>
                        <a:lumOff val="40000"/>
                      </a:schemeClr>
                    </a:solidFill>
                  </a:tcPr>
                </a:tc>
                <a:extLst>
                  <a:ext uri="{0D108BD9-81ED-4DB2-BD59-A6C34878D82A}">
                    <a16:rowId xmlns:a16="http://schemas.microsoft.com/office/drawing/2014/main" val="4015303197"/>
                  </a:ext>
                </a:extLst>
              </a:tr>
            </a:tbl>
          </a:graphicData>
        </a:graphic>
      </p:graphicFrame>
      <p:pic>
        <p:nvPicPr>
          <p:cNvPr id="4" name="Picture 3">
            <a:extLst>
              <a:ext uri="{FF2B5EF4-FFF2-40B4-BE49-F238E27FC236}">
                <a16:creationId xmlns:a16="http://schemas.microsoft.com/office/drawing/2014/main" id="{9E929166-27E8-C525-28D1-408F34CF7163}"/>
              </a:ext>
            </a:extLst>
          </p:cNvPr>
          <p:cNvPicPr>
            <a:picLocks noChangeAspect="1"/>
          </p:cNvPicPr>
          <p:nvPr/>
        </p:nvPicPr>
        <p:blipFill>
          <a:blip r:embed="rId3"/>
          <a:stretch>
            <a:fillRect/>
          </a:stretch>
        </p:blipFill>
        <p:spPr>
          <a:xfrm>
            <a:off x="877337" y="1738507"/>
            <a:ext cx="333422" cy="323895"/>
          </a:xfrm>
          <a:prstGeom prst="rect">
            <a:avLst/>
          </a:prstGeom>
        </p:spPr>
      </p:pic>
      <p:pic>
        <p:nvPicPr>
          <p:cNvPr id="6" name="Picture 5">
            <a:extLst>
              <a:ext uri="{FF2B5EF4-FFF2-40B4-BE49-F238E27FC236}">
                <a16:creationId xmlns:a16="http://schemas.microsoft.com/office/drawing/2014/main" id="{BF0B5998-9BF6-3D90-B63C-9399A9946E57}"/>
              </a:ext>
            </a:extLst>
          </p:cNvPr>
          <p:cNvPicPr>
            <a:picLocks noChangeAspect="1"/>
          </p:cNvPicPr>
          <p:nvPr/>
        </p:nvPicPr>
        <p:blipFill>
          <a:blip r:embed="rId3"/>
          <a:stretch>
            <a:fillRect/>
          </a:stretch>
        </p:blipFill>
        <p:spPr>
          <a:xfrm>
            <a:off x="877337" y="2099830"/>
            <a:ext cx="333422" cy="323895"/>
          </a:xfrm>
          <a:prstGeom prst="rect">
            <a:avLst/>
          </a:prstGeom>
        </p:spPr>
      </p:pic>
      <p:pic>
        <p:nvPicPr>
          <p:cNvPr id="12" name="Picture 11">
            <a:extLst>
              <a:ext uri="{FF2B5EF4-FFF2-40B4-BE49-F238E27FC236}">
                <a16:creationId xmlns:a16="http://schemas.microsoft.com/office/drawing/2014/main" id="{E485F452-D7A6-9A36-8357-27617FFD8B65}"/>
              </a:ext>
            </a:extLst>
          </p:cNvPr>
          <p:cNvPicPr>
            <a:picLocks noChangeAspect="1"/>
          </p:cNvPicPr>
          <p:nvPr/>
        </p:nvPicPr>
        <p:blipFill>
          <a:blip r:embed="rId3"/>
          <a:stretch>
            <a:fillRect/>
          </a:stretch>
        </p:blipFill>
        <p:spPr>
          <a:xfrm>
            <a:off x="877337" y="2461153"/>
            <a:ext cx="333422" cy="323895"/>
          </a:xfrm>
          <a:prstGeom prst="rect">
            <a:avLst/>
          </a:prstGeom>
        </p:spPr>
      </p:pic>
      <p:pic>
        <p:nvPicPr>
          <p:cNvPr id="14" name="Picture 13">
            <a:extLst>
              <a:ext uri="{FF2B5EF4-FFF2-40B4-BE49-F238E27FC236}">
                <a16:creationId xmlns:a16="http://schemas.microsoft.com/office/drawing/2014/main" id="{18CE7AB7-0BED-3EBC-B788-A2A89D03955A}"/>
              </a:ext>
            </a:extLst>
          </p:cNvPr>
          <p:cNvPicPr>
            <a:picLocks noChangeAspect="1"/>
          </p:cNvPicPr>
          <p:nvPr/>
        </p:nvPicPr>
        <p:blipFill>
          <a:blip r:embed="rId3"/>
          <a:stretch>
            <a:fillRect/>
          </a:stretch>
        </p:blipFill>
        <p:spPr>
          <a:xfrm>
            <a:off x="877337" y="2848063"/>
            <a:ext cx="333422" cy="323895"/>
          </a:xfrm>
          <a:prstGeom prst="rect">
            <a:avLst/>
          </a:prstGeom>
        </p:spPr>
      </p:pic>
    </p:spTree>
    <p:extLst>
      <p:ext uri="{BB962C8B-B14F-4D97-AF65-F5344CB8AC3E}">
        <p14:creationId xmlns:p14="http://schemas.microsoft.com/office/powerpoint/2010/main" val="380091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3508CFE5-E842-1872-776F-1B6A810BC224}"/>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0A3AC189-0FEC-4389-E54C-8148735225B3}"/>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IN" sz="2000" b="1" dirty="0">
                <a:solidFill>
                  <a:schemeClr val="bg1"/>
                </a:solidFill>
                <a:latin typeface="Arial" panose="020B0604020202020204" pitchFamily="34" charset="0"/>
              </a:rPr>
              <a:t>Visualization</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8AB7B893-6926-6E03-301B-FA1BCE3316CE}"/>
              </a:ext>
            </a:extLst>
          </p:cNvPr>
          <p:cNvSpPr txBox="1">
            <a:spLocks noGrp="1"/>
          </p:cNvSpPr>
          <p:nvPr>
            <p:ph type="sldNum" idx="12"/>
          </p:nvPr>
        </p:nvSpPr>
        <p:spPr>
          <a:xfrm>
            <a:off x="7328652" y="4645906"/>
            <a:ext cx="619483" cy="32963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5</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543FC3D9-000F-B691-7FFB-02B89D6DE2C7}"/>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ADEB00D6-37DC-DEDB-8B3D-FAB7B3002559}"/>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7DC6C008-83B9-1873-4A24-C403DCE8C384}"/>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CEB8BBAE-4597-3104-7B5F-665CB18A9239}"/>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0308E7AA-7FAA-4EEA-77CF-A3690C53C802}"/>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10733F2A-CE66-7CFF-E7B0-FD4B7C32E9FF}"/>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865160DE-D61C-513E-EE31-0B3AC8CAF248}"/>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5229FF16-7251-0F9A-7495-B756F92B36EB}"/>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27D48EBB-CA02-A2BA-3101-96F66D23D5AC}"/>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9346DC3C-9ABC-4890-1686-899136261A40}"/>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022583D0-87CD-A138-2AA2-9E1D5DD72B7B}"/>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50E5755F-4281-37C0-164B-0FABC67E702D}"/>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407C92FD-F705-567B-9D3A-42E8685B2C73}"/>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ED2EF335-F051-93E9-89C8-EA0E1B5E948B}"/>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EACE65A0-C85E-02E2-05E4-336A59381725}"/>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7E22259-8B9B-56F3-FD40-FB5588FCAE34}"/>
              </a:ext>
            </a:extLst>
          </p:cNvPr>
          <p:cNvPicPr>
            <a:picLocks noChangeAspect="1"/>
          </p:cNvPicPr>
          <p:nvPr/>
        </p:nvPicPr>
        <p:blipFill>
          <a:blip r:embed="rId3"/>
          <a:stretch>
            <a:fillRect/>
          </a:stretch>
        </p:blipFill>
        <p:spPr>
          <a:xfrm>
            <a:off x="194667" y="1784932"/>
            <a:ext cx="8468485" cy="256445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767E883-6124-2AEB-0AF5-C09A8786B3AA}"/>
              </a:ext>
            </a:extLst>
          </p:cNvPr>
          <p:cNvSpPr txBox="1"/>
          <p:nvPr/>
        </p:nvSpPr>
        <p:spPr>
          <a:xfrm>
            <a:off x="2317530" y="1426779"/>
            <a:ext cx="4508938"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t>No. of Resumes According to Job Roles</a:t>
            </a:r>
            <a:endParaRPr lang="en-IN" b="1" dirty="0"/>
          </a:p>
        </p:txBody>
      </p:sp>
      <p:sp>
        <p:nvSpPr>
          <p:cNvPr id="5" name="TextBox 4">
            <a:extLst>
              <a:ext uri="{FF2B5EF4-FFF2-40B4-BE49-F238E27FC236}">
                <a16:creationId xmlns:a16="http://schemas.microsoft.com/office/drawing/2014/main" id="{2561A5E3-096C-9753-D105-9B4A1793EE78}"/>
              </a:ext>
            </a:extLst>
          </p:cNvPr>
          <p:cNvSpPr txBox="1"/>
          <p:nvPr/>
        </p:nvSpPr>
        <p:spPr>
          <a:xfrm>
            <a:off x="1505605" y="2048277"/>
            <a:ext cx="811925" cy="276999"/>
          </a:xfrm>
          <a:prstGeom prst="rect">
            <a:avLst/>
          </a:prstGeom>
          <a:noFill/>
        </p:spPr>
        <p:txBody>
          <a:bodyPr wrap="square" rtlCol="0">
            <a:spAutoFit/>
          </a:bodyPr>
          <a:lstStyle/>
          <a:p>
            <a:r>
              <a:rPr lang="en-US" sz="1200" dirty="0"/>
              <a:t>20</a:t>
            </a:r>
            <a:endParaRPr lang="en-IN" sz="1200" dirty="0"/>
          </a:p>
        </p:txBody>
      </p:sp>
      <p:sp>
        <p:nvSpPr>
          <p:cNvPr id="6" name="TextBox 5">
            <a:extLst>
              <a:ext uri="{FF2B5EF4-FFF2-40B4-BE49-F238E27FC236}">
                <a16:creationId xmlns:a16="http://schemas.microsoft.com/office/drawing/2014/main" id="{2561A5E3-096C-9753-D105-9B4A1793EE78}"/>
              </a:ext>
            </a:extLst>
          </p:cNvPr>
          <p:cNvSpPr txBox="1"/>
          <p:nvPr/>
        </p:nvSpPr>
        <p:spPr>
          <a:xfrm>
            <a:off x="3551295" y="1733978"/>
            <a:ext cx="811925" cy="276999"/>
          </a:xfrm>
          <a:prstGeom prst="rect">
            <a:avLst/>
          </a:prstGeom>
          <a:noFill/>
        </p:spPr>
        <p:txBody>
          <a:bodyPr wrap="square" rtlCol="0">
            <a:spAutoFit/>
          </a:bodyPr>
          <a:lstStyle/>
          <a:p>
            <a:r>
              <a:rPr lang="en-US" sz="1200" dirty="0"/>
              <a:t>24</a:t>
            </a:r>
            <a:endParaRPr lang="en-IN" sz="1200" dirty="0"/>
          </a:p>
        </p:txBody>
      </p:sp>
      <p:sp>
        <p:nvSpPr>
          <p:cNvPr id="7" name="TextBox 6">
            <a:extLst>
              <a:ext uri="{FF2B5EF4-FFF2-40B4-BE49-F238E27FC236}">
                <a16:creationId xmlns:a16="http://schemas.microsoft.com/office/drawing/2014/main" id="{22D1326C-EF93-5792-D3A9-E268EADF4D13}"/>
              </a:ext>
            </a:extLst>
          </p:cNvPr>
          <p:cNvSpPr txBox="1"/>
          <p:nvPr/>
        </p:nvSpPr>
        <p:spPr>
          <a:xfrm>
            <a:off x="5398698" y="2542249"/>
            <a:ext cx="811925" cy="276999"/>
          </a:xfrm>
          <a:prstGeom prst="rect">
            <a:avLst/>
          </a:prstGeom>
          <a:noFill/>
        </p:spPr>
        <p:txBody>
          <a:bodyPr wrap="square" rtlCol="0">
            <a:spAutoFit/>
          </a:bodyPr>
          <a:lstStyle/>
          <a:p>
            <a:r>
              <a:rPr lang="en-US" sz="1200" dirty="0"/>
              <a:t>14</a:t>
            </a:r>
            <a:endParaRPr lang="en-IN" sz="1200" dirty="0"/>
          </a:p>
        </p:txBody>
      </p:sp>
      <p:sp>
        <p:nvSpPr>
          <p:cNvPr id="8" name="TextBox 7">
            <a:extLst>
              <a:ext uri="{FF2B5EF4-FFF2-40B4-BE49-F238E27FC236}">
                <a16:creationId xmlns:a16="http://schemas.microsoft.com/office/drawing/2014/main" id="{662A3798-34FE-FA4F-13D8-44D692E30085}"/>
              </a:ext>
            </a:extLst>
          </p:cNvPr>
          <p:cNvSpPr txBox="1"/>
          <p:nvPr/>
        </p:nvSpPr>
        <p:spPr>
          <a:xfrm>
            <a:off x="7232432" y="1957947"/>
            <a:ext cx="811925" cy="276999"/>
          </a:xfrm>
          <a:prstGeom prst="rect">
            <a:avLst/>
          </a:prstGeom>
          <a:noFill/>
        </p:spPr>
        <p:txBody>
          <a:bodyPr wrap="square" rtlCol="0">
            <a:spAutoFit/>
          </a:bodyPr>
          <a:lstStyle/>
          <a:p>
            <a:r>
              <a:rPr lang="en-US" sz="1200" dirty="0"/>
              <a:t>21</a:t>
            </a:r>
            <a:endParaRPr lang="en-IN" sz="1200" dirty="0"/>
          </a:p>
        </p:txBody>
      </p:sp>
    </p:spTree>
    <p:extLst>
      <p:ext uri="{BB962C8B-B14F-4D97-AF65-F5344CB8AC3E}">
        <p14:creationId xmlns:p14="http://schemas.microsoft.com/office/powerpoint/2010/main" val="89160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CF1DD59A-B837-9DBE-12D9-339C9AF79635}"/>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AE55F412-A1F7-097F-4EF5-BFC61F96DFEB}"/>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sz="2000" b="1" dirty="0">
                <a:solidFill>
                  <a:schemeClr val="tx1"/>
                </a:solidFill>
                <a:latin typeface="Arial" panose="020B0604020202020204" pitchFamily="34" charset="0"/>
              </a:rPr>
              <a:t>          </a:t>
            </a:r>
            <a:r>
              <a:rPr lang="en-IN" sz="2000" b="1" dirty="0">
                <a:solidFill>
                  <a:schemeClr val="bg1"/>
                </a:solidFill>
                <a:latin typeface="Arial" panose="020B0604020202020204" pitchFamily="34" charset="0"/>
              </a:rPr>
              <a:t> Text Cleaning</a:t>
            </a:r>
            <a:br>
              <a:rPr lang="en-IN" sz="2000" b="1" dirty="0">
                <a:solidFill>
                  <a:schemeClr val="tx1"/>
                </a:solidFill>
                <a:latin typeface="Arial" panose="020B0604020202020204" pitchFamily="34" charset="0"/>
              </a:rPr>
            </a:br>
            <a:endParaRPr dirty="0"/>
          </a:p>
        </p:txBody>
      </p:sp>
      <p:sp>
        <p:nvSpPr>
          <p:cNvPr id="192" name="Google Shape;192;p12">
            <a:extLst>
              <a:ext uri="{FF2B5EF4-FFF2-40B4-BE49-F238E27FC236}">
                <a16:creationId xmlns:a16="http://schemas.microsoft.com/office/drawing/2014/main" id="{15A8A5D1-D2BD-F9D1-817D-75C0ED90605D}"/>
              </a:ext>
            </a:extLst>
          </p:cNvPr>
          <p:cNvSpPr txBox="1">
            <a:spLocks noGrp="1"/>
          </p:cNvSpPr>
          <p:nvPr>
            <p:ph type="sldNum" idx="12"/>
          </p:nvPr>
        </p:nvSpPr>
        <p:spPr>
          <a:xfrm>
            <a:off x="7431139" y="4619272"/>
            <a:ext cx="595834" cy="32175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6</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28DFF260-F613-A58D-F4F2-9E1BED224ACB}"/>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324DFFEB-3094-173B-9E30-A46F09E8516B}"/>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00533690-6B06-E1C2-CE85-4D11ABAD5BDD}"/>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5A0A0503-4E2B-F920-9665-7B6C0DF77B28}"/>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BB96D6BB-32EB-7C64-77CB-1AEF5A70C719}"/>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24CA751E-A1C3-B05C-4684-D50AF4A58089}"/>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5B6076AD-1D22-64E1-6824-83272020F562}"/>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E8F06458-D8D3-102F-1A05-B2D90555E029}"/>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75D98D92-013C-95FE-433D-4FDE11FABB13}"/>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A558EB7F-2E75-318E-9B18-CEA7A71E20E4}"/>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6FEC65F5-0925-CD5E-02D0-B9D4638E4F8E}"/>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B8717067-050A-99E6-4E08-F7FF50F6648A}"/>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2FA38BA3-F825-3BDA-9967-95B994CD7A7D}"/>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B2EE9043-2D00-62B1-AEE7-90F14D168C2B}"/>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43B382A1-3746-231A-85DF-D5070F59C6CA}"/>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E560C47-EEC2-221E-7B3F-F4C397939B40}"/>
              </a:ext>
            </a:extLst>
          </p:cNvPr>
          <p:cNvSpPr txBox="1"/>
          <p:nvPr/>
        </p:nvSpPr>
        <p:spPr>
          <a:xfrm>
            <a:off x="484194" y="1414360"/>
            <a:ext cx="5258400" cy="1450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Text cleaning in natural language processing (NLP) is the process of preparing raw text data for NLP tasks by removing noise and inconsistencies.</a:t>
            </a:r>
          </a:p>
          <a:p>
            <a:pPr marL="285750" indent="-285750">
              <a:lnSpc>
                <a:spcPct val="150000"/>
              </a:lnSpc>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a:p>
            <a:pPr marL="285750" indent="-285750">
              <a:lnSpc>
                <a:spcPct val="150000"/>
              </a:lnSpc>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It is an essential step in the NLP process because it helps improve the accuracy and reliability of results.</a:t>
            </a:r>
            <a:endParaRPr lang="en-IN" sz="1200" kern="1200" dirty="0">
              <a:solidFill>
                <a:schemeClr val="tx1"/>
              </a:solidFill>
              <a:latin typeface="Aptos Display" panose="020B0004020202020204" pitchFamily="34" charset="0"/>
              <a:ea typeface="+mn-ea"/>
              <a:cs typeface="+mn-cs"/>
            </a:endParaRPr>
          </a:p>
        </p:txBody>
      </p:sp>
      <p:sp>
        <p:nvSpPr>
          <p:cNvPr id="3" name="Rectangle: Rounded Corners 2">
            <a:extLst>
              <a:ext uri="{FF2B5EF4-FFF2-40B4-BE49-F238E27FC236}">
                <a16:creationId xmlns:a16="http://schemas.microsoft.com/office/drawing/2014/main" id="{45FB29BE-6F44-9591-F2B7-2F18D91511BD}"/>
              </a:ext>
            </a:extLst>
          </p:cNvPr>
          <p:cNvSpPr/>
          <p:nvPr/>
        </p:nvSpPr>
        <p:spPr>
          <a:xfrm>
            <a:off x="456712" y="3400025"/>
            <a:ext cx="914400" cy="493165"/>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Source</a:t>
            </a:r>
          </a:p>
          <a:p>
            <a:pPr algn="ctr"/>
            <a:r>
              <a:rPr lang="en-US" sz="1200" dirty="0"/>
              <a:t>text</a:t>
            </a:r>
            <a:endParaRPr lang="en-IN" sz="1200" dirty="0"/>
          </a:p>
        </p:txBody>
      </p:sp>
      <p:sp>
        <p:nvSpPr>
          <p:cNvPr id="4" name="Rectangle: Rounded Corners 3">
            <a:extLst>
              <a:ext uri="{FF2B5EF4-FFF2-40B4-BE49-F238E27FC236}">
                <a16:creationId xmlns:a16="http://schemas.microsoft.com/office/drawing/2014/main" id="{A982BF71-30D7-C804-0DCB-F8C90ABB1BED}"/>
              </a:ext>
            </a:extLst>
          </p:cNvPr>
          <p:cNvSpPr/>
          <p:nvPr/>
        </p:nvSpPr>
        <p:spPr>
          <a:xfrm>
            <a:off x="7626593" y="3355449"/>
            <a:ext cx="914400" cy="493165"/>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Clean</a:t>
            </a:r>
          </a:p>
          <a:p>
            <a:pPr algn="ctr"/>
            <a:r>
              <a:rPr lang="en-US" sz="1200" dirty="0"/>
              <a:t>text</a:t>
            </a:r>
            <a:endParaRPr lang="en-IN" sz="1200" dirty="0"/>
          </a:p>
        </p:txBody>
      </p:sp>
      <p:sp>
        <p:nvSpPr>
          <p:cNvPr id="11" name="Rectangle: Rounded Corners 10">
            <a:extLst>
              <a:ext uri="{FF2B5EF4-FFF2-40B4-BE49-F238E27FC236}">
                <a16:creationId xmlns:a16="http://schemas.microsoft.com/office/drawing/2014/main" id="{F639D9C3-4DBF-20B7-9769-87ADB2DA49A4}"/>
              </a:ext>
            </a:extLst>
          </p:cNvPr>
          <p:cNvSpPr/>
          <p:nvPr/>
        </p:nvSpPr>
        <p:spPr>
          <a:xfrm>
            <a:off x="1639614" y="3168869"/>
            <a:ext cx="5791525" cy="1017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3FF94050-1D00-959D-13EE-B6FECE998FDC}"/>
              </a:ext>
            </a:extLst>
          </p:cNvPr>
          <p:cNvSpPr/>
          <p:nvPr/>
        </p:nvSpPr>
        <p:spPr>
          <a:xfrm>
            <a:off x="1712861" y="3366569"/>
            <a:ext cx="1261241" cy="493165"/>
          </a:xfrm>
          <a:prstGeom prst="roundRect">
            <a:avLst/>
          </a:prstGeom>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lumMod val="50000"/>
                  </a:schemeClr>
                </a:solidFill>
              </a:rPr>
              <a:t>Identity</a:t>
            </a:r>
          </a:p>
          <a:p>
            <a:pPr algn="ctr"/>
            <a:r>
              <a:rPr lang="en-US" sz="1200" dirty="0">
                <a:solidFill>
                  <a:schemeClr val="tx1">
                    <a:lumMod val="50000"/>
                  </a:schemeClr>
                </a:solidFill>
              </a:rPr>
              <a:t>Noise</a:t>
            </a:r>
            <a:endParaRPr lang="en-IN" sz="1200" dirty="0">
              <a:solidFill>
                <a:schemeClr val="tx1">
                  <a:lumMod val="50000"/>
                </a:schemeClr>
              </a:solidFill>
            </a:endParaRPr>
          </a:p>
        </p:txBody>
      </p:sp>
      <p:sp>
        <p:nvSpPr>
          <p:cNvPr id="14" name="Rectangle: Rounded Corners 13">
            <a:extLst>
              <a:ext uri="{FF2B5EF4-FFF2-40B4-BE49-F238E27FC236}">
                <a16:creationId xmlns:a16="http://schemas.microsoft.com/office/drawing/2014/main" id="{1D49AA6D-D437-AEE9-DCB2-50F97FBFAA5B}"/>
              </a:ext>
            </a:extLst>
          </p:cNvPr>
          <p:cNvSpPr/>
          <p:nvPr/>
        </p:nvSpPr>
        <p:spPr>
          <a:xfrm>
            <a:off x="3142895" y="3368173"/>
            <a:ext cx="1261241" cy="493165"/>
          </a:xfrm>
          <a:prstGeom prst="roundRect">
            <a:avLst/>
          </a:prstGeom>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lumMod val="50000"/>
                  </a:schemeClr>
                </a:solidFill>
              </a:rPr>
              <a:t>Noise</a:t>
            </a:r>
          </a:p>
          <a:p>
            <a:pPr algn="ctr"/>
            <a:r>
              <a:rPr lang="en-US" sz="1200" dirty="0">
                <a:solidFill>
                  <a:schemeClr val="tx1">
                    <a:lumMod val="50000"/>
                  </a:schemeClr>
                </a:solidFill>
              </a:rPr>
              <a:t>Removal</a:t>
            </a:r>
            <a:endParaRPr lang="en-IN" sz="1200" dirty="0">
              <a:solidFill>
                <a:schemeClr val="tx1">
                  <a:lumMod val="50000"/>
                </a:schemeClr>
              </a:solidFill>
            </a:endParaRPr>
          </a:p>
        </p:txBody>
      </p:sp>
      <p:sp>
        <p:nvSpPr>
          <p:cNvPr id="15" name="Rectangle: Rounded Corners 14">
            <a:extLst>
              <a:ext uri="{FF2B5EF4-FFF2-40B4-BE49-F238E27FC236}">
                <a16:creationId xmlns:a16="http://schemas.microsoft.com/office/drawing/2014/main" id="{88DAFDF1-080E-CF28-E8CD-2364A793C015}"/>
              </a:ext>
            </a:extLst>
          </p:cNvPr>
          <p:cNvSpPr/>
          <p:nvPr/>
        </p:nvSpPr>
        <p:spPr>
          <a:xfrm>
            <a:off x="4572000" y="3355450"/>
            <a:ext cx="1261241" cy="493165"/>
          </a:xfrm>
          <a:prstGeom prst="roundRect">
            <a:avLst/>
          </a:prstGeom>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lumMod val="50000"/>
                  </a:schemeClr>
                </a:solidFill>
              </a:rPr>
              <a:t>Character</a:t>
            </a:r>
          </a:p>
          <a:p>
            <a:pPr algn="ctr"/>
            <a:r>
              <a:rPr lang="en-US" sz="1200" dirty="0">
                <a:solidFill>
                  <a:schemeClr val="tx1">
                    <a:lumMod val="50000"/>
                  </a:schemeClr>
                </a:solidFill>
              </a:rPr>
              <a:t>Normalization</a:t>
            </a:r>
          </a:p>
        </p:txBody>
      </p:sp>
      <p:sp>
        <p:nvSpPr>
          <p:cNvPr id="16" name="Rectangle: Rounded Corners 15">
            <a:extLst>
              <a:ext uri="{FF2B5EF4-FFF2-40B4-BE49-F238E27FC236}">
                <a16:creationId xmlns:a16="http://schemas.microsoft.com/office/drawing/2014/main" id="{9D84CAF0-44F8-509B-09CD-00527873A114}"/>
              </a:ext>
            </a:extLst>
          </p:cNvPr>
          <p:cNvSpPr/>
          <p:nvPr/>
        </p:nvSpPr>
        <p:spPr>
          <a:xfrm>
            <a:off x="6001105" y="3371847"/>
            <a:ext cx="1261241" cy="493165"/>
          </a:xfrm>
          <a:prstGeom prst="roundRect">
            <a:avLst/>
          </a:prstGeom>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solidFill>
                  <a:schemeClr val="tx1">
                    <a:lumMod val="50000"/>
                  </a:schemeClr>
                </a:solidFill>
              </a:rPr>
              <a:t>Data</a:t>
            </a:r>
          </a:p>
          <a:p>
            <a:pPr algn="ctr"/>
            <a:r>
              <a:rPr lang="en-US" sz="1200" dirty="0">
                <a:solidFill>
                  <a:schemeClr val="tx1">
                    <a:lumMod val="50000"/>
                  </a:schemeClr>
                </a:solidFill>
              </a:rPr>
              <a:t>Masking</a:t>
            </a:r>
            <a:endParaRPr lang="en-IN" sz="1200" dirty="0">
              <a:solidFill>
                <a:schemeClr val="tx1">
                  <a:lumMod val="50000"/>
                </a:schemeClr>
              </a:solidFill>
            </a:endParaRPr>
          </a:p>
        </p:txBody>
      </p:sp>
      <p:sp>
        <p:nvSpPr>
          <p:cNvPr id="17" name="TextBox 16">
            <a:extLst>
              <a:ext uri="{FF2B5EF4-FFF2-40B4-BE49-F238E27FC236}">
                <a16:creationId xmlns:a16="http://schemas.microsoft.com/office/drawing/2014/main" id="{31B3E247-2DFC-896F-AD10-3C0F58C497B7}"/>
              </a:ext>
            </a:extLst>
          </p:cNvPr>
          <p:cNvSpPr txBox="1"/>
          <p:nvPr/>
        </p:nvSpPr>
        <p:spPr>
          <a:xfrm>
            <a:off x="3961086" y="3893190"/>
            <a:ext cx="1391308" cy="276999"/>
          </a:xfrm>
          <a:prstGeom prst="rect">
            <a:avLst/>
          </a:prstGeom>
          <a:noFill/>
        </p:spPr>
        <p:txBody>
          <a:bodyPr wrap="square" rtlCol="0">
            <a:spAutoFit/>
          </a:bodyPr>
          <a:lstStyle/>
          <a:p>
            <a:r>
              <a:rPr lang="en-US" sz="1200" b="1" dirty="0"/>
              <a:t>Data Cleaning</a:t>
            </a:r>
            <a:endParaRPr lang="en-IN" sz="1200" b="1" dirty="0"/>
          </a:p>
        </p:txBody>
      </p:sp>
      <p:cxnSp>
        <p:nvCxnSpPr>
          <p:cNvPr id="19" name="Straight Arrow Connector 18">
            <a:extLst>
              <a:ext uri="{FF2B5EF4-FFF2-40B4-BE49-F238E27FC236}">
                <a16:creationId xmlns:a16="http://schemas.microsoft.com/office/drawing/2014/main" id="{870ECDD4-F7EC-3A62-9C3C-CB29E9D0CF85}"/>
              </a:ext>
            </a:extLst>
          </p:cNvPr>
          <p:cNvCxnSpPr>
            <a:cxnSpLocks/>
            <a:endCxn id="12" idx="1"/>
          </p:cNvCxnSpPr>
          <p:nvPr/>
        </p:nvCxnSpPr>
        <p:spPr>
          <a:xfrm flipV="1">
            <a:off x="1364431" y="3613152"/>
            <a:ext cx="348430" cy="16651"/>
          </a:xfrm>
          <a:prstGeom prst="straightConnector1">
            <a:avLst/>
          </a:prstGeom>
          <a:ln w="127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7EBCE34-2A89-CA0D-078A-29F0D36FCE6E}"/>
              </a:ext>
            </a:extLst>
          </p:cNvPr>
          <p:cNvCxnSpPr/>
          <p:nvPr/>
        </p:nvCxnSpPr>
        <p:spPr>
          <a:xfrm>
            <a:off x="2974102" y="3608841"/>
            <a:ext cx="172130" cy="0"/>
          </a:xfrm>
          <a:prstGeom prst="straightConnector1">
            <a:avLst/>
          </a:prstGeom>
          <a:ln w="127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BA7D1A-EDBC-28A1-3E9A-9AD3860BD4C6}"/>
              </a:ext>
            </a:extLst>
          </p:cNvPr>
          <p:cNvCxnSpPr/>
          <p:nvPr/>
        </p:nvCxnSpPr>
        <p:spPr>
          <a:xfrm>
            <a:off x="4399870" y="3624030"/>
            <a:ext cx="172130" cy="0"/>
          </a:xfrm>
          <a:prstGeom prst="straightConnector1">
            <a:avLst/>
          </a:prstGeom>
          <a:ln w="127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1CA4-6917-29BF-F5DA-BBB72C8B7E12}"/>
              </a:ext>
            </a:extLst>
          </p:cNvPr>
          <p:cNvCxnSpPr/>
          <p:nvPr/>
        </p:nvCxnSpPr>
        <p:spPr>
          <a:xfrm>
            <a:off x="5833241" y="3629803"/>
            <a:ext cx="172130" cy="0"/>
          </a:xfrm>
          <a:prstGeom prst="straightConnector1">
            <a:avLst/>
          </a:prstGeom>
          <a:ln w="127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2627649-E08F-BBF0-D49F-80EA4DDF9895}"/>
              </a:ext>
            </a:extLst>
          </p:cNvPr>
          <p:cNvCxnSpPr>
            <a:cxnSpLocks/>
            <a:endCxn id="4" idx="1"/>
          </p:cNvCxnSpPr>
          <p:nvPr/>
        </p:nvCxnSpPr>
        <p:spPr>
          <a:xfrm flipV="1">
            <a:off x="7262346" y="3602032"/>
            <a:ext cx="364247" cy="21998"/>
          </a:xfrm>
          <a:prstGeom prst="straightConnector1">
            <a:avLst/>
          </a:prstGeom>
          <a:ln w="12700">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32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62356044-C8C0-5031-0FB1-8312971F5A6A}"/>
            </a:ext>
          </a:extLst>
        </p:cNvPr>
        <p:cNvGrpSpPr/>
        <p:nvPr/>
      </p:nvGrpSpPr>
      <p:grpSpPr>
        <a:xfrm>
          <a:off x="0" y="0"/>
          <a:ext cx="0" cy="0"/>
          <a:chOff x="0" y="0"/>
          <a:chExt cx="0" cy="0"/>
        </a:xfrm>
      </p:grpSpPr>
      <p:sp>
        <p:nvSpPr>
          <p:cNvPr id="189" name="Google Shape;189;p12">
            <a:extLst>
              <a:ext uri="{FF2B5EF4-FFF2-40B4-BE49-F238E27FC236}">
                <a16:creationId xmlns:a16="http://schemas.microsoft.com/office/drawing/2014/main" id="{99F4673A-B0B3-5590-307A-15A73A8930FA}"/>
              </a:ext>
            </a:extLst>
          </p:cNvPr>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br>
              <a:rPr lang="en-IN" sz="2000" b="1" dirty="0">
                <a:solidFill>
                  <a:schemeClr val="tx1"/>
                </a:solidFill>
                <a:latin typeface="Arial" panose="020B0604020202020204" pitchFamily="34" charset="0"/>
              </a:rPr>
            </a:br>
            <a:r>
              <a:rPr lang="en-IN" dirty="0">
                <a:latin typeface="Arial" panose="020B0604020202020204" pitchFamily="34" charset="0"/>
              </a:rPr>
              <a:t>           Lemmatization </a:t>
            </a:r>
            <a:br>
              <a:rPr lang="en-IN" dirty="0">
                <a:latin typeface="Arial" panose="020B0604020202020204" pitchFamily="34" charset="0"/>
              </a:rPr>
            </a:br>
            <a:endParaRPr dirty="0">
              <a:latin typeface="Arial" panose="020B0604020202020204" pitchFamily="34" charset="0"/>
            </a:endParaRPr>
          </a:p>
        </p:txBody>
      </p:sp>
      <p:sp>
        <p:nvSpPr>
          <p:cNvPr id="192" name="Google Shape;192;p12">
            <a:extLst>
              <a:ext uri="{FF2B5EF4-FFF2-40B4-BE49-F238E27FC236}">
                <a16:creationId xmlns:a16="http://schemas.microsoft.com/office/drawing/2014/main" id="{A44B91E8-D496-4A23-7C9F-1138BB6EEAA4}"/>
              </a:ext>
            </a:extLst>
          </p:cNvPr>
          <p:cNvSpPr txBox="1">
            <a:spLocks noGrp="1"/>
          </p:cNvSpPr>
          <p:nvPr>
            <p:ph type="sldNum" idx="12"/>
          </p:nvPr>
        </p:nvSpPr>
        <p:spPr>
          <a:xfrm>
            <a:off x="7416785" y="4668031"/>
            <a:ext cx="633510" cy="29022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tx1">
                    <a:lumMod val="50000"/>
                  </a:schemeClr>
                </a:solidFill>
              </a:rPr>
              <a:t>7</a:t>
            </a:r>
            <a:endParaRPr dirty="0">
              <a:solidFill>
                <a:schemeClr val="tx1">
                  <a:lumMod val="50000"/>
                </a:schemeClr>
              </a:solidFill>
            </a:endParaRPr>
          </a:p>
        </p:txBody>
      </p:sp>
      <p:grpSp>
        <p:nvGrpSpPr>
          <p:cNvPr id="194" name="Google Shape;194;p12">
            <a:extLst>
              <a:ext uri="{FF2B5EF4-FFF2-40B4-BE49-F238E27FC236}">
                <a16:creationId xmlns:a16="http://schemas.microsoft.com/office/drawing/2014/main" id="{C4F6C64A-2C2A-20D8-3E5D-73C83E5605C6}"/>
              </a:ext>
            </a:extLst>
          </p:cNvPr>
          <p:cNvGrpSpPr/>
          <p:nvPr/>
        </p:nvGrpSpPr>
        <p:grpSpPr>
          <a:xfrm>
            <a:off x="293683" y="574116"/>
            <a:ext cx="309041" cy="403123"/>
            <a:chOff x="590250" y="244200"/>
            <a:chExt cx="407975" cy="532175"/>
          </a:xfrm>
        </p:grpSpPr>
        <p:sp>
          <p:nvSpPr>
            <p:cNvPr id="195" name="Google Shape;195;p12">
              <a:extLst>
                <a:ext uri="{FF2B5EF4-FFF2-40B4-BE49-F238E27FC236}">
                  <a16:creationId xmlns:a16="http://schemas.microsoft.com/office/drawing/2014/main" id="{93568E66-638C-DF88-2C5F-32FA62E694B1}"/>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a:extLst>
                <a:ext uri="{FF2B5EF4-FFF2-40B4-BE49-F238E27FC236}">
                  <a16:creationId xmlns:a16="http://schemas.microsoft.com/office/drawing/2014/main" id="{8470CB53-960B-94A3-CC9F-EC4CC7B84743}"/>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a:extLst>
                <a:ext uri="{FF2B5EF4-FFF2-40B4-BE49-F238E27FC236}">
                  <a16:creationId xmlns:a16="http://schemas.microsoft.com/office/drawing/2014/main" id="{BAE362B0-981F-810D-737C-077826EF972F}"/>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a:extLst>
                <a:ext uri="{FF2B5EF4-FFF2-40B4-BE49-F238E27FC236}">
                  <a16:creationId xmlns:a16="http://schemas.microsoft.com/office/drawing/2014/main" id="{6A76E0EF-CAAD-3B69-2AB7-22FD9CE24A6C}"/>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a:extLst>
                <a:ext uri="{FF2B5EF4-FFF2-40B4-BE49-F238E27FC236}">
                  <a16:creationId xmlns:a16="http://schemas.microsoft.com/office/drawing/2014/main" id="{23EBEDC6-B4D9-786B-A60E-5E405DDBB210}"/>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a:extLst>
                <a:ext uri="{FF2B5EF4-FFF2-40B4-BE49-F238E27FC236}">
                  <a16:creationId xmlns:a16="http://schemas.microsoft.com/office/drawing/2014/main" id="{FAF0EBA6-BFAB-0676-D569-85352F68E37E}"/>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a:extLst>
                <a:ext uri="{FF2B5EF4-FFF2-40B4-BE49-F238E27FC236}">
                  <a16:creationId xmlns:a16="http://schemas.microsoft.com/office/drawing/2014/main" id="{70EB44AB-E2C3-C876-6039-89AE54BE4DAF}"/>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a:extLst>
                <a:ext uri="{FF2B5EF4-FFF2-40B4-BE49-F238E27FC236}">
                  <a16:creationId xmlns:a16="http://schemas.microsoft.com/office/drawing/2014/main" id="{8C744CEE-CDDD-A8B3-9C9C-AB132986623B}"/>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a:extLst>
                <a:ext uri="{FF2B5EF4-FFF2-40B4-BE49-F238E27FC236}">
                  <a16:creationId xmlns:a16="http://schemas.microsoft.com/office/drawing/2014/main" id="{3B91CB06-A2A2-4F58-8E86-B2840ED2E8B7}"/>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a:extLst>
                <a:ext uri="{FF2B5EF4-FFF2-40B4-BE49-F238E27FC236}">
                  <a16:creationId xmlns:a16="http://schemas.microsoft.com/office/drawing/2014/main" id="{C1B8E180-6E50-338D-5D0A-350C8888B9A5}"/>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a:extLst>
                <a:ext uri="{FF2B5EF4-FFF2-40B4-BE49-F238E27FC236}">
                  <a16:creationId xmlns:a16="http://schemas.microsoft.com/office/drawing/2014/main" id="{DDD947E6-AE2B-4FB1-D3FA-E817F585B44D}"/>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a:extLst>
                <a:ext uri="{FF2B5EF4-FFF2-40B4-BE49-F238E27FC236}">
                  <a16:creationId xmlns:a16="http://schemas.microsoft.com/office/drawing/2014/main" id="{A98EDBD4-CBDF-E98B-696E-9690B85C1BA2}"/>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a:extLst>
                <a:ext uri="{FF2B5EF4-FFF2-40B4-BE49-F238E27FC236}">
                  <a16:creationId xmlns:a16="http://schemas.microsoft.com/office/drawing/2014/main" id="{08CEB5C1-894F-D019-6BA4-248A649B6DAD}"/>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a:extLst>
                <a:ext uri="{FF2B5EF4-FFF2-40B4-BE49-F238E27FC236}">
                  <a16:creationId xmlns:a16="http://schemas.microsoft.com/office/drawing/2014/main" id="{7C2C078E-F591-B4DF-0FA8-969FE29F2030}"/>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6F6CC21D-D7BD-6743-2EC9-6C7C8678826A}"/>
              </a:ext>
            </a:extLst>
          </p:cNvPr>
          <p:cNvSpPr txBox="1"/>
          <p:nvPr/>
        </p:nvSpPr>
        <p:spPr>
          <a:xfrm>
            <a:off x="460655" y="1479143"/>
            <a:ext cx="4834600" cy="27699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Lemmatization is a natural language processing (NLP) technique used to reduce words to their base or root form, known as a lemma. </a:t>
            </a:r>
          </a:p>
          <a:p>
            <a:pPr marL="285750" indent="-285750">
              <a:lnSpc>
                <a:spcPct val="150000"/>
              </a:lnSpc>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a:p>
            <a:pPr marL="285750" indent="-285750">
              <a:lnSpc>
                <a:spcPct val="150000"/>
              </a:lnSpc>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This process ensures that the resulting word is a valid dictionary word and aligns with the grammatical context. </a:t>
            </a:r>
          </a:p>
          <a:p>
            <a:pPr marL="285750" indent="-285750">
              <a:lnSpc>
                <a:spcPct val="150000"/>
              </a:lnSpc>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a:p>
            <a:pPr marL="285750" indent="-285750">
              <a:lnSpc>
                <a:spcPct val="150000"/>
              </a:lnSpc>
              <a:buFont typeface="Arial" panose="020B0604020202020204" pitchFamily="34" charset="0"/>
              <a:buChar char="•"/>
            </a:pPr>
            <a:r>
              <a:rPr lang="en-US" sz="1200" kern="1200" dirty="0">
                <a:solidFill>
                  <a:schemeClr val="tx1"/>
                </a:solidFill>
                <a:latin typeface="Aptos Display" panose="020B0004020202020204" pitchFamily="34" charset="0"/>
                <a:ea typeface="+mn-ea"/>
                <a:cs typeface="+mn-cs"/>
              </a:rPr>
              <a:t>For instance, lemmatization recognizes not only singular and plural forms but also changes based on tense, part of speech, and context, making it highly effective for text standardization</a:t>
            </a:r>
          </a:p>
          <a:p>
            <a:pPr marL="285750" indent="-285750">
              <a:buFont typeface="Arial" panose="020B0604020202020204" pitchFamily="34" charset="0"/>
              <a:buChar char="•"/>
            </a:pPr>
            <a:endParaRPr lang="en-US" sz="1200" kern="1200" dirty="0">
              <a:solidFill>
                <a:schemeClr val="tx1"/>
              </a:solidFill>
              <a:latin typeface="Aptos Display" panose="020B0004020202020204" pitchFamily="34" charset="0"/>
              <a:ea typeface="+mn-ea"/>
              <a:cs typeface="+mn-cs"/>
            </a:endParaRPr>
          </a:p>
        </p:txBody>
      </p:sp>
      <p:sp>
        <p:nvSpPr>
          <p:cNvPr id="4" name="Rectangle 3">
            <a:extLst>
              <a:ext uri="{FF2B5EF4-FFF2-40B4-BE49-F238E27FC236}">
                <a16:creationId xmlns:a16="http://schemas.microsoft.com/office/drawing/2014/main" id="{3EFDE36D-B7A5-8037-973F-2893BEE419B5}"/>
              </a:ext>
            </a:extLst>
          </p:cNvPr>
          <p:cNvSpPr/>
          <p:nvPr/>
        </p:nvSpPr>
        <p:spPr>
          <a:xfrm>
            <a:off x="5873858" y="1408420"/>
            <a:ext cx="2960176" cy="2343391"/>
          </a:xfrm>
          <a:prstGeom prst="rect">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2BBE734-3B9C-89E9-6C35-DE96CD0D4DF6}"/>
              </a:ext>
            </a:extLst>
          </p:cNvPr>
          <p:cNvSpPr txBox="1"/>
          <p:nvPr/>
        </p:nvSpPr>
        <p:spPr>
          <a:xfrm>
            <a:off x="6331058" y="1445945"/>
            <a:ext cx="2045776" cy="369332"/>
          </a:xfrm>
          <a:prstGeom prst="rect">
            <a:avLst/>
          </a:prstGeom>
          <a:noFill/>
        </p:spPr>
        <p:txBody>
          <a:bodyPr wrap="square" rtlCol="0">
            <a:spAutoFit/>
          </a:bodyPr>
          <a:lstStyle/>
          <a:p>
            <a:r>
              <a:rPr lang="en-US" sz="1800" dirty="0">
                <a:solidFill>
                  <a:srgbClr val="00B0F0"/>
                </a:solidFill>
              </a:rPr>
              <a:t>LEMMATIZATION</a:t>
            </a:r>
            <a:endParaRPr lang="en-IN" sz="1800" dirty="0">
              <a:solidFill>
                <a:srgbClr val="00B0F0"/>
              </a:solidFill>
            </a:endParaRPr>
          </a:p>
        </p:txBody>
      </p:sp>
      <p:sp>
        <p:nvSpPr>
          <p:cNvPr id="8" name="Rectangle: Rounded Corners 7">
            <a:extLst>
              <a:ext uri="{FF2B5EF4-FFF2-40B4-BE49-F238E27FC236}">
                <a16:creationId xmlns:a16="http://schemas.microsoft.com/office/drawing/2014/main" id="{04478493-EF3B-D62E-7450-C99D5343A00E}"/>
              </a:ext>
            </a:extLst>
          </p:cNvPr>
          <p:cNvSpPr/>
          <p:nvPr/>
        </p:nvSpPr>
        <p:spPr>
          <a:xfrm>
            <a:off x="7927531" y="2671515"/>
            <a:ext cx="829159" cy="224058"/>
          </a:xfrm>
          <a:prstGeom prst="roundRect">
            <a:avLst/>
          </a:prstGeom>
          <a:solidFill>
            <a:schemeClr val="tx1">
              <a:lumMod val="50000"/>
            </a:schemeClr>
          </a:solidFill>
          <a:ln>
            <a:solidFill>
              <a:srgbClr val="00B0F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a:t>Drive</a:t>
            </a:r>
            <a:endParaRPr lang="en-IN" sz="1050" dirty="0"/>
          </a:p>
        </p:txBody>
      </p:sp>
      <p:sp>
        <p:nvSpPr>
          <p:cNvPr id="10" name="Rectangle: Rounded Corners 9">
            <a:extLst>
              <a:ext uri="{FF2B5EF4-FFF2-40B4-BE49-F238E27FC236}">
                <a16:creationId xmlns:a16="http://schemas.microsoft.com/office/drawing/2014/main" id="{5719B97A-6083-B3E2-B919-769C2C10F17B}"/>
              </a:ext>
            </a:extLst>
          </p:cNvPr>
          <p:cNvSpPr/>
          <p:nvPr/>
        </p:nvSpPr>
        <p:spPr>
          <a:xfrm>
            <a:off x="6005591" y="2384133"/>
            <a:ext cx="829159" cy="224058"/>
          </a:xfrm>
          <a:prstGeom prst="roundRect">
            <a:avLst/>
          </a:prstGeom>
          <a:solidFill>
            <a:schemeClr val="tx1">
              <a:lumMod val="50000"/>
            </a:schemeClr>
          </a:solidFill>
          <a:ln>
            <a:solidFill>
              <a:srgbClr val="00B0F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a:t>Drives</a:t>
            </a:r>
            <a:endParaRPr lang="en-IN" sz="1050" dirty="0"/>
          </a:p>
        </p:txBody>
      </p:sp>
      <p:sp>
        <p:nvSpPr>
          <p:cNvPr id="11" name="Rectangle: Rounded Corners 10">
            <a:extLst>
              <a:ext uri="{FF2B5EF4-FFF2-40B4-BE49-F238E27FC236}">
                <a16:creationId xmlns:a16="http://schemas.microsoft.com/office/drawing/2014/main" id="{61A6AD35-DDF5-6F8F-3F07-811C1DF78158}"/>
              </a:ext>
            </a:extLst>
          </p:cNvPr>
          <p:cNvSpPr/>
          <p:nvPr/>
        </p:nvSpPr>
        <p:spPr>
          <a:xfrm>
            <a:off x="6013339" y="2790039"/>
            <a:ext cx="829159" cy="224058"/>
          </a:xfrm>
          <a:prstGeom prst="roundRect">
            <a:avLst/>
          </a:prstGeom>
          <a:solidFill>
            <a:schemeClr val="tx1">
              <a:lumMod val="50000"/>
            </a:schemeClr>
          </a:solidFill>
          <a:ln>
            <a:solidFill>
              <a:srgbClr val="00B0F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a:t>Drove</a:t>
            </a:r>
            <a:endParaRPr lang="en-IN" sz="1050" dirty="0"/>
          </a:p>
        </p:txBody>
      </p:sp>
      <p:sp>
        <p:nvSpPr>
          <p:cNvPr id="12" name="Rectangle: Rounded Corners 11">
            <a:extLst>
              <a:ext uri="{FF2B5EF4-FFF2-40B4-BE49-F238E27FC236}">
                <a16:creationId xmlns:a16="http://schemas.microsoft.com/office/drawing/2014/main" id="{ACE2448A-92DF-F3E9-2714-484CEBFD6666}"/>
              </a:ext>
            </a:extLst>
          </p:cNvPr>
          <p:cNvSpPr/>
          <p:nvPr/>
        </p:nvSpPr>
        <p:spPr>
          <a:xfrm>
            <a:off x="6005590" y="3189238"/>
            <a:ext cx="829159" cy="224058"/>
          </a:xfrm>
          <a:prstGeom prst="roundRect">
            <a:avLst/>
          </a:prstGeom>
          <a:solidFill>
            <a:schemeClr val="tx1">
              <a:lumMod val="50000"/>
            </a:schemeClr>
          </a:solidFill>
          <a:ln>
            <a:solidFill>
              <a:srgbClr val="00B0F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a:t>Driven</a:t>
            </a:r>
            <a:endParaRPr lang="en-IN" sz="1050" dirty="0"/>
          </a:p>
        </p:txBody>
      </p:sp>
      <p:sp>
        <p:nvSpPr>
          <p:cNvPr id="13" name="Rectangle: Rounded Corners 12">
            <a:extLst>
              <a:ext uri="{FF2B5EF4-FFF2-40B4-BE49-F238E27FC236}">
                <a16:creationId xmlns:a16="http://schemas.microsoft.com/office/drawing/2014/main" id="{7ACFD65B-E2E1-E608-7734-DE43BF239C65}"/>
              </a:ext>
            </a:extLst>
          </p:cNvPr>
          <p:cNvSpPr/>
          <p:nvPr/>
        </p:nvSpPr>
        <p:spPr>
          <a:xfrm>
            <a:off x="6005589" y="1997125"/>
            <a:ext cx="829159" cy="224058"/>
          </a:xfrm>
          <a:prstGeom prst="roundRect">
            <a:avLst/>
          </a:prstGeom>
          <a:solidFill>
            <a:schemeClr val="tx1">
              <a:lumMod val="50000"/>
            </a:schemeClr>
          </a:solidFill>
          <a:ln>
            <a:solidFill>
              <a:srgbClr val="00B0F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50" dirty="0"/>
              <a:t>Drive</a:t>
            </a:r>
            <a:endParaRPr lang="en-IN" sz="1050" dirty="0"/>
          </a:p>
        </p:txBody>
      </p:sp>
      <p:sp>
        <p:nvSpPr>
          <p:cNvPr id="14" name="Arrow: Up 13">
            <a:extLst>
              <a:ext uri="{FF2B5EF4-FFF2-40B4-BE49-F238E27FC236}">
                <a16:creationId xmlns:a16="http://schemas.microsoft.com/office/drawing/2014/main" id="{9872E93E-BD10-EA96-71F7-01534DC7C4B8}"/>
              </a:ext>
            </a:extLst>
          </p:cNvPr>
          <p:cNvSpPr/>
          <p:nvPr/>
        </p:nvSpPr>
        <p:spPr>
          <a:xfrm rot="5400000">
            <a:off x="6941546" y="2310846"/>
            <a:ext cx="917785" cy="945396"/>
          </a:xfrm>
          <a:prstGeom prst="upArrow">
            <a:avLst/>
          </a:prstGeom>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5AAE7037-A3DA-4321-0EF8-E64BD525C69E}"/>
              </a:ext>
            </a:extLst>
          </p:cNvPr>
          <p:cNvSpPr txBox="1"/>
          <p:nvPr/>
        </p:nvSpPr>
        <p:spPr>
          <a:xfrm>
            <a:off x="7002206" y="2621747"/>
            <a:ext cx="829159" cy="246221"/>
          </a:xfrm>
          <a:prstGeom prst="rect">
            <a:avLst/>
          </a:prstGeom>
          <a:noFill/>
        </p:spPr>
        <p:txBody>
          <a:bodyPr wrap="square" rtlCol="0">
            <a:spAutoFit/>
          </a:bodyPr>
          <a:lstStyle/>
          <a:p>
            <a:r>
              <a:rPr lang="en-IN" sz="1000" dirty="0">
                <a:latin typeface="Arial" panose="020B0604020202020204" pitchFamily="34" charset="0"/>
              </a:rPr>
              <a:t>Lemmatize</a:t>
            </a:r>
            <a:endParaRPr lang="en-IN" sz="1800" dirty="0"/>
          </a:p>
        </p:txBody>
      </p:sp>
    </p:spTree>
    <p:extLst>
      <p:ext uri="{BB962C8B-B14F-4D97-AF65-F5344CB8AC3E}">
        <p14:creationId xmlns:p14="http://schemas.microsoft.com/office/powerpoint/2010/main" val="328278598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1216</TotalTime>
  <Words>1036</Words>
  <Application>Microsoft Office PowerPoint</Application>
  <PresentationFormat>On-screen Show (16:9)</PresentationFormat>
  <Paragraphs>249</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Roboto Condensed Light</vt:lpstr>
      <vt:lpstr>Aptos Display</vt:lpstr>
      <vt:lpstr>Arial</vt:lpstr>
      <vt:lpstr>Calibri</vt:lpstr>
      <vt:lpstr>Play</vt:lpstr>
      <vt:lpstr>Arvo</vt:lpstr>
      <vt:lpstr>Roboto Condensed</vt:lpstr>
      <vt:lpstr>Salerio template</vt:lpstr>
      <vt:lpstr>Resume Classification</vt:lpstr>
      <vt:lpstr>            Our Mentor </vt:lpstr>
      <vt:lpstr>            Business Objective </vt:lpstr>
      <vt:lpstr>  Data Science Methodology Flow Chart </vt:lpstr>
      <vt:lpstr>   Architecture For Resume Classification  </vt:lpstr>
      <vt:lpstr>            Dataset </vt:lpstr>
      <vt:lpstr>            Visualization </vt:lpstr>
      <vt:lpstr>            Text Cleaning </vt:lpstr>
      <vt:lpstr>            Lemmatization  </vt:lpstr>
      <vt:lpstr>  Stop Words </vt:lpstr>
      <vt:lpstr>    Named Entity Recognition (NER)  </vt:lpstr>
      <vt:lpstr> TF-IDF (Term Frequency-Inverse Document Frequency) Matrix  </vt:lpstr>
      <vt:lpstr>       Models </vt:lpstr>
      <vt:lpstr>       Model Evaluation     </vt:lpstr>
      <vt:lpstr>         Finalised Model :  Random Forest  </vt:lpstr>
      <vt:lpstr> Deployment </vt:lpstr>
      <vt:lpstr>Challenges Faced and Their 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Gayatri Singh</dc:creator>
  <cp:lastModifiedBy>Gayatri Singh</cp:lastModifiedBy>
  <cp:revision>21</cp:revision>
  <dcterms:modified xsi:type="dcterms:W3CDTF">2024-12-04T17:29:16Z</dcterms:modified>
</cp:coreProperties>
</file>