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8" r:id="rId4"/>
    <p:sldId id="289" r:id="rId5"/>
    <p:sldId id="260" r:id="rId6"/>
    <p:sldId id="259" r:id="rId7"/>
    <p:sldId id="262" r:id="rId8"/>
    <p:sldId id="261" r:id="rId9"/>
    <p:sldId id="283" r:id="rId10"/>
    <p:sldId id="278" r:id="rId11"/>
    <p:sldId id="277" r:id="rId12"/>
    <p:sldId id="279" r:id="rId13"/>
    <p:sldId id="280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8"/>
    <a:srgbClr val="FF6600"/>
    <a:srgbClr val="272626"/>
    <a:srgbClr val="FFFFFF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6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3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21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6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5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8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3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5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4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1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5532A4-F56C-4293-A047-A8D96F20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05" y="266363"/>
            <a:ext cx="2102616" cy="951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7E6B4F98-CEC7-46EF-9A9F-DB6D4E4300DB}"/>
              </a:ext>
            </a:extLst>
          </p:cNvPr>
          <p:cNvSpPr/>
          <p:nvPr/>
        </p:nvSpPr>
        <p:spPr>
          <a:xfrm>
            <a:off x="1985157" y="1293735"/>
            <a:ext cx="8432513" cy="10744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7501" tIns="33750" rIns="67501" bIns="3375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C00000"/>
                </a:solidFill>
                <a:latin typeface="Algerian" panose="04020705040A02060702" pitchFamily="82" charset="0"/>
                <a:ea typeface=""/>
                <a:cs typeface=""/>
              </a:rPr>
              <a:t>Phaltan Education Society’s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dirty="0">
                <a:solidFill>
                  <a:srgbClr val="C00000"/>
                </a:solidFill>
                <a:latin typeface="Algerian" panose="04020705040A02060702" pitchFamily="82" charset="0"/>
                <a:ea typeface=""/>
                <a:cs typeface=""/>
              </a:rPr>
              <a:t>     College of Engineering Phaltan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D407227-7771-4BB8-8653-BD4E45F45E93}"/>
              </a:ext>
            </a:extLst>
          </p:cNvPr>
          <p:cNvSpPr/>
          <p:nvPr/>
        </p:nvSpPr>
        <p:spPr>
          <a:xfrm>
            <a:off x="1800225" y="2244339"/>
            <a:ext cx="9810750" cy="41469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7501" tIns="33750" rIns="67501" bIns="33750" anchor="t" anchorCtr="0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dirty="0">
                <a:latin typeface="Tw Cen MT"/>
                <a:ea typeface=""/>
                <a:cs typeface=""/>
              </a:rPr>
              <a:t>Presentation on </a:t>
            </a:r>
            <a:endParaRPr lang="en-IN" sz="1400" b="1" dirty="0">
              <a:latin typeface="Trebuchet MS"/>
              <a:ea typeface=""/>
              <a:cs typeface="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800" dirty="0">
              <a:latin typeface="Trebuchet MS"/>
              <a:ea typeface=""/>
              <a:cs typeface="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  <a:ea typeface=""/>
                <a:cs typeface=""/>
              </a:rPr>
              <a:t>“Online  Movies Ticket Booking System”</a:t>
            </a:r>
            <a:endParaRPr lang="en-IN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Rounded MT Bold" panose="020F0704030504030204" pitchFamily="34" charset="0"/>
              <a:ea typeface=""/>
              <a:cs typeface="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b="1" spc="50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"/>
              <a:ea typeface=""/>
              <a:cs typeface=""/>
            </a:endParaRPr>
          </a:p>
          <a:p>
            <a:pPr lvl="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sng" dirty="0">
                <a:solidFill>
                  <a:srgbClr val="FF0000"/>
                </a:solidFill>
                <a:latin typeface="Times New Roman" pitchFamily="18"/>
                <a:ea typeface=""/>
                <a:cs typeface="Times New Roman" pitchFamily="18"/>
              </a:rPr>
              <a:t>Group members</a:t>
            </a:r>
            <a:r>
              <a:rPr lang="en-IN" b="1" i="1" dirty="0">
                <a:solidFill>
                  <a:srgbClr val="FF0000"/>
                </a:solidFill>
                <a:latin typeface="Tw Cen MT"/>
                <a:ea typeface=""/>
                <a:cs typeface=""/>
              </a:rPr>
              <a:t>:-</a:t>
            </a:r>
            <a:r>
              <a:rPr lang="en-IN" b="1" dirty="0">
                <a:solidFill>
                  <a:srgbClr val="000000"/>
                </a:solidFill>
                <a:latin typeface="Tw Cen MT"/>
                <a:ea typeface=""/>
                <a:cs typeface=""/>
              </a:rPr>
              <a:t>   </a:t>
            </a:r>
            <a:r>
              <a:rPr lang="en-IN" sz="2000" b="1" dirty="0">
                <a:solidFill>
                  <a:srgbClr val="000000"/>
                </a:solidFill>
                <a:latin typeface="Tw Cen MT"/>
                <a:ea typeface=""/>
                <a:cs typeface=""/>
              </a:rPr>
              <a:t>1</a:t>
            </a:r>
            <a:r>
              <a:rPr lang="en-IN" sz="2000" b="1" dirty="0">
                <a:latin typeface="Tw Cen MT"/>
                <a:ea typeface=""/>
                <a:cs typeface=""/>
              </a:rPr>
              <a:t>. Aishwarya Vilas </a:t>
            </a:r>
            <a:r>
              <a:rPr lang="en-IN" sz="2000" b="1" dirty="0" err="1">
                <a:latin typeface="Tw Cen MT"/>
                <a:ea typeface=""/>
                <a:cs typeface=""/>
              </a:rPr>
              <a:t>Kamble</a:t>
            </a:r>
            <a:r>
              <a:rPr lang="en-IN" sz="2000" b="1" dirty="0">
                <a:latin typeface="Tw Cen MT"/>
                <a:ea typeface=""/>
                <a:cs typeface=""/>
              </a:rPr>
              <a:t>.(T2167661245528)</a:t>
            </a:r>
          </a:p>
          <a:p>
            <a:pPr lvl="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latin typeface="Tw Cen MT"/>
                <a:ea typeface=""/>
                <a:cs typeface=""/>
              </a:rPr>
              <a:t>				  2. </a:t>
            </a:r>
            <a:r>
              <a:rPr lang="en-IN" sz="2000" b="1" dirty="0" err="1">
                <a:latin typeface="Tw Cen MT"/>
                <a:ea typeface=""/>
                <a:cs typeface=""/>
              </a:rPr>
              <a:t>Sanika</a:t>
            </a:r>
            <a:r>
              <a:rPr lang="en-IN" sz="2000" b="1" dirty="0">
                <a:latin typeface="Tw Cen MT"/>
                <a:ea typeface=""/>
                <a:cs typeface=""/>
              </a:rPr>
              <a:t> </a:t>
            </a:r>
            <a:r>
              <a:rPr lang="en-IN" sz="2000" b="1" dirty="0" err="1">
                <a:latin typeface="Tw Cen MT"/>
                <a:ea typeface=""/>
                <a:cs typeface=""/>
              </a:rPr>
              <a:t>Pandurang</a:t>
            </a:r>
            <a:r>
              <a:rPr lang="en-IN" sz="2000" b="1" dirty="0">
                <a:latin typeface="Tw Cen MT"/>
                <a:ea typeface=""/>
                <a:cs typeface=""/>
              </a:rPr>
              <a:t> </a:t>
            </a:r>
            <a:r>
              <a:rPr lang="en-IN" sz="2000" b="1" dirty="0" err="1">
                <a:latin typeface="Tw Cen MT"/>
                <a:ea typeface=""/>
                <a:cs typeface=""/>
              </a:rPr>
              <a:t>Sutar</a:t>
            </a:r>
            <a:r>
              <a:rPr lang="en-IN" sz="2000" b="1" dirty="0">
                <a:latin typeface="Tw Cen MT"/>
                <a:ea typeface=""/>
                <a:cs typeface=""/>
              </a:rPr>
              <a:t>.(T2167661245554)</a:t>
            </a:r>
            <a:endParaRPr lang="en-IN" sz="2000" b="1" dirty="0">
              <a:latin typeface="Trebuchet MS"/>
              <a:ea typeface=""/>
              <a:cs typeface=""/>
            </a:endParaRPr>
          </a:p>
          <a:p>
            <a:pPr lvl="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latin typeface="Tw Cen MT"/>
                <a:ea typeface=""/>
                <a:cs typeface=""/>
              </a:rPr>
              <a:t>	         	  3. </a:t>
            </a:r>
            <a:r>
              <a:rPr lang="en-IN" sz="2000" b="1" dirty="0" err="1">
                <a:latin typeface="Tw Cen MT"/>
                <a:ea typeface=""/>
                <a:cs typeface=""/>
              </a:rPr>
              <a:t>Aniket</a:t>
            </a:r>
            <a:r>
              <a:rPr lang="en-IN" sz="2000" b="1" dirty="0">
                <a:latin typeface="Tw Cen MT"/>
                <a:ea typeface=""/>
                <a:cs typeface=""/>
              </a:rPr>
              <a:t> Vishnu </a:t>
            </a:r>
            <a:r>
              <a:rPr lang="en-IN" sz="2000" b="1" dirty="0" err="1">
                <a:latin typeface="Tw Cen MT"/>
                <a:ea typeface=""/>
                <a:cs typeface=""/>
              </a:rPr>
              <a:t>Jadhav</a:t>
            </a:r>
            <a:r>
              <a:rPr lang="en-IN" sz="2000" b="1" dirty="0">
                <a:latin typeface="Tw Cen MT"/>
                <a:ea typeface=""/>
                <a:cs typeface=""/>
              </a:rPr>
              <a:t>. (T2167661245519)             </a:t>
            </a:r>
            <a:endParaRPr lang="en-IN" sz="2000" b="1" dirty="0">
              <a:latin typeface="Trebuchet MS"/>
              <a:ea typeface=""/>
              <a:cs typeface=""/>
            </a:endParaRPr>
          </a:p>
          <a:p>
            <a:pPr lvl="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latin typeface="Tw Cen MT"/>
                <a:ea typeface=""/>
                <a:cs typeface=""/>
              </a:rPr>
              <a:t>                        	  4. Saurabh Ravindra </a:t>
            </a:r>
            <a:r>
              <a:rPr lang="en-IN" sz="2000" b="1" dirty="0" err="1">
                <a:latin typeface="Tw Cen MT"/>
                <a:ea typeface=""/>
                <a:cs typeface=""/>
              </a:rPr>
              <a:t>Saste</a:t>
            </a:r>
            <a:r>
              <a:rPr lang="en-IN" sz="2000" b="1" dirty="0">
                <a:latin typeface="Tw Cen MT"/>
                <a:ea typeface=""/>
                <a:cs typeface=""/>
              </a:rPr>
              <a:t>. (T2167661245562)</a:t>
            </a:r>
          </a:p>
          <a:p>
            <a:pPr lvl="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050" dirty="0">
              <a:solidFill>
                <a:srgbClr val="002060"/>
              </a:solidFill>
              <a:latin typeface="Tw Cen MT"/>
              <a:ea typeface=""/>
              <a:cs typeface=""/>
            </a:endParaRPr>
          </a:p>
          <a:p>
            <a:pPr lvl="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sng" dirty="0">
                <a:solidFill>
                  <a:srgbClr val="FF0000"/>
                </a:solidFill>
                <a:latin typeface="Times New Roman" pitchFamily="18"/>
                <a:ea typeface=""/>
                <a:cs typeface="Times New Roman" pitchFamily="18"/>
              </a:rPr>
              <a:t>Guided by</a:t>
            </a:r>
            <a:r>
              <a:rPr lang="en-IN" sz="2000" dirty="0">
                <a:solidFill>
                  <a:srgbClr val="FF0000"/>
                </a:solidFill>
                <a:latin typeface="Tw Cen MT"/>
                <a:ea typeface=""/>
                <a:cs typeface=""/>
              </a:rPr>
              <a:t>:- </a:t>
            </a:r>
            <a:r>
              <a:rPr lang="en-IN" sz="2000" dirty="0">
                <a:solidFill>
                  <a:srgbClr val="002060"/>
                </a:solidFill>
                <a:latin typeface="Tw Cen MT"/>
                <a:ea typeface=""/>
                <a:cs typeface=""/>
              </a:rPr>
              <a:t> </a:t>
            </a:r>
            <a:r>
              <a:rPr lang="en-IN" sz="2000" b="1" dirty="0">
                <a:latin typeface="Tw Cen MT"/>
                <a:ea typeface=""/>
                <a:cs typeface=""/>
              </a:rPr>
              <a:t>Prof. </a:t>
            </a:r>
            <a:r>
              <a:rPr lang="en-IN" sz="2000" b="1" dirty="0" err="1">
                <a:latin typeface="Tw Cen MT"/>
                <a:ea typeface=""/>
                <a:cs typeface=""/>
              </a:rPr>
              <a:t>D.G.Bankar</a:t>
            </a:r>
            <a:r>
              <a:rPr lang="en-IN" sz="2000" b="1" dirty="0">
                <a:latin typeface="Tw Cen MT"/>
                <a:ea typeface=""/>
                <a:cs typeface=""/>
              </a:rPr>
              <a:t>.</a:t>
            </a:r>
            <a:endParaRPr lang="en-IN" sz="2000" b="1" dirty="0">
              <a:latin typeface="Trebuchet MS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075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627455" y="592625"/>
            <a:ext cx="4803112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C52E35-EEDA-49F7-9EFB-0A48A09A3B75}"/>
              </a:ext>
            </a:extLst>
          </p:cNvPr>
          <p:cNvSpPr txBox="1">
            <a:spLocks/>
          </p:cNvSpPr>
          <p:nvPr/>
        </p:nvSpPr>
        <p:spPr>
          <a:xfrm>
            <a:off x="4552091" y="668303"/>
            <a:ext cx="2915509" cy="6080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cs typeface="Times New Roman" pitchFamily="18"/>
              </a:rPr>
              <a:t>Future Scope</a:t>
            </a:r>
          </a:p>
        </p:txBody>
      </p:sp>
      <p:pic>
        <p:nvPicPr>
          <p:cNvPr id="2052" name="Picture 4" descr="Energy Systems(Alternate and Recovery): Conclusion and Scope for future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486676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D94F5-5655-4EA9-AE2A-CA345A9B3172}"/>
              </a:ext>
            </a:extLst>
          </p:cNvPr>
          <p:cNvSpPr txBox="1">
            <a:spLocks/>
          </p:cNvSpPr>
          <p:nvPr/>
        </p:nvSpPr>
        <p:spPr>
          <a:xfrm>
            <a:off x="2692400" y="2214695"/>
            <a:ext cx="8105346" cy="22430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platforms evolve,these tools will likely adapt to handle new features and emerging trends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AI and machine learning may further refine data interpretation.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627455" y="592625"/>
            <a:ext cx="4803112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A59451-E0ED-45B1-B118-621123CB6EF9}"/>
              </a:ext>
            </a:extLst>
          </p:cNvPr>
          <p:cNvSpPr txBox="1">
            <a:spLocks/>
          </p:cNvSpPr>
          <p:nvPr/>
        </p:nvSpPr>
        <p:spPr>
          <a:xfrm>
            <a:off x="4667250" y="640250"/>
            <a:ext cx="2530705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cs typeface="Times New Roman" pitchFamily="18"/>
              </a:rPr>
              <a:t>Advantages</a:t>
            </a:r>
            <a:endParaRPr lang="en-US" b="1" spc="51" dirty="0">
              <a:solidFill>
                <a:srgbClr val="FF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CFCF63-8DD1-4CFF-953E-8D8F57F99C79}"/>
              </a:ext>
            </a:extLst>
          </p:cNvPr>
          <p:cNvSpPr txBox="1">
            <a:spLocks/>
          </p:cNvSpPr>
          <p:nvPr/>
        </p:nvSpPr>
        <p:spPr>
          <a:xfrm>
            <a:off x="2200593" y="2214694"/>
            <a:ext cx="8551502" cy="34241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Provides Valuable Insights.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Saves Time and Effort.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Supports Decision Making.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Improves Social Media Strategy.</a:t>
            </a:r>
          </a:p>
          <a:p>
            <a:pPr>
              <a:buClr>
                <a:srgbClr val="FF0000"/>
              </a:buClr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1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627455" y="592625"/>
            <a:ext cx="4803112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1D2F78-43ED-462C-AAE4-4650DF4B408B}"/>
              </a:ext>
            </a:extLst>
          </p:cNvPr>
          <p:cNvSpPr txBox="1">
            <a:spLocks/>
          </p:cNvSpPr>
          <p:nvPr/>
        </p:nvSpPr>
        <p:spPr>
          <a:xfrm>
            <a:off x="4739159" y="631816"/>
            <a:ext cx="2832339" cy="685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cs typeface="Times New Roman" pitchFamily="18"/>
              </a:rPr>
              <a:t>Conclusion</a:t>
            </a:r>
          </a:p>
        </p:txBody>
      </p:sp>
      <p:sp>
        <p:nvSpPr>
          <p:cNvPr id="2" name="AutoShape 2" descr="How we increased our productivity by 250% | N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7322F-93D9-4378-A876-7CC10FB535E4}"/>
              </a:ext>
            </a:extLst>
          </p:cNvPr>
          <p:cNvSpPr txBox="1">
            <a:spLocks/>
          </p:cNvSpPr>
          <p:nvPr/>
        </p:nvSpPr>
        <p:spPr>
          <a:xfrm>
            <a:off x="1495167" y="2088292"/>
            <a:ext cx="9271999" cy="37029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Comment analysing is the easiest way to analyse the comments of social media content.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project is aimed to help content creators to analyse the responses of user to their content. 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is used to achieved a greater accuracy level of analysing the human emotion behind their responses.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627455" y="592625"/>
            <a:ext cx="4803112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10337-9125-4656-96E2-8DED48BB5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4970" y="630181"/>
            <a:ext cx="3148081" cy="726353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7322F-93D9-4378-A876-7CC10FB535E4}"/>
              </a:ext>
            </a:extLst>
          </p:cNvPr>
          <p:cNvSpPr txBox="1">
            <a:spLocks/>
          </p:cNvSpPr>
          <p:nvPr/>
        </p:nvSpPr>
        <p:spPr>
          <a:xfrm>
            <a:off x="1574800" y="2088292"/>
            <a:ext cx="9652000" cy="4630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[1] Iulian, R. &amp; Bertrand, S. What Can We Learn from Augmented Reality (AR)? Proceedings of the 2019 CHI Conference on Human Factors in Computing Systems, 2019. Association for Computing Machinery, 1-12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[2]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Pasaréti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Otília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et al. "Augmented Reality in education." INFODIDACT 2011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Informatika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Szakmódszertani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Konferencia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2011.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[3]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Pejman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S., Sarah, C., Bruce, W., Maxine, G., Vinoba, V., Ollie, P., Robert, P. S. &amp; Robert, S. Augmenting Television with Augmented Reality. Proceedings of the 2019 ACM International Conference on Interactive Experiences for TV and Online Video, 2019 New York, NY, USA. Association for Computing Machinery, 255–261.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[4]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Llc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R. C. D. I. H. Reality Technologies. 2019.[Online]. Available: &lt; https://www.realitytechnologies.com/ &gt; [Accessed Feb 2019] </a:t>
            </a:r>
          </a:p>
        </p:txBody>
      </p:sp>
    </p:spTree>
    <p:extLst>
      <p:ext uri="{BB962C8B-B14F-4D97-AF65-F5344CB8AC3E}">
        <p14:creationId xmlns:p14="http://schemas.microsoft.com/office/powerpoint/2010/main" val="117017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95EA78-6BCA-4FE0-B0F1-FD1E06E3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1" y="1335784"/>
            <a:ext cx="7353837" cy="46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2172-2187-492C-89EC-814364E68ACD}"/>
              </a:ext>
            </a:extLst>
          </p:cNvPr>
          <p:cNvSpPr txBox="1">
            <a:spLocks/>
          </p:cNvSpPr>
          <p:nvPr/>
        </p:nvSpPr>
        <p:spPr>
          <a:xfrm>
            <a:off x="2611371" y="567605"/>
            <a:ext cx="5363568" cy="758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spc="5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400" b="1" spc="5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08A9-3778-4557-859C-BAF86883C073}"/>
              </a:ext>
            </a:extLst>
          </p:cNvPr>
          <p:cNvSpPr txBox="1">
            <a:spLocks/>
          </p:cNvSpPr>
          <p:nvPr/>
        </p:nvSpPr>
        <p:spPr>
          <a:xfrm>
            <a:off x="2611371" y="1855232"/>
            <a:ext cx="4103754" cy="370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Introduction</a:t>
            </a:r>
          </a:p>
          <a:p>
            <a:pPr>
              <a:spcBef>
                <a:spcPts val="64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Problem Statement</a:t>
            </a:r>
          </a:p>
          <a:p>
            <a:pPr>
              <a:spcBef>
                <a:spcPts val="64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Existing System</a:t>
            </a:r>
          </a:p>
          <a:p>
            <a:pPr>
              <a:spcBef>
                <a:spcPts val="64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Literature Survey</a:t>
            </a:r>
          </a:p>
          <a:p>
            <a:pPr>
              <a:spcBef>
                <a:spcPts val="64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Proposed System</a:t>
            </a:r>
          </a:p>
          <a:p>
            <a:pPr>
              <a:spcBef>
                <a:spcPts val="64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System Flowchart</a:t>
            </a:r>
          </a:p>
          <a:p>
            <a:pPr>
              <a:spcBef>
                <a:spcPts val="64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Requirement Specification</a:t>
            </a:r>
          </a:p>
        </p:txBody>
      </p:sp>
      <p:pic>
        <p:nvPicPr>
          <p:cNvPr id="4" name="Picture 6" descr="Image result for index logo">
            <a:extLst>
              <a:ext uri="{FF2B5EF4-FFF2-40B4-BE49-F238E27FC236}">
                <a16:creationId xmlns:a16="http://schemas.microsoft.com/office/drawing/2014/main" id="{6C47252B-4928-49AF-A918-20FAD181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69638" y="485461"/>
            <a:ext cx="1165708" cy="9373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008A9-3778-4557-859C-BAF86883C073}"/>
              </a:ext>
            </a:extLst>
          </p:cNvPr>
          <p:cNvSpPr txBox="1">
            <a:spLocks/>
          </p:cNvSpPr>
          <p:nvPr/>
        </p:nvSpPr>
        <p:spPr>
          <a:xfrm>
            <a:off x="6960636" y="1326428"/>
            <a:ext cx="3545439" cy="424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ClrTx/>
              <a:buNone/>
            </a:pPr>
            <a:endParaRPr lang="en-US" sz="2400" b="1" dirty="0">
              <a:solidFill>
                <a:schemeClr val="tx1"/>
              </a:solidFill>
              <a:latin typeface="Times New Roman" pitchFamily="18"/>
              <a:cs typeface="Times New Roman" pitchFamily="18"/>
            </a:endParaRPr>
          </a:p>
          <a:p>
            <a:pPr>
              <a:spcBef>
                <a:spcPts val="640"/>
              </a:spcBef>
              <a:buClrTx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Advantages</a:t>
            </a:r>
          </a:p>
          <a:p>
            <a:pPr>
              <a:spcBef>
                <a:spcPts val="640"/>
              </a:spcBef>
              <a:buClrTx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Future Scope</a:t>
            </a:r>
          </a:p>
          <a:p>
            <a:pPr>
              <a:spcBef>
                <a:spcPts val="640"/>
              </a:spcBef>
              <a:buClrTx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Conclusion</a:t>
            </a:r>
          </a:p>
          <a:p>
            <a:pPr>
              <a:spcBef>
                <a:spcPts val="640"/>
              </a:spcBef>
              <a:buClrTx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359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4124544" y="576604"/>
            <a:ext cx="4018481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E25EE3D4-7B18-48BD-A99D-C77DD4C6518B}"/>
              </a:ext>
            </a:extLst>
          </p:cNvPr>
          <p:cNvSpPr txBox="1"/>
          <p:nvPr/>
        </p:nvSpPr>
        <p:spPr>
          <a:xfrm>
            <a:off x="4776935" y="675946"/>
            <a:ext cx="2713701" cy="5972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ea typeface="+mj-ea"/>
                <a:cs typeface="Times New Roman" pitchFamily="18"/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C5B217-F900-4400-91D0-14C148F30D65}"/>
              </a:ext>
            </a:extLst>
          </p:cNvPr>
          <p:cNvSpPr txBox="1">
            <a:spLocks/>
          </p:cNvSpPr>
          <p:nvPr/>
        </p:nvSpPr>
        <p:spPr>
          <a:xfrm>
            <a:off x="2390531" y="1590246"/>
            <a:ext cx="7964431" cy="27051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01696" y="257926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An online movie ticketing system is a digital platform that allows customers to access the services of a business, reserve seats and buy tickets. This platform provides details such as what time a movie will be played, what seats are available, movie previews and so much more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Online ticket system allows you to increase productivity by         automating a great number of booking processes. With round the clock availability, your business run 24/7 without disruptions throughout the workday. A ticket reservation software minimizes stress as it eliminates the need to answer calls and emails.                     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835399" y="566125"/>
            <a:ext cx="4595167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0846-9CA0-40B7-8DA3-1BC3F49CC794}"/>
              </a:ext>
            </a:extLst>
          </p:cNvPr>
          <p:cNvSpPr txBox="1">
            <a:spLocks/>
          </p:cNvSpPr>
          <p:nvPr/>
        </p:nvSpPr>
        <p:spPr>
          <a:xfrm>
            <a:off x="4428411" y="626194"/>
            <a:ext cx="3616653" cy="70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cs typeface="Times New Roman" pitchFamily="18"/>
              </a:rPr>
              <a:t>Problem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45C9E5-6DDD-44ED-88E6-12B7246A8014}"/>
              </a:ext>
            </a:extLst>
          </p:cNvPr>
          <p:cNvSpPr txBox="1">
            <a:spLocks/>
          </p:cNvSpPr>
          <p:nvPr/>
        </p:nvSpPr>
        <p:spPr>
          <a:xfrm>
            <a:off x="2022171" y="1985554"/>
            <a:ext cx="8654067" cy="36367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customers to access the services of a business, reserve seats and buy tickets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platform provides details such as what time a movie will be played, what seats are available, movie previews and so much more.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None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0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835399" y="592625"/>
            <a:ext cx="4595167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0846-9CA0-40B7-8DA3-1BC3F49CC794}"/>
              </a:ext>
            </a:extLst>
          </p:cNvPr>
          <p:cNvSpPr txBox="1">
            <a:spLocks/>
          </p:cNvSpPr>
          <p:nvPr/>
        </p:nvSpPr>
        <p:spPr>
          <a:xfrm>
            <a:off x="4428411" y="626194"/>
            <a:ext cx="3616653" cy="70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cs typeface="Times New Roman" pitchFamily="18"/>
              </a:rPr>
              <a:t>Existing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45C9E5-6DDD-44ED-88E6-12B7246A8014}"/>
              </a:ext>
            </a:extLst>
          </p:cNvPr>
          <p:cNvSpPr txBox="1">
            <a:spLocks/>
          </p:cNvSpPr>
          <p:nvPr/>
        </p:nvSpPr>
        <p:spPr>
          <a:xfrm>
            <a:off x="2022171" y="2351966"/>
            <a:ext cx="7957852" cy="27503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Monitoring and interpreting user commands,engagement metrics.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provide insights into user behavior sentiment analysis,and overall social media performance. </a:t>
            </a:r>
          </a:p>
          <a:p>
            <a:pPr>
              <a:buClr>
                <a:srgbClr val="FF0000"/>
              </a:buClr>
              <a:buNone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5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694444" y="579957"/>
            <a:ext cx="4803112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71ACE-5912-4A9F-8E49-3E4D0158F3B1}"/>
              </a:ext>
            </a:extLst>
          </p:cNvPr>
          <p:cNvSpPr txBox="1">
            <a:spLocks/>
          </p:cNvSpPr>
          <p:nvPr/>
        </p:nvSpPr>
        <p:spPr>
          <a:xfrm>
            <a:off x="4110283" y="656372"/>
            <a:ext cx="4117764" cy="69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cs typeface="Times New Roman" pitchFamily="18"/>
              </a:rPr>
              <a:t>Proposed System</a:t>
            </a:r>
            <a:endParaRPr lang="en-US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/>
              <a:cs typeface="Times New Roman" pitchFamily="1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02D82C-7553-40B1-92A1-F51770966A9E}"/>
              </a:ext>
            </a:extLst>
          </p:cNvPr>
          <p:cNvSpPr txBox="1">
            <a:spLocks/>
          </p:cNvSpPr>
          <p:nvPr/>
        </p:nvSpPr>
        <p:spPr>
          <a:xfrm>
            <a:off x="2051222" y="2101705"/>
            <a:ext cx="9230497" cy="27622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comment analyzing tool for social media applications could include sentiment analysis, keyword extraction, and user engagement metrics. It should be user-friendly, able to handle diverse content, and provide insights to improve online interactions. Integrating for evolving trends and incorporating customizable filters would enhance its effectiveness. Regular updates and a robust privacy framework are essential considerations.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4311134" y="631816"/>
            <a:ext cx="3708401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F5FC36-99E3-4355-9FCA-6698DA361FE3}"/>
              </a:ext>
            </a:extLst>
          </p:cNvPr>
          <p:cNvSpPr txBox="1">
            <a:spLocks/>
          </p:cNvSpPr>
          <p:nvPr/>
        </p:nvSpPr>
        <p:spPr>
          <a:xfrm>
            <a:off x="4000499" y="631816"/>
            <a:ext cx="4019036" cy="6855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System Flowchart</a:t>
            </a:r>
          </a:p>
        </p:txBody>
      </p:sp>
      <p:sp>
        <p:nvSpPr>
          <p:cNvPr id="8194" name="AutoShape 2" descr="Social media process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28" y="2002536"/>
            <a:ext cx="6675119" cy="469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60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3589355" y="268775"/>
            <a:ext cx="4803112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A5395B-B91B-4359-A1AC-C288FDE881F2}"/>
              </a:ext>
            </a:extLst>
          </p:cNvPr>
          <p:cNvSpPr txBox="1">
            <a:spLocks/>
          </p:cNvSpPr>
          <p:nvPr/>
        </p:nvSpPr>
        <p:spPr>
          <a:xfrm>
            <a:off x="4221816" y="320802"/>
            <a:ext cx="4026094" cy="640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5FCBEF"/>
                </a:solidFill>
                <a:uFillTx/>
                <a:latin typeface="Trebuchet MS"/>
              </a:defRPr>
            </a:lvl1pPr>
          </a:lstStyle>
          <a:p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/>
                <a:cs typeface="Times New Roman" pitchFamily="18"/>
              </a:rPr>
              <a:t>Literature Survey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30639F6-666D-4A4F-B2C4-8FF29C42D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989634"/>
              </p:ext>
            </p:extLst>
          </p:nvPr>
        </p:nvGraphicFramePr>
        <p:xfrm>
          <a:off x="561335" y="1742327"/>
          <a:ext cx="10372586" cy="302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51">
                  <a:extLst>
                    <a:ext uri="{9D8B030D-6E8A-4147-A177-3AD203B41FA5}">
                      <a16:colId xmlns:a16="http://schemas.microsoft.com/office/drawing/2014/main" val="3206447183"/>
                    </a:ext>
                  </a:extLst>
                </a:gridCol>
                <a:gridCol w="3381225">
                  <a:extLst>
                    <a:ext uri="{9D8B030D-6E8A-4147-A177-3AD203B41FA5}">
                      <a16:colId xmlns:a16="http://schemas.microsoft.com/office/drawing/2014/main" val="2102130177"/>
                    </a:ext>
                  </a:extLst>
                </a:gridCol>
                <a:gridCol w="2662777">
                  <a:extLst>
                    <a:ext uri="{9D8B030D-6E8A-4147-A177-3AD203B41FA5}">
                      <a16:colId xmlns:a16="http://schemas.microsoft.com/office/drawing/2014/main" val="4263040469"/>
                    </a:ext>
                  </a:extLst>
                </a:gridCol>
                <a:gridCol w="3429133">
                  <a:extLst>
                    <a:ext uri="{9D8B030D-6E8A-4147-A177-3AD203B41FA5}">
                      <a16:colId xmlns:a16="http://schemas.microsoft.com/office/drawing/2014/main" val="3859416228"/>
                    </a:ext>
                  </a:extLst>
                </a:gridCol>
              </a:tblGrid>
              <a:tr h="8734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Sr.No.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r>
                        <a:rPr lang="en-US" sz="19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99366"/>
                  </a:ext>
                </a:extLst>
              </a:tr>
              <a:tr h="215569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Comment</a:t>
                      </a:r>
                      <a:r>
                        <a:rPr lang="en-US" sz="1900" baseline="0" dirty="0">
                          <a:latin typeface="Times New Roman" pitchFamily="18" charset="0"/>
                          <a:cs typeface="Times New Roman" pitchFamily="18" charset="0"/>
                        </a:rPr>
                        <a:t> Analyzing Tool For Various Social Media Application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 Balamural and Nagarajan 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“Sentiment Analysis of User Comments for Opinion Mining in Social Networks</a:t>
                      </a:r>
                      <a:r>
                        <a:rPr lang="en-US" sz="2000" dirty="0"/>
                        <a:t>” </a:t>
                      </a:r>
                      <a:endParaRPr lang="en-US" sz="1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2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5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3">
            <a:extLst>
              <a:ext uri="{FF2B5EF4-FFF2-40B4-BE49-F238E27FC236}">
                <a16:creationId xmlns:a16="http://schemas.microsoft.com/office/drawing/2014/main" id="{66907A90-4B39-4B0C-98AC-3F46D8C70DD4}"/>
              </a:ext>
            </a:extLst>
          </p:cNvPr>
          <p:cNvSpPr/>
          <p:nvPr/>
        </p:nvSpPr>
        <p:spPr>
          <a:xfrm>
            <a:off x="2863753" y="592625"/>
            <a:ext cx="6682154" cy="763909"/>
          </a:xfrm>
          <a:custGeom>
            <a:avLst/>
            <a:gdLst>
              <a:gd name="f0" fmla="val 5400000"/>
              <a:gd name="f1" fmla="val 16200000"/>
              <a:gd name="f2" fmla="val w"/>
              <a:gd name="f3" fmla="val h"/>
              <a:gd name="f4" fmla="val ss"/>
              <a:gd name="f5" fmla="val 0"/>
              <a:gd name="f6" fmla="val 16667"/>
              <a:gd name="f7" fmla="abs f2"/>
              <a:gd name="f8" fmla="abs f3"/>
              <a:gd name="f9" fmla="abs f4"/>
              <a:gd name="f10" fmla="?: f7 f2 1"/>
              <a:gd name="f11" fmla="?: f8 f3 1"/>
              <a:gd name="f12" fmla="?: f9 f4 1"/>
              <a:gd name="f13" fmla="*/ f10 1 21600"/>
              <a:gd name="f14" fmla="*/ f11 1 21600"/>
              <a:gd name="f15" fmla="*/ 21600 f10 1"/>
              <a:gd name="f16" fmla="*/ 21600 f11 1"/>
              <a:gd name="f17" fmla="min f14 f13"/>
              <a:gd name="f18" fmla="*/ f15 1 f12"/>
              <a:gd name="f19" fmla="*/ f16 1 f12"/>
              <a:gd name="f20" fmla="val f18"/>
              <a:gd name="f21" fmla="val f19"/>
              <a:gd name="f22" fmla="*/ f5 f17 1"/>
              <a:gd name="f23" fmla="+- f21 0 f5"/>
              <a:gd name="f24" fmla="+- f20 0 f5"/>
              <a:gd name="f25" fmla="*/ f21 f17 1"/>
              <a:gd name="f26" fmla="*/ f20 f17 1"/>
              <a:gd name="f27" fmla="min f24 f23"/>
              <a:gd name="f28" fmla="*/ f27 f6 1"/>
              <a:gd name="f29" fmla="*/ f28 1 100000"/>
              <a:gd name="f30" fmla="+- f20 0 f29"/>
              <a:gd name="f31" fmla="*/ f29 29289 1"/>
              <a:gd name="f32" fmla="*/ f29 f17 1"/>
              <a:gd name="f33" fmla="*/ f31 1 100000"/>
              <a:gd name="f34" fmla="*/ f30 f17 1"/>
              <a:gd name="f35" fmla="+- f20 0 f33"/>
              <a:gd name="f36" fmla="*/ f35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2" r="f36" b="f25"/>
            <a:pathLst>
              <a:path>
                <a:moveTo>
                  <a:pt x="f22" y="f22"/>
                </a:moveTo>
                <a:lnTo>
                  <a:pt x="f34" y="f22"/>
                </a:lnTo>
                <a:arcTo wR="f32" hR="f32" stAng="f1" swAng="f0"/>
                <a:lnTo>
                  <a:pt x="f26" y="f25"/>
                </a:lnTo>
                <a:lnTo>
                  <a:pt x="f22" y="f25"/>
                </a:lnTo>
                <a:close/>
              </a:path>
            </a:pathLst>
          </a:custGeom>
          <a:solidFill>
            <a:srgbClr val="00B0F0"/>
          </a:soli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7BD92-44E7-48AD-A6F2-DBD4A19AAC04}"/>
              </a:ext>
            </a:extLst>
          </p:cNvPr>
          <p:cNvGrpSpPr>
            <a:grpSpLocks/>
          </p:cNvGrpSpPr>
          <p:nvPr/>
        </p:nvGrpSpPr>
        <p:grpSpPr bwMode="auto">
          <a:xfrm>
            <a:off x="1514474" y="1356536"/>
            <a:ext cx="9537569" cy="5032550"/>
            <a:chOff x="288136" y="1878984"/>
            <a:chExt cx="8377203" cy="40778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D70218-BC39-4BDA-9127-ED2413DC6186}"/>
                </a:ext>
              </a:extLst>
            </p:cNvPr>
            <p:cNvSpPr txBox="1"/>
            <p:nvPr/>
          </p:nvSpPr>
          <p:spPr>
            <a:xfrm>
              <a:off x="288136" y="2762550"/>
              <a:ext cx="3946040" cy="19452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fontAlgn="t">
                <a:buClr>
                  <a:srgbClr val="000000"/>
                </a:buClr>
                <a:buSzPct val="100000"/>
                <a:defRPr/>
              </a:pPr>
              <a:endPara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fontAlgn="t">
                <a:buClr>
                  <a:srgbClr val="000000"/>
                </a:buClr>
                <a:buSzPct val="100000"/>
                <a:defRPr/>
              </a:pPr>
              <a:r>
                <a:rPr lang="en-IN" sz="2800" b="1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Requirement</a:t>
              </a:r>
            </a:p>
            <a:p>
              <a:pPr algn="ctr" fontAlgn="t">
                <a:buClr>
                  <a:srgbClr val="000000"/>
                </a:buClr>
                <a:buSzPct val="100000"/>
                <a:defRPr/>
              </a:pPr>
              <a:endPara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914400" lvl="1" indent="-457200" fontAlgn="t">
                <a:buSzPct val="100000"/>
                <a:buFont typeface="+mj-lt"/>
                <a:buAutoNum type="arabicParenR"/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OS: Windows 7 or higher </a:t>
              </a:r>
            </a:p>
            <a:p>
              <a:pPr marL="914400" lvl="1" indent="-457200" fontAlgn="t">
                <a:buSzPct val="100000"/>
                <a:buFont typeface="+mj-lt"/>
                <a:buAutoNum type="arabicParenR"/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IDE: VS Code</a:t>
              </a:r>
            </a:p>
            <a:p>
              <a:pPr marL="914400" lvl="1" indent="-457200" fontAlgn="t">
                <a:buSzPct val="100000"/>
                <a:buFont typeface="+mj-lt"/>
                <a:buAutoNum type="arabicParenR"/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Compilers and Packages: Php 3.2, Obsei. </a:t>
              </a:r>
            </a:p>
            <a:p>
              <a:pPr marL="914400" lvl="1" indent="-457200" fontAlgn="t">
                <a:buSzPct val="100000"/>
                <a:buFont typeface="+mj-lt"/>
                <a:buAutoNum type="arabicParenR"/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Language: Php, CSS,HTML</a:t>
              </a:r>
            </a:p>
          </p:txBody>
        </p:sp>
        <p:sp>
          <p:nvSpPr>
            <p:cNvPr id="11" name="Right Arrow 15">
              <a:extLst>
                <a:ext uri="{FF2B5EF4-FFF2-40B4-BE49-F238E27FC236}">
                  <a16:creationId xmlns:a16="http://schemas.microsoft.com/office/drawing/2014/main" id="{14F5E5C3-B6A6-4635-A16B-A62E857BEF50}"/>
                </a:ext>
              </a:extLst>
            </p:cNvPr>
            <p:cNvSpPr/>
            <p:nvPr/>
          </p:nvSpPr>
          <p:spPr>
            <a:xfrm rot="5400000">
              <a:off x="6347314" y="2030603"/>
              <a:ext cx="845760" cy="542521"/>
            </a:xfrm>
            <a:prstGeom prst="rightArrow">
              <a:avLst>
                <a:gd name="adj1" fmla="val 35093"/>
                <a:gd name="adj2" fmla="val 50000"/>
              </a:avLst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1EB09C-17C2-43FC-9726-54450BE27607}"/>
                </a:ext>
              </a:extLst>
            </p:cNvPr>
            <p:cNvSpPr txBox="1"/>
            <p:nvPr/>
          </p:nvSpPr>
          <p:spPr>
            <a:xfrm>
              <a:off x="4897893" y="2764648"/>
              <a:ext cx="3767446" cy="31922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fontAlgn="t">
                <a:buClr>
                  <a:srgbClr val="002060"/>
                </a:buClr>
                <a:buSzPct val="100000"/>
                <a:defRPr/>
              </a:pPr>
              <a:endParaRPr lang="en-IN" sz="1100" b="1" i="1" dirty="0">
                <a:solidFill>
                  <a:srgbClr val="002060"/>
                </a:solidFill>
                <a:latin typeface="Adobe Garamond Pro" pitchFamily="18" charset="0"/>
              </a:endParaRPr>
            </a:p>
            <a:p>
              <a:pPr algn="ctr" fontAlgn="t">
                <a:buClr>
                  <a:srgbClr val="002060"/>
                </a:buClr>
                <a:buSzPct val="100000"/>
                <a:defRPr/>
              </a:pPr>
              <a:r>
                <a:rPr lang="en-IN" sz="2800" b="1" i="1" u="sng" dirty="0">
                  <a:solidFill>
                    <a:schemeClr val="tx1"/>
                  </a:solidFill>
                  <a:latin typeface="Adobe Garamond Pro" pitchFamily="18" charset="0"/>
                </a:rPr>
                <a:t>Hardware Requirement</a:t>
              </a:r>
            </a:p>
            <a:p>
              <a:pPr marL="914400" lvl="1" indent="-457200" fontAlgn="t">
                <a:buClr>
                  <a:schemeClr val="tx1"/>
                </a:buClr>
                <a:buSzPct val="100000"/>
                <a:defRPr/>
              </a:pPr>
              <a:endParaRPr lang="en-IN" sz="1100" b="1" dirty="0">
                <a:solidFill>
                  <a:schemeClr val="tx1"/>
                </a:solidFill>
                <a:latin typeface="Adobe Garamond Pro" pitchFamily="18" charset="0"/>
              </a:endParaRPr>
            </a:p>
            <a:p>
              <a:pPr marL="914400" lvl="1" indent="-457200" fontAlgn="t">
                <a:buClr>
                  <a:schemeClr val="tx1"/>
                </a:buClr>
                <a:buSzPct val="100000"/>
                <a:buFont typeface="+mj-lt"/>
                <a:buAutoNum type="arabicParenR"/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Processor: Minimum 1GHz; Recommended 2GHz or more </a:t>
              </a:r>
            </a:p>
            <a:p>
              <a:pPr marL="914400" lvl="1" indent="-457200" fontAlgn="t">
                <a:buClr>
                  <a:schemeClr val="tx1"/>
                </a:buClr>
                <a:buSzPct val="100000"/>
                <a:buFont typeface="+mj-lt"/>
                <a:buAutoNum type="arabicParenR"/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 (RAM): We recommend you have at least 4 GB RAM in your system. </a:t>
              </a:r>
            </a:p>
            <a:p>
              <a:pPr marL="914400" lvl="1" indent="-457200" fontAlgn="t">
                <a:buClr>
                  <a:schemeClr val="tx1"/>
                </a:buClr>
                <a:buSzPct val="100000"/>
                <a:buFont typeface="+mj-lt"/>
                <a:buAutoNum type="arabicParenR"/>
                <a:defRPr/>
              </a:pP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Disk: Minimum 32GB; Recommended 64GB or more</a:t>
              </a:r>
              <a:endPara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fontAlgn="t">
                <a:buClr>
                  <a:schemeClr val="tx1"/>
                </a:buClr>
                <a:buSzPct val="100000"/>
                <a:defRPr/>
              </a:pPr>
              <a:endParaRPr lang="en-IN" sz="2000" b="1" dirty="0">
                <a:solidFill>
                  <a:schemeClr val="bg1"/>
                </a:solidFill>
                <a:latin typeface="Adobe Garamond Pro" pitchFamily="18" charset="0"/>
              </a:endParaRPr>
            </a:p>
            <a:p>
              <a:pPr fontAlgn="t">
                <a:buClr>
                  <a:schemeClr val="tx1"/>
                </a:buClr>
                <a:buSzPct val="100000"/>
                <a:defRPr/>
              </a:pPr>
              <a:endParaRPr lang="en-US" sz="2000" b="1" dirty="0">
                <a:solidFill>
                  <a:schemeClr val="bg1"/>
                </a:solidFill>
                <a:latin typeface="Adobe Garamond Pro" pitchFamily="18" charset="0"/>
              </a:endParaRPr>
            </a:p>
            <a:p>
              <a:pPr fontAlgn="t">
                <a:buClr>
                  <a:schemeClr val="tx1"/>
                </a:buClr>
                <a:buSzPct val="100000"/>
                <a:defRPr/>
              </a:pPr>
              <a:endParaRPr lang="en-US" sz="2000" b="1" dirty="0">
                <a:solidFill>
                  <a:schemeClr val="bg1"/>
                </a:solidFill>
                <a:latin typeface="Adobe Garamond Pro" pitchFamily="18" charset="0"/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8184BE-0737-4213-809B-FDE9B0DF2555}"/>
                </a:ext>
              </a:extLst>
            </p:cNvPr>
            <p:cNvSpPr/>
            <p:nvPr/>
          </p:nvSpPr>
          <p:spPr>
            <a:xfrm rot="5400000">
              <a:off x="1715086" y="2030603"/>
              <a:ext cx="845760" cy="542521"/>
            </a:xfrm>
            <a:prstGeom prst="rightArrow">
              <a:avLst>
                <a:gd name="adj1" fmla="val 35093"/>
                <a:gd name="adj2" fmla="val 50000"/>
              </a:avLst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IN" dirty="0"/>
            </a:p>
          </p:txBody>
        </p:sp>
      </p:grpSp>
      <p:sp>
        <p:nvSpPr>
          <p:cNvPr id="14" name="TextShape 1">
            <a:extLst>
              <a:ext uri="{FF2B5EF4-FFF2-40B4-BE49-F238E27FC236}">
                <a16:creationId xmlns:a16="http://schemas.microsoft.com/office/drawing/2014/main" id="{300ACA76-6717-4512-B89B-71F7F0BB589F}"/>
              </a:ext>
            </a:extLst>
          </p:cNvPr>
          <p:cNvSpPr txBox="1"/>
          <p:nvPr/>
        </p:nvSpPr>
        <p:spPr>
          <a:xfrm>
            <a:off x="3416362" y="675946"/>
            <a:ext cx="5975288" cy="5972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Requirement Specification</a:t>
            </a:r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481410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7507</TotalTime>
  <Words>733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Adobe Garamond Pro</vt:lpstr>
      <vt:lpstr>Algerian</vt:lpstr>
      <vt:lpstr>Arial</vt:lpstr>
      <vt:lpstr>Arial Rounded MT Bold</vt:lpstr>
      <vt:lpstr>Bookman Old Style</vt:lpstr>
      <vt:lpstr>Calibri</vt:lpstr>
      <vt:lpstr>Century Gothic</vt:lpstr>
      <vt:lpstr>Google Sans</vt:lpstr>
      <vt:lpstr>Times New Roman</vt:lpstr>
      <vt:lpstr>Trebuchet MS</vt:lpstr>
      <vt:lpstr>Tw Cen MT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Anjani Patki</dc:creator>
  <cp:lastModifiedBy>abhishek ghadage</cp:lastModifiedBy>
  <cp:revision>276</cp:revision>
  <dcterms:created xsi:type="dcterms:W3CDTF">2019-11-06T07:06:01Z</dcterms:created>
  <dcterms:modified xsi:type="dcterms:W3CDTF">2024-05-20T07:49:12Z</dcterms:modified>
</cp:coreProperties>
</file>