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1B1FD9-CCE7-4E7A-A896-548A7652C519}">
  <a:tblStyle styleId="{EC1B1FD9-CCE7-4E7A-A896-548A7652C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48ceff9e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48ceff9e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756aaec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756aaec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d41af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d41af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56aaec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56aaec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8ceff9e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48ceff9e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48ceff9e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48ceff9e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756aaec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756aaec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48ceff9e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48ceff9e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756aaec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756aaec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756aaec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756aaec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756aaec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756aaec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756aaec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756aaec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7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price of Boston housing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ctrTitle"/>
          </p:nvPr>
        </p:nvSpPr>
        <p:spPr>
          <a:xfrm>
            <a:off x="692350" y="203350"/>
            <a:ext cx="76671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Random Forest with features importance  (continued)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 txBox="1"/>
          <p:nvPr>
            <p:ph idx="1" type="subTitle"/>
          </p:nvPr>
        </p:nvSpPr>
        <p:spPr>
          <a:xfrm>
            <a:off x="617125" y="10762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From the table we can see that the model performed best with 8 features</a:t>
            </a:r>
            <a:r>
              <a:rPr lang="en" sz="2500">
                <a:solidFill>
                  <a:srgbClr val="FFFFFF"/>
                </a:solidFill>
              </a:rPr>
              <a:t>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the highest improvement that we got from all the above models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22"/>
          <p:cNvGraphicFramePr/>
          <p:nvPr/>
        </p:nvGraphicFramePr>
        <p:xfrm>
          <a:off x="4977025" y="9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{EC1B1FD9-CCE7-4E7A-A896-548A7652C519}</a:tableStyleId>
              </a:tblPr>
              <a:tblGrid>
                <a:gridCol w="1915225"/>
                <a:gridCol w="1915225"/>
              </a:tblGrid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features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Improvement (%)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3.89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ctrTitle"/>
          </p:nvPr>
        </p:nvSpPr>
        <p:spPr>
          <a:xfrm>
            <a:off x="824000" y="141050"/>
            <a:ext cx="66984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Model Comparisions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3"/>
          <p:cNvSpPr txBox="1"/>
          <p:nvPr>
            <p:ph idx="1" type="subTitle"/>
          </p:nvPr>
        </p:nvSpPr>
        <p:spPr>
          <a:xfrm>
            <a:off x="9403105" y="4510695"/>
            <a:ext cx="132000" cy="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p23"/>
          <p:cNvGraphicFramePr/>
          <p:nvPr/>
        </p:nvGraphicFramePr>
        <p:xfrm>
          <a:off x="966575" y="7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{EC1B1FD9-CCE7-4E7A-A896-548A7652C519}</a:tableStyleId>
              </a:tblPr>
              <a:tblGrid>
                <a:gridCol w="1887475"/>
                <a:gridCol w="1854375"/>
                <a:gridCol w="1854375"/>
                <a:gridCol w="1854375"/>
              </a:tblGrid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Models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Avg error(degrees)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Accuracy(%)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Comparison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wrt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Base model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Decisiontree Base model 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2.5373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86.07%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Decisiontree Randamised search CV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2.7073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85.49%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-0.68%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Decisiontree Grid search CV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2.5857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85.61%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-0.54%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Randomforest Base model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2.4733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86.63%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Randomforest Randamised search CV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1.9917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89.87%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+3.74%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Randomforest Grid search CV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1.9957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89.97%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+3.65%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Randomforest (.feature_importances_)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1.8952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90.17%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+4.09%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ctrTitle"/>
          </p:nvPr>
        </p:nvSpPr>
        <p:spPr>
          <a:xfrm>
            <a:off x="780425" y="169250"/>
            <a:ext cx="5136000" cy="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4"/>
          <p:cNvSpPr txBox="1"/>
          <p:nvPr>
            <p:ph idx="1" type="subTitle"/>
          </p:nvPr>
        </p:nvSpPr>
        <p:spPr>
          <a:xfrm>
            <a:off x="1660875" y="1156575"/>
            <a:ext cx="599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comparing the above models the best model with highest accuracy of 90.17% was </a:t>
            </a:r>
            <a:r>
              <a:rPr lang="en">
                <a:solidFill>
                  <a:srgbClr val="FFFFFF"/>
                </a:solidFill>
              </a:rPr>
              <a:t>Randomforest (.feature_importances_) with first 8 features being selected.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       </a:t>
            </a:r>
            <a:r>
              <a:rPr b="1" lang="en" sz="3300"/>
              <a:t>THANK YOU </a:t>
            </a:r>
            <a:endParaRPr b="1"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433800" y="640350"/>
            <a:ext cx="67548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whom it will be useful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722975" y="1621650"/>
            <a:ext cx="59802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Real Estate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Room rental Companies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786375" y="94025"/>
            <a:ext cx="6891300" cy="10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832600"/>
            <a:ext cx="61992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Source of Data   -  </a:t>
            </a:r>
            <a:r>
              <a:rPr lang="en" sz="1200">
                <a:solidFill>
                  <a:srgbClr val="FFFFFF"/>
                </a:solidFill>
              </a:rPr>
              <a:t>UCI machine learning repository (Boston housing data)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Features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>
                <a:solidFill>
                  <a:srgbClr val="FFFFFF"/>
                </a:solidFill>
              </a:rPr>
              <a:t>CRIM         per capita crime rate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ZN             proportion of residential land zoned for lots over  25,000 sq.ft.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INDUS       proportion of non-retail business acres per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CHAS        Charles River dummy variable (= 1 if tract bounds river; 0 otherwise)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NOX          nitric oxides concentration (parts per 10 million)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RM            average number of rooms per dwelling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AGE          proportion of owner-occupied units built prior to 1940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DIS            weighted distances to five Boston employment centres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RAD          index of accessibility to radial highways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TAX           full-value property-tax rate per $10,000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PTRATIO   pupil-teacher ratio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B                1000(Bk - 0.63)^2 where Bk is the proportion of blacks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LSTAT        % lower status of the population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MEDV        Median value of owner-occupied homes in $1000's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1002650" y="974394"/>
            <a:ext cx="42555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1002650" y="1984200"/>
            <a:ext cx="456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clean, some cleaning was required after converting to a .csv file from excel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433800"/>
            <a:ext cx="62508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538925"/>
            <a:ext cx="5610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1     Linear Regression Model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2     Decision Tree Model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3     Random Forest Model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4     Random Forest with features importance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222168"/>
            <a:ext cx="4255500" cy="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Linear Regression Model</a:t>
            </a:r>
            <a:endParaRPr sz="4300"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701750" y="972825"/>
            <a:ext cx="42555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took </a:t>
            </a:r>
            <a:r>
              <a:rPr lang="en"/>
              <a:t>different</a:t>
            </a:r>
            <a:r>
              <a:rPr lang="en"/>
              <a:t> number  of features depending on the correlational value and compared the 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25" y="1946788"/>
            <a:ext cx="59436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754225" y="3807975"/>
            <a:ext cx="7840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can see the table above  and compare which values of threshold is good.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Here we can see by the best performance is when we have a threshold value of 0.6.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ctrTitle"/>
          </p:nvPr>
        </p:nvSpPr>
        <p:spPr>
          <a:xfrm>
            <a:off x="946250" y="197800"/>
            <a:ext cx="56454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Decision Tree Model</a:t>
            </a:r>
            <a:endParaRPr b="0" sz="2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1040275" y="582925"/>
            <a:ext cx="6153000" cy="4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choose based model (with default parameters)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did hyperparameter tuning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 </a:t>
            </a:r>
            <a:r>
              <a:rPr lang="en"/>
              <a:t>Randomised gridsearchCV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2 GridsearchCV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compared the improvement in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the base model </a:t>
            </a:r>
            <a:r>
              <a:rPr lang="en"/>
              <a:t>performed</a:t>
            </a:r>
            <a:r>
              <a:rPr lang="en"/>
              <a:t> better, but </a:t>
            </a:r>
            <a:r>
              <a:rPr lang="en"/>
              <a:t>because</a:t>
            </a:r>
            <a:r>
              <a:rPr lang="en"/>
              <a:t> on CPU constraints we </a:t>
            </a:r>
            <a:r>
              <a:rPr lang="en"/>
              <a:t>couldn't</a:t>
            </a:r>
            <a:r>
              <a:rPr lang="en"/>
              <a:t> increase the grid space. </a:t>
            </a:r>
            <a:endParaRPr/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952500" y="24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{EC1B1FD9-CCE7-4E7A-A896-548A7652C519}</a:tableStyleId>
              </a:tblPr>
              <a:tblGrid>
                <a:gridCol w="2845525"/>
                <a:gridCol w="2271975"/>
                <a:gridCol w="212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 Error (degree)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Base Model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2.53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86.07%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Randomised gridsearchCV</a:t>
                      </a:r>
                      <a:endParaRPr sz="1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85.49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GridsearchCV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85.61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ctrTitle"/>
          </p:nvPr>
        </p:nvSpPr>
        <p:spPr>
          <a:xfrm>
            <a:off x="824000" y="372625"/>
            <a:ext cx="45546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Random Forest Model</a:t>
            </a:r>
            <a:endParaRPr b="0" sz="2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323" name="Google Shape;323;p20"/>
          <p:cNvSpPr txBox="1"/>
          <p:nvPr>
            <p:ph idx="1" type="subTitle"/>
          </p:nvPr>
        </p:nvSpPr>
        <p:spPr>
          <a:xfrm>
            <a:off x="889825" y="559075"/>
            <a:ext cx="81561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too we had the same approach as decision tree, we choose based model (with default parameters)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did hyperparameter tuning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 Randomised gridsearchCV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2 GridsearchCV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compared the improvement in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after GridsearchCV our model has performed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p20"/>
          <p:cNvGraphicFramePr/>
          <p:nvPr/>
        </p:nvGraphicFramePr>
        <p:xfrm>
          <a:off x="1112350" y="25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{EC1B1FD9-CCE7-4E7A-A896-548A7652C519}</a:tableStyleId>
              </a:tblPr>
              <a:tblGrid>
                <a:gridCol w="2605775"/>
                <a:gridCol w="2605775"/>
                <a:gridCol w="2605775"/>
              </a:tblGrid>
              <a:tr h="34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 Error (degree)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Base Model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2.47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86.63%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Randomised gridsearchCV</a:t>
                      </a:r>
                      <a:endParaRPr sz="1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89.63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GridsearchCV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89.83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824000" y="169250"/>
            <a:ext cx="6425700" cy="7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Random Forest with features importance</a:t>
            </a:r>
            <a:endParaRPr sz="4200"/>
          </a:p>
        </p:txBody>
      </p:sp>
      <p:sp>
        <p:nvSpPr>
          <p:cNvPr id="330" name="Google Shape;330;p21"/>
          <p:cNvSpPr txBox="1"/>
          <p:nvPr>
            <p:ph idx="1" type="subTitle"/>
          </p:nvPr>
        </p:nvSpPr>
        <p:spPr>
          <a:xfrm>
            <a:off x="866300" y="808725"/>
            <a:ext cx="63411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image to the right we can see how each feature is important for the target variable. So took different number of features and compared their </a:t>
            </a:r>
            <a:r>
              <a:rPr lang="en"/>
              <a:t>improvement</a:t>
            </a:r>
            <a:r>
              <a:rPr lang="en"/>
              <a:t> with base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225" y="1385725"/>
            <a:ext cx="1514475" cy="348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21"/>
          <p:cNvGraphicFramePr/>
          <p:nvPr/>
        </p:nvGraphicFramePr>
        <p:xfrm>
          <a:off x="952500" y="17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{EC1B1FD9-CCE7-4E7A-A896-548A7652C519}</a:tableStyleId>
              </a:tblPr>
              <a:tblGrid>
                <a:gridCol w="1670725"/>
                <a:gridCol w="1670725"/>
              </a:tblGrid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features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Improvement (%)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-16.17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-4.57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3.11%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