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980f91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80f9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92f95c626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92f95c626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92f95c626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92f95c62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92f95c626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92f95c62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92f95c626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92f95c62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kaggle.com/datasets/sansuthi/gapminder-inter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Global Internet Usage</a:t>
            </a:r>
            <a:endParaRPr b="1">
              <a:latin typeface="Times New Roman"/>
              <a:ea typeface="Times New Roman"/>
              <a:cs typeface="Times New Roman"/>
              <a:sym typeface="Times New Roman"/>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By Abhishek Gundala and Priya Gandhi</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539725"/>
            <a:ext cx="85206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Conclusion</a:t>
            </a:r>
            <a:endParaRPr b="1" sz="3100"/>
          </a:p>
        </p:txBody>
      </p:sp>
      <p:sp>
        <p:nvSpPr>
          <p:cNvPr id="122" name="Google Shape;122;p22"/>
          <p:cNvSpPr txBox="1"/>
          <p:nvPr/>
        </p:nvSpPr>
        <p:spPr>
          <a:xfrm>
            <a:off x="135600" y="1307675"/>
            <a:ext cx="8378700" cy="1477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The rate of internet usage varies greatly among different countries, ranging from as low as 0.21% to as high as 95.63%.</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There are lot of factors that influence the internet usage rate. With the help of this dataset, we can conclude that GDP and urban rate has a positive relation with the internet usage rate. There are likely to be many factors that influence internet usage, but these two variables are particularly important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It's worth noting that there may be several other factors that can exert a significant impact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Understanding the impact of various factors can help to comprehend a country's progress towards technological advancement, financial development, and other related areas</a:t>
            </a:r>
            <a:endParaRPr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539725"/>
            <a:ext cx="8520600" cy="64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00"/>
              <a:t>Reference</a:t>
            </a:r>
            <a:endParaRPr sz="3100"/>
          </a:p>
        </p:txBody>
      </p:sp>
      <p:sp>
        <p:nvSpPr>
          <p:cNvPr id="128" name="Google Shape;128;p23"/>
          <p:cNvSpPr txBox="1"/>
          <p:nvPr/>
        </p:nvSpPr>
        <p:spPr>
          <a:xfrm>
            <a:off x="358625" y="1285875"/>
            <a:ext cx="80826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Times New Roman"/>
              <a:buChar char="●"/>
            </a:pPr>
            <a:r>
              <a:rPr lang="en" sz="1200" u="sng">
                <a:solidFill>
                  <a:schemeClr val="hlink"/>
                </a:solidFill>
                <a:latin typeface="Times New Roman"/>
                <a:ea typeface="Times New Roman"/>
                <a:cs typeface="Times New Roman"/>
                <a:sym typeface="Times New Roman"/>
                <a:hlinkClick r:id="rId3"/>
              </a:rPr>
              <a:t>https://www.kaggle.com/datasets/sansuthi/gapminder-internet</a:t>
            </a:r>
            <a:endParaRPr sz="1200">
              <a:latin typeface="Times New Roman"/>
              <a:ea typeface="Times New Roman"/>
              <a:cs typeface="Times New Roman"/>
              <a:sym typeface="Times New Roman"/>
            </a:endParaRPr>
          </a:p>
        </p:txBody>
      </p:sp>
      <p:sp>
        <p:nvSpPr>
          <p:cNvPr id="129" name="Google Shape;129;p23"/>
          <p:cNvSpPr txBox="1"/>
          <p:nvPr>
            <p:ph type="title"/>
          </p:nvPr>
        </p:nvSpPr>
        <p:spPr>
          <a:xfrm>
            <a:off x="358625" y="2152950"/>
            <a:ext cx="8520600" cy="64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00"/>
              <a:t>Tools Used</a:t>
            </a:r>
            <a:endParaRPr sz="3100"/>
          </a:p>
        </p:txBody>
      </p:sp>
      <p:sp>
        <p:nvSpPr>
          <p:cNvPr id="130" name="Google Shape;130;p23"/>
          <p:cNvSpPr txBox="1"/>
          <p:nvPr/>
        </p:nvSpPr>
        <p:spPr>
          <a:xfrm>
            <a:off x="358625" y="2907850"/>
            <a:ext cx="80826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Python</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latin typeface="Times New Roman"/>
                <a:ea typeface="Times New Roman"/>
                <a:cs typeface="Times New Roman"/>
                <a:sym typeface="Times New Roman"/>
              </a:rPr>
              <a:t>Introduction</a:t>
            </a:r>
            <a:endParaRPr b="1" sz="3100">
              <a:latin typeface="Times New Roman"/>
              <a:ea typeface="Times New Roman"/>
              <a:cs typeface="Times New Roman"/>
              <a:sym typeface="Times New Roman"/>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374151"/>
                </a:solidFill>
                <a:latin typeface="Times New Roman"/>
                <a:ea typeface="Times New Roman"/>
                <a:cs typeface="Times New Roman"/>
                <a:sym typeface="Times New Roman"/>
              </a:rPr>
              <a:t>The internet has emerged as one of the most crucial elements of modern society, to the extent that the mere thought of living without it is inconceivable. This highlights its significance in our lives and underscores the fundamental role it plays in shaping our daily experiences. However, despite its widespread usage, a substantial discrepancy exists in internet accessibility and usage across various regions and nations.</a:t>
            </a:r>
            <a:endParaRPr sz="1200">
              <a:solidFill>
                <a:srgbClr val="374151"/>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374151"/>
                </a:solidFill>
                <a:latin typeface="Times New Roman"/>
                <a:ea typeface="Times New Roman"/>
                <a:cs typeface="Times New Roman"/>
                <a:sym typeface="Times New Roman"/>
              </a:rPr>
              <a:t>In our project, we have tried to </a:t>
            </a:r>
            <a:r>
              <a:rPr lang="en" sz="1200">
                <a:solidFill>
                  <a:srgbClr val="374151"/>
                </a:solidFill>
                <a:latin typeface="Times New Roman"/>
                <a:ea typeface="Times New Roman"/>
                <a:cs typeface="Times New Roman"/>
                <a:sym typeface="Times New Roman"/>
              </a:rPr>
              <a:t>understand how internet usage varies across different countries and what factors might influence this variation and to do so, w</a:t>
            </a:r>
            <a:r>
              <a:rPr lang="en" sz="1200">
                <a:solidFill>
                  <a:srgbClr val="374151"/>
                </a:solidFill>
                <a:latin typeface="Times New Roman"/>
                <a:ea typeface="Times New Roman"/>
                <a:cs typeface="Times New Roman"/>
                <a:sym typeface="Times New Roman"/>
              </a:rPr>
              <a:t>e have used a comprehensive dataset on global internet usage with the following variables:</a:t>
            </a:r>
            <a:endParaRPr sz="1200">
              <a:solidFill>
                <a:srgbClr val="374151"/>
              </a:solidFill>
              <a:latin typeface="Times New Roman"/>
              <a:ea typeface="Times New Roman"/>
              <a:cs typeface="Times New Roman"/>
              <a:sym typeface="Times New Roman"/>
            </a:endParaRPr>
          </a:p>
          <a:p>
            <a:pPr indent="-190500" lvl="0" marL="228600" rtl="0" algn="l">
              <a:spcBef>
                <a:spcPts val="1500"/>
              </a:spcBef>
              <a:spcAft>
                <a:spcPts val="0"/>
              </a:spcAft>
              <a:buClr>
                <a:srgbClr val="3C4043"/>
              </a:buClr>
              <a:buSzPts val="1200"/>
              <a:buFont typeface="Times New Roman"/>
              <a:buChar char="●"/>
            </a:pPr>
            <a:r>
              <a:rPr b="1" lang="en" sz="1200">
                <a:solidFill>
                  <a:srgbClr val="3C4043"/>
                </a:solidFill>
                <a:latin typeface="Times New Roman"/>
                <a:ea typeface="Times New Roman"/>
                <a:cs typeface="Times New Roman"/>
                <a:sym typeface="Times New Roman"/>
              </a:rPr>
              <a:t>Country:</a:t>
            </a:r>
            <a:r>
              <a:rPr lang="en" sz="1200">
                <a:solidFill>
                  <a:srgbClr val="3C4043"/>
                </a:solidFill>
                <a:latin typeface="Times New Roman"/>
                <a:ea typeface="Times New Roman"/>
                <a:cs typeface="Times New Roman"/>
                <a:sym typeface="Times New Roman"/>
              </a:rPr>
              <a:t> Unique Identifier</a:t>
            </a:r>
            <a:endParaRPr sz="1200">
              <a:solidFill>
                <a:srgbClr val="3C4043"/>
              </a:solidFill>
              <a:latin typeface="Times New Roman"/>
              <a:ea typeface="Times New Roman"/>
              <a:cs typeface="Times New Roman"/>
              <a:sym typeface="Times New Roman"/>
            </a:endParaRPr>
          </a:p>
          <a:p>
            <a:pPr indent="-190500" lvl="0" marL="228600" rtl="0" algn="l">
              <a:spcBef>
                <a:spcPts val="0"/>
              </a:spcBef>
              <a:spcAft>
                <a:spcPts val="0"/>
              </a:spcAft>
              <a:buClr>
                <a:srgbClr val="3C4043"/>
              </a:buClr>
              <a:buSzPts val="1200"/>
              <a:buFont typeface="Times New Roman"/>
              <a:buChar char="●"/>
            </a:pPr>
            <a:r>
              <a:rPr b="1" lang="en" sz="1200">
                <a:solidFill>
                  <a:srgbClr val="3C4043"/>
                </a:solidFill>
                <a:latin typeface="Times New Roman"/>
                <a:ea typeface="Times New Roman"/>
                <a:cs typeface="Times New Roman"/>
                <a:sym typeface="Times New Roman"/>
              </a:rPr>
              <a:t>Income per person:</a:t>
            </a:r>
            <a:r>
              <a:rPr lang="en" sz="1200">
                <a:solidFill>
                  <a:srgbClr val="3C4043"/>
                </a:solidFill>
                <a:latin typeface="Times New Roman"/>
                <a:ea typeface="Times New Roman"/>
                <a:cs typeface="Times New Roman"/>
                <a:sym typeface="Times New Roman"/>
              </a:rPr>
              <a:t> Gross Domestic Product per capita in constant 2000 US$ (referred as GDP)</a:t>
            </a:r>
            <a:endParaRPr sz="1200">
              <a:solidFill>
                <a:srgbClr val="3C4043"/>
              </a:solidFill>
              <a:latin typeface="Times New Roman"/>
              <a:ea typeface="Times New Roman"/>
              <a:cs typeface="Times New Roman"/>
              <a:sym typeface="Times New Roman"/>
            </a:endParaRPr>
          </a:p>
          <a:p>
            <a:pPr indent="-190500" lvl="0" marL="228600" rtl="0" algn="l">
              <a:spcBef>
                <a:spcPts val="0"/>
              </a:spcBef>
              <a:spcAft>
                <a:spcPts val="0"/>
              </a:spcAft>
              <a:buClr>
                <a:srgbClr val="3C4043"/>
              </a:buClr>
              <a:buSzPts val="1200"/>
              <a:buFont typeface="Times New Roman"/>
              <a:buChar char="●"/>
            </a:pPr>
            <a:r>
              <a:rPr b="1" lang="en" sz="1200">
                <a:solidFill>
                  <a:srgbClr val="3C4043"/>
                </a:solidFill>
                <a:latin typeface="Times New Roman"/>
                <a:ea typeface="Times New Roman"/>
                <a:cs typeface="Times New Roman"/>
                <a:sym typeface="Times New Roman"/>
              </a:rPr>
              <a:t>Internet use rate:</a:t>
            </a:r>
            <a:r>
              <a:rPr lang="en" sz="1200">
                <a:solidFill>
                  <a:srgbClr val="3C4043"/>
                </a:solidFill>
                <a:latin typeface="Times New Roman"/>
                <a:ea typeface="Times New Roman"/>
                <a:cs typeface="Times New Roman"/>
                <a:sym typeface="Times New Roman"/>
              </a:rPr>
              <a:t> Internet users (per 100 people). </a:t>
            </a:r>
            <a:endParaRPr sz="1200">
              <a:solidFill>
                <a:srgbClr val="3C4043"/>
              </a:solidFill>
              <a:latin typeface="Times New Roman"/>
              <a:ea typeface="Times New Roman"/>
              <a:cs typeface="Times New Roman"/>
              <a:sym typeface="Times New Roman"/>
            </a:endParaRPr>
          </a:p>
          <a:p>
            <a:pPr indent="-190500" lvl="0" marL="228600" rtl="0" algn="l">
              <a:spcBef>
                <a:spcPts val="0"/>
              </a:spcBef>
              <a:spcAft>
                <a:spcPts val="0"/>
              </a:spcAft>
              <a:buClr>
                <a:srgbClr val="3C4043"/>
              </a:buClr>
              <a:buSzPts val="1200"/>
              <a:buFont typeface="Times New Roman"/>
              <a:buChar char="●"/>
            </a:pPr>
            <a:r>
              <a:rPr b="1" lang="en" sz="1200">
                <a:solidFill>
                  <a:srgbClr val="3C4043"/>
                </a:solidFill>
                <a:latin typeface="Times New Roman"/>
                <a:ea typeface="Times New Roman"/>
                <a:cs typeface="Times New Roman"/>
                <a:sym typeface="Times New Roman"/>
              </a:rPr>
              <a:t>Urban rate:</a:t>
            </a:r>
            <a:r>
              <a:rPr lang="en" sz="1200">
                <a:solidFill>
                  <a:srgbClr val="3C4043"/>
                </a:solidFill>
                <a:latin typeface="Times New Roman"/>
                <a:ea typeface="Times New Roman"/>
                <a:cs typeface="Times New Roman"/>
                <a:sym typeface="Times New Roman"/>
              </a:rPr>
              <a:t> Percentage of urban population, that are living in urban areas as defined by national statistical offices </a:t>
            </a:r>
            <a:endParaRPr sz="1200">
              <a:solidFill>
                <a:srgbClr val="37415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257425" y="223475"/>
            <a:ext cx="6247800" cy="106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100">
                <a:latin typeface="Times New Roman"/>
                <a:ea typeface="Times New Roman"/>
                <a:cs typeface="Times New Roman"/>
                <a:sym typeface="Times New Roman"/>
              </a:rPr>
              <a:t>Project objective </a:t>
            </a:r>
            <a:endParaRPr sz="3100">
              <a:latin typeface="Times New Roman"/>
              <a:ea typeface="Times New Roman"/>
              <a:cs typeface="Times New Roman"/>
              <a:sym typeface="Times New Roman"/>
            </a:endParaRPr>
          </a:p>
        </p:txBody>
      </p:sp>
      <p:sp>
        <p:nvSpPr>
          <p:cNvPr id="77" name="Google Shape;77;p15"/>
          <p:cNvSpPr txBox="1"/>
          <p:nvPr/>
        </p:nvSpPr>
        <p:spPr>
          <a:xfrm>
            <a:off x="358650" y="1291175"/>
            <a:ext cx="82227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374151"/>
                </a:solidFill>
                <a:latin typeface="Times New Roman"/>
                <a:ea typeface="Times New Roman"/>
                <a:cs typeface="Times New Roman"/>
                <a:sym typeface="Times New Roman"/>
              </a:rPr>
              <a:t>This proposed research seeks to examine the worldwide utilization of the Internet and analyze its effects on economies and societies. Additionally, it aims to explore if there is any potential correlation between a country's population, GDP, and internet penetration rate. </a:t>
            </a:r>
            <a:endParaRPr sz="1200">
              <a:solidFill>
                <a:srgbClr val="37415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37415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374151"/>
                </a:solidFill>
                <a:latin typeface="Times New Roman"/>
                <a:ea typeface="Times New Roman"/>
                <a:cs typeface="Times New Roman"/>
                <a:sym typeface="Times New Roman"/>
              </a:rPr>
              <a:t>Following are the research </a:t>
            </a:r>
            <a:r>
              <a:rPr lang="en" sz="1200">
                <a:solidFill>
                  <a:srgbClr val="374151"/>
                </a:solidFill>
                <a:latin typeface="Times New Roman"/>
                <a:ea typeface="Times New Roman"/>
                <a:cs typeface="Times New Roman"/>
                <a:sym typeface="Times New Roman"/>
              </a:rPr>
              <a:t>questions</a:t>
            </a:r>
            <a:r>
              <a:rPr lang="en" sz="1200">
                <a:solidFill>
                  <a:srgbClr val="374151"/>
                </a:solidFill>
                <a:latin typeface="Times New Roman"/>
                <a:ea typeface="Times New Roman"/>
                <a:cs typeface="Times New Roman"/>
                <a:sym typeface="Times New Roman"/>
              </a:rPr>
              <a:t> we propose to answer:</a:t>
            </a:r>
            <a:endParaRPr sz="1200">
              <a:solidFill>
                <a:srgbClr val="37415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74151"/>
              </a:buClr>
              <a:buSzPts val="1200"/>
              <a:buFont typeface="Times New Roman"/>
              <a:buChar char="●"/>
            </a:pPr>
            <a:r>
              <a:rPr lang="en" sz="1200">
                <a:latin typeface="Times New Roman"/>
                <a:ea typeface="Times New Roman"/>
                <a:cs typeface="Times New Roman"/>
                <a:sym typeface="Times New Roman"/>
              </a:rPr>
              <a:t>Which countries have the highest and lowest internet usage rates across the globe?</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74151"/>
              </a:buClr>
              <a:buSzPts val="1200"/>
              <a:buFont typeface="Times New Roman"/>
              <a:buChar char="●"/>
            </a:pPr>
            <a:r>
              <a:rPr lang="en" sz="1200">
                <a:latin typeface="Times New Roman"/>
                <a:ea typeface="Times New Roman"/>
                <a:cs typeface="Times New Roman"/>
                <a:sym typeface="Times New Roman"/>
              </a:rPr>
              <a:t>Is there a relationship between a country’s GDP and its internet penetration rate?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74151"/>
              </a:buClr>
              <a:buSzPts val="1200"/>
              <a:buFont typeface="Times New Roman"/>
              <a:buChar char="●"/>
            </a:pPr>
            <a:r>
              <a:rPr lang="en" sz="1200">
                <a:latin typeface="Times New Roman"/>
                <a:ea typeface="Times New Roman"/>
                <a:cs typeface="Times New Roman"/>
                <a:sym typeface="Times New Roman"/>
              </a:rPr>
              <a:t>Does urbanization affect Internet usage patterns? Urban users v/s non-urban internet users in the country/continent </a:t>
            </a:r>
            <a:endParaRPr sz="1200">
              <a:solidFill>
                <a:srgbClr val="37415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latin typeface="Times New Roman"/>
                <a:ea typeface="Times New Roman"/>
                <a:cs typeface="Times New Roman"/>
                <a:sym typeface="Times New Roman"/>
              </a:rPr>
              <a:t>Internet usage by the Countries</a:t>
            </a:r>
            <a:endParaRPr b="1" sz="3100">
              <a:latin typeface="Times New Roman"/>
              <a:ea typeface="Times New Roman"/>
              <a:cs typeface="Times New Roman"/>
              <a:sym typeface="Times New Roman"/>
            </a:endParaRPr>
          </a:p>
        </p:txBody>
      </p:sp>
      <p:pic>
        <p:nvPicPr>
          <p:cNvPr id="83" name="Google Shape;83;p16"/>
          <p:cNvPicPr preferRelativeResize="0"/>
          <p:nvPr/>
        </p:nvPicPr>
        <p:blipFill rotWithShape="1">
          <a:blip r:embed="rId3">
            <a:alphaModFix/>
          </a:blip>
          <a:srcRect b="10739" l="0" r="0" t="18136"/>
          <a:stretch/>
        </p:blipFill>
        <p:spPr>
          <a:xfrm>
            <a:off x="924337" y="1300850"/>
            <a:ext cx="7295376" cy="3332775"/>
          </a:xfrm>
          <a:prstGeom prst="rect">
            <a:avLst/>
          </a:prstGeom>
          <a:noFill/>
          <a:ln>
            <a:noFill/>
          </a:ln>
        </p:spPr>
      </p:pic>
      <p:sp>
        <p:nvSpPr>
          <p:cNvPr id="84" name="Google Shape;84;p16"/>
          <p:cNvSpPr txBox="1"/>
          <p:nvPr/>
        </p:nvSpPr>
        <p:spPr>
          <a:xfrm>
            <a:off x="1239175" y="4557425"/>
            <a:ext cx="666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Greenland has the highest internet usage (95.63%) and Timor-Leste has the lowest internet usage (0.21%)</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17050" y="2103000"/>
            <a:ext cx="4045200" cy="93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100">
                <a:latin typeface="Times New Roman"/>
                <a:ea typeface="Times New Roman"/>
                <a:cs typeface="Times New Roman"/>
                <a:sym typeface="Times New Roman"/>
              </a:rPr>
              <a:t>Average </a:t>
            </a:r>
            <a:r>
              <a:rPr b="1" lang="en" sz="3100">
                <a:latin typeface="Times New Roman"/>
                <a:ea typeface="Times New Roman"/>
                <a:cs typeface="Times New Roman"/>
                <a:sym typeface="Times New Roman"/>
              </a:rPr>
              <a:t>GDP per Continent</a:t>
            </a:r>
            <a:endParaRPr b="1" sz="3100">
              <a:latin typeface="Times New Roman"/>
              <a:ea typeface="Times New Roman"/>
              <a:cs typeface="Times New Roman"/>
              <a:sym typeface="Times New Roman"/>
            </a:endParaRPr>
          </a:p>
        </p:txBody>
      </p:sp>
      <p:pic>
        <p:nvPicPr>
          <p:cNvPr id="90" name="Google Shape;90;p17"/>
          <p:cNvPicPr preferRelativeResize="0"/>
          <p:nvPr/>
        </p:nvPicPr>
        <p:blipFill>
          <a:blip r:embed="rId3">
            <a:alphaModFix/>
          </a:blip>
          <a:stretch>
            <a:fillRect/>
          </a:stretch>
        </p:blipFill>
        <p:spPr>
          <a:xfrm>
            <a:off x="4572000" y="949275"/>
            <a:ext cx="4528501" cy="3396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75175" y="2088613"/>
            <a:ext cx="4045200" cy="96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100">
                <a:latin typeface="Times New Roman"/>
                <a:ea typeface="Times New Roman"/>
                <a:cs typeface="Times New Roman"/>
                <a:sym typeface="Times New Roman"/>
              </a:rPr>
              <a:t>Average i</a:t>
            </a:r>
            <a:r>
              <a:rPr b="1" lang="en" sz="3100">
                <a:latin typeface="Times New Roman"/>
                <a:ea typeface="Times New Roman"/>
                <a:cs typeface="Times New Roman"/>
                <a:sym typeface="Times New Roman"/>
              </a:rPr>
              <a:t>nternet usage by each continent</a:t>
            </a:r>
            <a:endParaRPr b="1" sz="3100">
              <a:latin typeface="Times New Roman"/>
              <a:ea typeface="Times New Roman"/>
              <a:cs typeface="Times New Roman"/>
              <a:sym typeface="Times New Roman"/>
            </a:endParaRPr>
          </a:p>
        </p:txBody>
      </p:sp>
      <p:pic>
        <p:nvPicPr>
          <p:cNvPr id="96" name="Google Shape;96;p18"/>
          <p:cNvPicPr preferRelativeResize="0"/>
          <p:nvPr/>
        </p:nvPicPr>
        <p:blipFill>
          <a:blip r:embed="rId3">
            <a:alphaModFix/>
          </a:blip>
          <a:stretch>
            <a:fillRect/>
          </a:stretch>
        </p:blipFill>
        <p:spPr>
          <a:xfrm>
            <a:off x="4643900" y="907013"/>
            <a:ext cx="4439301" cy="3329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153025"/>
            <a:ext cx="8520600" cy="9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latin typeface="Times New Roman"/>
                <a:ea typeface="Times New Roman"/>
                <a:cs typeface="Times New Roman"/>
                <a:sym typeface="Times New Roman"/>
              </a:rPr>
              <a:t>Is there a relationship between GDP and internet usage?</a:t>
            </a:r>
            <a:endParaRPr b="1" sz="3100">
              <a:latin typeface="Times New Roman"/>
              <a:ea typeface="Times New Roman"/>
              <a:cs typeface="Times New Roman"/>
              <a:sym typeface="Times New Roman"/>
            </a:endParaRPr>
          </a:p>
        </p:txBody>
      </p:sp>
      <p:pic>
        <p:nvPicPr>
          <p:cNvPr id="102" name="Google Shape;102;p19"/>
          <p:cNvPicPr preferRelativeResize="0"/>
          <p:nvPr/>
        </p:nvPicPr>
        <p:blipFill>
          <a:blip r:embed="rId3">
            <a:alphaModFix/>
          </a:blip>
          <a:stretch>
            <a:fillRect/>
          </a:stretch>
        </p:blipFill>
        <p:spPr>
          <a:xfrm>
            <a:off x="152400" y="1335550"/>
            <a:ext cx="4874067" cy="3655550"/>
          </a:xfrm>
          <a:prstGeom prst="rect">
            <a:avLst/>
          </a:prstGeom>
          <a:noFill/>
          <a:ln>
            <a:noFill/>
          </a:ln>
        </p:spPr>
      </p:pic>
      <p:pic>
        <p:nvPicPr>
          <p:cNvPr id="103" name="Google Shape;103;p19"/>
          <p:cNvPicPr preferRelativeResize="0"/>
          <p:nvPr/>
        </p:nvPicPr>
        <p:blipFill>
          <a:blip r:embed="rId4">
            <a:alphaModFix/>
          </a:blip>
          <a:stretch>
            <a:fillRect/>
          </a:stretch>
        </p:blipFill>
        <p:spPr>
          <a:xfrm>
            <a:off x="5106417" y="1649025"/>
            <a:ext cx="3812733" cy="285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46125" y="2035450"/>
            <a:ext cx="4045200" cy="85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100">
                <a:latin typeface="Times New Roman"/>
                <a:ea typeface="Times New Roman"/>
                <a:cs typeface="Times New Roman"/>
                <a:sym typeface="Times New Roman"/>
              </a:rPr>
              <a:t>Continents and their urban population</a:t>
            </a:r>
            <a:endParaRPr b="1" sz="3100">
              <a:latin typeface="Times New Roman"/>
              <a:ea typeface="Times New Roman"/>
              <a:cs typeface="Times New Roman"/>
              <a:sym typeface="Times New Roman"/>
            </a:endParaRPr>
          </a:p>
        </p:txBody>
      </p:sp>
      <p:pic>
        <p:nvPicPr>
          <p:cNvPr id="109" name="Google Shape;109;p20"/>
          <p:cNvPicPr preferRelativeResize="0"/>
          <p:nvPr/>
        </p:nvPicPr>
        <p:blipFill>
          <a:blip r:embed="rId3">
            <a:alphaModFix/>
          </a:blip>
          <a:stretch>
            <a:fillRect/>
          </a:stretch>
        </p:blipFill>
        <p:spPr>
          <a:xfrm>
            <a:off x="4655975" y="907013"/>
            <a:ext cx="4439301" cy="3329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11150"/>
            <a:ext cx="8520600" cy="9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latin typeface="Times New Roman"/>
                <a:ea typeface="Times New Roman"/>
                <a:cs typeface="Times New Roman"/>
                <a:sym typeface="Times New Roman"/>
              </a:rPr>
              <a:t>Relationship between Urbanisation and Internet usage rate</a:t>
            </a:r>
            <a:endParaRPr b="1" sz="3100">
              <a:latin typeface="Times New Roman"/>
              <a:ea typeface="Times New Roman"/>
              <a:cs typeface="Times New Roman"/>
              <a:sym typeface="Times New Roman"/>
            </a:endParaRPr>
          </a:p>
        </p:txBody>
      </p:sp>
      <p:pic>
        <p:nvPicPr>
          <p:cNvPr id="115" name="Google Shape;115;p21"/>
          <p:cNvPicPr preferRelativeResize="0"/>
          <p:nvPr/>
        </p:nvPicPr>
        <p:blipFill>
          <a:blip r:embed="rId3">
            <a:alphaModFix/>
          </a:blip>
          <a:stretch>
            <a:fillRect/>
          </a:stretch>
        </p:blipFill>
        <p:spPr>
          <a:xfrm>
            <a:off x="152400" y="1335550"/>
            <a:ext cx="4874067" cy="3655550"/>
          </a:xfrm>
          <a:prstGeom prst="rect">
            <a:avLst/>
          </a:prstGeom>
          <a:noFill/>
          <a:ln>
            <a:noFill/>
          </a:ln>
        </p:spPr>
      </p:pic>
      <p:pic>
        <p:nvPicPr>
          <p:cNvPr id="116" name="Google Shape;116;p21"/>
          <p:cNvPicPr preferRelativeResize="0"/>
          <p:nvPr/>
        </p:nvPicPr>
        <p:blipFill>
          <a:blip r:embed="rId4">
            <a:alphaModFix/>
          </a:blip>
          <a:stretch>
            <a:fillRect/>
          </a:stretch>
        </p:blipFill>
        <p:spPr>
          <a:xfrm>
            <a:off x="5026467" y="1733550"/>
            <a:ext cx="3812733" cy="2859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