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4"/>
  </p:notesMasterIdLst>
  <p:handoutMasterIdLst>
    <p:handoutMasterId r:id="rId15"/>
  </p:handoutMasterIdLst>
  <p:sldIdLst>
    <p:sldId id="256" r:id="rId5"/>
    <p:sldId id="257" r:id="rId6"/>
    <p:sldId id="258" r:id="rId7"/>
    <p:sldId id="259" r:id="rId8"/>
    <p:sldId id="260" r:id="rId9"/>
    <p:sldId id="264"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4/15/2021</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4/15/2021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4/15/2021</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4/15/2021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4/15/2021</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4/15/2021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4/15/2021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4/15/2021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4/15/2021</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4/15/2021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4/15/2021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4/15/2021</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4/15/2021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4/15/2021</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lstStyle/>
          <a:p>
            <a:r>
              <a:rPr lang="en-US" dirty="0"/>
              <a:t>E-Shiksha </a:t>
            </a:r>
            <a:br>
              <a:rPr lang="en-US" dirty="0"/>
            </a:br>
            <a:r>
              <a:rPr lang="en-US" dirty="0"/>
              <a:t>		</a:t>
            </a:r>
            <a:r>
              <a:rPr lang="en-US" sz="3000" dirty="0"/>
              <a:t>learn and implement</a:t>
            </a:r>
            <a:endParaRPr lang="en-US" dirty="0"/>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208139" y="1057822"/>
            <a:ext cx="1440000" cy="1440000"/>
          </a:xfrm>
          <a:prstGeom prst="rect">
            <a:avLst/>
          </a:prstGeom>
        </p:spPr>
      </p:pic>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33221" y="3948474"/>
            <a:ext cx="8637072" cy="2410381"/>
          </a:xfrm>
        </p:spPr>
        <p:txBody>
          <a:bodyPr>
            <a:noAutofit/>
          </a:bodyPr>
          <a:lstStyle/>
          <a:p>
            <a:r>
              <a:rPr lang="en-US" sz="1500" b="1" dirty="0">
                <a:solidFill>
                  <a:srgbClr val="000000"/>
                </a:solidFill>
                <a:ea typeface="Tahoma" panose="020B0604030504040204" pitchFamily="34" charset="0"/>
                <a:cs typeface="Tahoma" panose="020B0604030504040204" pitchFamily="34" charset="0"/>
              </a:rPr>
              <a:t>Mentor : Anand Gupta</a:t>
            </a:r>
          </a:p>
          <a:p>
            <a:r>
              <a:rPr lang="en-US" sz="1500" b="1" dirty="0">
                <a:solidFill>
                  <a:srgbClr val="000000"/>
                </a:solidFill>
                <a:ea typeface="Tahoma" panose="020B0604030504040204" pitchFamily="34" charset="0"/>
                <a:cs typeface="Tahoma" panose="020B0604030504040204" pitchFamily="34" charset="0"/>
              </a:rPr>
              <a:t>Team</a:t>
            </a:r>
            <a:r>
              <a:rPr lang="en-US" sz="1500" dirty="0">
                <a:solidFill>
                  <a:srgbClr val="000000"/>
                </a:solidFill>
                <a:ea typeface="Tahoma" panose="020B0604030504040204" pitchFamily="34" charset="0"/>
                <a:cs typeface="Tahoma" panose="020B0604030504040204" pitchFamily="34" charset="0"/>
              </a:rPr>
              <a:t> </a:t>
            </a:r>
            <a:r>
              <a:rPr lang="en-US" sz="1500" b="1" dirty="0">
                <a:solidFill>
                  <a:srgbClr val="000000"/>
                </a:solidFill>
                <a:ea typeface="Tahoma" panose="020B0604030504040204" pitchFamily="34" charset="0"/>
                <a:cs typeface="Tahoma" panose="020B0604030504040204" pitchFamily="34" charset="0"/>
              </a:rPr>
              <a:t>Members</a:t>
            </a:r>
            <a:r>
              <a:rPr lang="en-US" sz="1500" dirty="0">
                <a:solidFill>
                  <a:srgbClr val="000000"/>
                </a:solidFill>
                <a:ea typeface="Tahoma" panose="020B0604030504040204" pitchFamily="34" charset="0"/>
                <a:cs typeface="Tahoma" panose="020B0604030504040204" pitchFamily="34" charset="0"/>
              </a:rPr>
              <a:t> :</a:t>
            </a:r>
          </a:p>
          <a:p>
            <a:pPr marL="285750" indent="-285750">
              <a:buFont typeface="Arial" panose="020B0604020202020204" pitchFamily="34" charset="0"/>
              <a:buChar char="•"/>
            </a:pPr>
            <a:r>
              <a:rPr lang="en-US" sz="1500" dirty="0">
                <a:solidFill>
                  <a:srgbClr val="000000"/>
                </a:solidFill>
                <a:ea typeface="Tahoma" panose="020B0604030504040204" pitchFamily="34" charset="0"/>
                <a:cs typeface="Tahoma" panose="020B0604030504040204" pitchFamily="34" charset="0"/>
              </a:rPr>
              <a:t>Abhishek Gupta (181500017)</a:t>
            </a:r>
          </a:p>
          <a:p>
            <a:pPr marL="285750" indent="-285750">
              <a:buFont typeface="Arial" panose="020B0604020202020204" pitchFamily="34" charset="0"/>
              <a:buChar char="•"/>
            </a:pPr>
            <a:r>
              <a:rPr lang="en-US" sz="1500" dirty="0">
                <a:solidFill>
                  <a:srgbClr val="000000"/>
                </a:solidFill>
                <a:ea typeface="Tahoma" panose="020B0604030504040204" pitchFamily="34" charset="0"/>
                <a:cs typeface="Tahoma" panose="020B0604030504040204" pitchFamily="34" charset="0"/>
              </a:rPr>
              <a:t>Akansha GUPTA (181500053)</a:t>
            </a:r>
          </a:p>
          <a:p>
            <a:pPr marL="285750" indent="-285750">
              <a:buFont typeface="Arial" panose="020B0604020202020204" pitchFamily="34" charset="0"/>
              <a:buChar char="•"/>
            </a:pPr>
            <a:r>
              <a:rPr lang="en-US" sz="1500" dirty="0">
                <a:solidFill>
                  <a:srgbClr val="000000"/>
                </a:solidFill>
                <a:ea typeface="Tahoma" panose="020B0604030504040204" pitchFamily="34" charset="0"/>
                <a:cs typeface="Tahoma" panose="020B0604030504040204" pitchFamily="34" charset="0"/>
              </a:rPr>
              <a:t>Anushka Maheshwari (181500124)</a:t>
            </a:r>
            <a:endParaRPr lang="en-US" sz="1500" dirty="0"/>
          </a:p>
        </p:txBody>
      </p:sp>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abstract</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fontScale="92500" lnSpcReduction="10000"/>
          </a:bodyPr>
          <a:lstStyle/>
          <a:p>
            <a:r>
              <a:rPr lang="en-US" dirty="0"/>
              <a:t>E-Shiksha (E-Learning Management System) is a project which aims in developing an online application to provide Online Education, maintain Study Materials, keep Student records and collect Payments. This project has login features, Educator as Admin and Student as an user can login into their own portal separately. The Admin can login, through which the admin can monitor the whole system. This System can be used to search for course, add new courses, edit course, check payment status etc. The Admin after logging into his account can generate reports such as sell Report. The User can login into his account to follow course he purchased and can share his/her feedback.</a:t>
            </a:r>
            <a:endParaRPr lang="en-IN" dirty="0"/>
          </a:p>
          <a:p>
            <a:r>
              <a:rPr lang="en-US" dirty="0"/>
              <a:t>Overall this project of ours is being developed to help the Educator (Admin) as well as Students (User) to provide Teaching-Learning platform in the best way possible.</a:t>
            </a:r>
            <a:endParaRPr lang="en-IN" dirty="0"/>
          </a:p>
        </p:txBody>
      </p:sp>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introduction</a:t>
            </a:r>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333640" y="1703693"/>
            <a:ext cx="9603275" cy="3891764"/>
          </a:xfrm>
        </p:spPr>
        <p:txBody>
          <a:bodyPr>
            <a:normAutofit fontScale="92500" lnSpcReduction="10000"/>
          </a:bodyPr>
          <a:lstStyle/>
          <a:p>
            <a:pPr lvl="0"/>
            <a:r>
              <a:rPr lang="en-US" sz="1700" dirty="0"/>
              <a:t>With </a:t>
            </a:r>
            <a:r>
              <a:rPr lang="en-US" sz="1700" b="1" dirty="0"/>
              <a:t>E-Shiksha</a:t>
            </a:r>
            <a:r>
              <a:rPr lang="en-US" sz="1700" dirty="0"/>
              <a:t> you’re able to learn at a pace that is comfortable for you.</a:t>
            </a:r>
          </a:p>
          <a:p>
            <a:pPr lvl="0"/>
            <a:r>
              <a:rPr lang="en-US" sz="1700" dirty="0"/>
              <a:t>It is a powerful Learning Management System implementing the latest trends in e-learning. </a:t>
            </a:r>
          </a:p>
          <a:p>
            <a:pPr lvl="0"/>
            <a:r>
              <a:rPr lang="en-US" sz="1700" dirty="0"/>
              <a:t>E-Learning is learning utilizing electronic technologies to access educational curriculum outside of a traditional classroom</a:t>
            </a:r>
            <a:r>
              <a:rPr lang="en-US" sz="1700" b="1" dirty="0"/>
              <a:t>.</a:t>
            </a:r>
          </a:p>
          <a:p>
            <a:pPr lvl="0"/>
            <a:r>
              <a:rPr lang="en-US" sz="1700" dirty="0"/>
              <a:t>Any Person who wants to gain new skills can join E-Shiksha. A Person/Student/Learner has to fill up registration form which is absolutely Free.</a:t>
            </a:r>
          </a:p>
          <a:p>
            <a:pPr lvl="0"/>
            <a:r>
              <a:rPr lang="en-US" sz="1700" dirty="0"/>
              <a:t>Admin of this system will upload new courses which will be available for everyone. Admin can delete or edit student/learner details. Admin can modify course details and can check sells report. </a:t>
            </a:r>
          </a:p>
          <a:p>
            <a:pPr lvl="0"/>
            <a:r>
              <a:rPr lang="en-US" sz="1700" dirty="0"/>
              <a:t>After login they can buy any course as per their choice or requirement which is available in E-Shiksha. They can watch purchased video courses online and can submit their feedback. As well they can update their profile and can change password.</a:t>
            </a:r>
            <a:endParaRPr lang="en-US" sz="1700"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objectives</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386641" y="1703693"/>
            <a:ext cx="9603275" cy="3942098"/>
          </a:xfrm>
        </p:spPr>
        <p:txBody>
          <a:bodyPr>
            <a:normAutofit lnSpcReduction="10000"/>
          </a:bodyPr>
          <a:lstStyle/>
          <a:p>
            <a:pPr lvl="0"/>
            <a:r>
              <a:rPr lang="en-US" dirty="0"/>
              <a:t>Ability to recall previously learned material – Students/learners can watch video courses as many times as they need. If they forgot something during the course they can come back and watch that specific part anytime.</a:t>
            </a:r>
            <a:endParaRPr lang="en-IN" dirty="0"/>
          </a:p>
          <a:p>
            <a:pPr lvl="0"/>
            <a:r>
              <a:rPr lang="en-US" dirty="0"/>
              <a:t>Creative way to present lesson – It is very creative way to present lectures. It will surely enhance teaching ability of tutor.</a:t>
            </a:r>
            <a:endParaRPr lang="en-IN" dirty="0"/>
          </a:p>
          <a:p>
            <a:pPr lvl="0"/>
            <a:r>
              <a:rPr lang="en-US" dirty="0"/>
              <a:t>Low Cost – As nobody needs to travel or rent anything so it’s very cost efficient.</a:t>
            </a:r>
            <a:endParaRPr lang="en-IN" dirty="0"/>
          </a:p>
          <a:p>
            <a:pPr lvl="0"/>
            <a:r>
              <a:rPr lang="en-US" dirty="0"/>
              <a:t>High Quality – As tutor do not has time boundation so he can teach in his own comfort time.</a:t>
            </a:r>
            <a:endParaRPr lang="en-IN" dirty="0"/>
          </a:p>
          <a:p>
            <a:pPr lvl="0"/>
            <a:r>
              <a:rPr lang="en-US" dirty="0"/>
              <a:t>Learn anytime from anywhere – Students/Learners can start learning anytime from anywhere they just required internet connection with a compatible device. </a:t>
            </a:r>
            <a:endParaRPr lang="en-IN" dirty="0"/>
          </a:p>
        </p:txBody>
      </p:sp>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dirty="0"/>
              <a:t>Requirements</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graphicFrame>
        <p:nvGraphicFramePr>
          <p:cNvPr id="8" name="Table 7">
            <a:extLst>
              <a:ext uri="{FF2B5EF4-FFF2-40B4-BE49-F238E27FC236}">
                <a16:creationId xmlns:a16="http://schemas.microsoft.com/office/drawing/2014/main" id="{96E4A00C-E035-4BA8-B07F-7B2ABCFAB073}"/>
              </a:ext>
            </a:extLst>
          </p:cNvPr>
          <p:cNvGraphicFramePr>
            <a:graphicFrameLocks noGrp="1"/>
          </p:cNvGraphicFramePr>
          <p:nvPr>
            <p:extLst>
              <p:ext uri="{D42A27DB-BD31-4B8C-83A1-F6EECF244321}">
                <p14:modId xmlns:p14="http://schemas.microsoft.com/office/powerpoint/2010/main" val="1551462000"/>
              </p:ext>
            </p:extLst>
          </p:nvPr>
        </p:nvGraphicFramePr>
        <p:xfrm>
          <a:off x="1290909" y="2498146"/>
          <a:ext cx="4088036" cy="1930982"/>
        </p:xfrm>
        <a:graphic>
          <a:graphicData uri="http://schemas.openxmlformats.org/drawingml/2006/table">
            <a:tbl>
              <a:tblPr firstRow="1" firstCol="1" bandRow="1">
                <a:tableStyleId>{3C2FFA5D-87B4-456A-9821-1D502468CF0F}</a:tableStyleId>
              </a:tblPr>
              <a:tblGrid>
                <a:gridCol w="1410550">
                  <a:extLst>
                    <a:ext uri="{9D8B030D-6E8A-4147-A177-3AD203B41FA5}">
                      <a16:colId xmlns:a16="http://schemas.microsoft.com/office/drawing/2014/main" val="2085580447"/>
                    </a:ext>
                  </a:extLst>
                </a:gridCol>
                <a:gridCol w="2677486">
                  <a:extLst>
                    <a:ext uri="{9D8B030D-6E8A-4147-A177-3AD203B41FA5}">
                      <a16:colId xmlns:a16="http://schemas.microsoft.com/office/drawing/2014/main" val="2701521836"/>
                    </a:ext>
                  </a:extLst>
                </a:gridCol>
              </a:tblGrid>
              <a:tr h="379278">
                <a:tc>
                  <a:txBody>
                    <a:bodyPr/>
                    <a:lstStyle/>
                    <a:p>
                      <a:pPr algn="ctr">
                        <a:spcBef>
                          <a:spcPts val="600"/>
                        </a:spcBef>
                        <a:spcAft>
                          <a:spcPts val="0"/>
                        </a:spcAft>
                      </a:pPr>
                      <a:r>
                        <a:rPr lang="en-US" sz="1200" dirty="0">
                          <a:effectLst/>
                        </a:rPr>
                        <a:t>Processor</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dirty="0">
                          <a:effectLst/>
                        </a:rPr>
                        <a:t>1.6 GHz or Faster Processor</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762815161"/>
                  </a:ext>
                </a:extLst>
              </a:tr>
              <a:tr h="387926">
                <a:tc>
                  <a:txBody>
                    <a:bodyPr/>
                    <a:lstStyle/>
                    <a:p>
                      <a:pPr algn="ctr">
                        <a:spcBef>
                          <a:spcPts val="600"/>
                        </a:spcBef>
                        <a:spcAft>
                          <a:spcPts val="0"/>
                        </a:spcAft>
                      </a:pPr>
                      <a:r>
                        <a:rPr lang="en-US" sz="1200" dirty="0">
                          <a:effectLst/>
                        </a:rPr>
                        <a:t>RAM</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4 GB</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39484515"/>
                  </a:ext>
                </a:extLst>
              </a:tr>
              <a:tr h="387926">
                <a:tc>
                  <a:txBody>
                    <a:bodyPr/>
                    <a:lstStyle/>
                    <a:p>
                      <a:pPr algn="ctr">
                        <a:spcBef>
                          <a:spcPts val="600"/>
                        </a:spcBef>
                        <a:spcAft>
                          <a:spcPts val="0"/>
                        </a:spcAft>
                      </a:pPr>
                      <a:r>
                        <a:rPr lang="en-US" sz="1200" dirty="0">
                          <a:effectLst/>
                        </a:rPr>
                        <a:t>Disk Space</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10 GB of Available Hard Disk</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784081800"/>
                  </a:ext>
                </a:extLst>
              </a:tr>
              <a:tr h="387926">
                <a:tc>
                  <a:txBody>
                    <a:bodyPr/>
                    <a:lstStyle/>
                    <a:p>
                      <a:pPr algn="ctr">
                        <a:spcBef>
                          <a:spcPts val="600"/>
                        </a:spcBef>
                        <a:spcAft>
                          <a:spcPts val="0"/>
                        </a:spcAft>
                      </a:pPr>
                      <a:r>
                        <a:rPr lang="en-US" sz="1200">
                          <a:effectLst/>
                        </a:rPr>
                        <a:t>Graphic</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DirectX 9-Capable Video Card</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250706111"/>
                  </a:ext>
                </a:extLst>
              </a:tr>
              <a:tr h="387926">
                <a:tc>
                  <a:txBody>
                    <a:bodyPr/>
                    <a:lstStyle/>
                    <a:p>
                      <a:pPr algn="ctr">
                        <a:spcBef>
                          <a:spcPts val="600"/>
                        </a:spcBef>
                        <a:spcAft>
                          <a:spcPts val="0"/>
                        </a:spcAft>
                      </a:pPr>
                      <a:r>
                        <a:rPr lang="en-US" sz="1200">
                          <a:effectLst/>
                        </a:rPr>
                        <a:t>Display</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dirty="0">
                          <a:effectLst/>
                        </a:rPr>
                        <a:t>1024 X 768 or Higher Resolution</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861321953"/>
                  </a:ext>
                </a:extLst>
              </a:tr>
            </a:tbl>
          </a:graphicData>
        </a:graphic>
      </p:graphicFrame>
      <p:graphicFrame>
        <p:nvGraphicFramePr>
          <p:cNvPr id="9" name="Table 8">
            <a:extLst>
              <a:ext uri="{FF2B5EF4-FFF2-40B4-BE49-F238E27FC236}">
                <a16:creationId xmlns:a16="http://schemas.microsoft.com/office/drawing/2014/main" id="{C1D50D85-EDA3-4932-B3B9-FA97D902DABC}"/>
              </a:ext>
            </a:extLst>
          </p:cNvPr>
          <p:cNvGraphicFramePr>
            <a:graphicFrameLocks noGrp="1"/>
          </p:cNvGraphicFramePr>
          <p:nvPr>
            <p:extLst>
              <p:ext uri="{D42A27DB-BD31-4B8C-83A1-F6EECF244321}">
                <p14:modId xmlns:p14="http://schemas.microsoft.com/office/powerpoint/2010/main" val="919129180"/>
              </p:ext>
            </p:extLst>
          </p:nvPr>
        </p:nvGraphicFramePr>
        <p:xfrm>
          <a:off x="5626781" y="2162128"/>
          <a:ext cx="5274310" cy="3103245"/>
        </p:xfrm>
        <a:graphic>
          <a:graphicData uri="http://schemas.openxmlformats.org/drawingml/2006/table">
            <a:tbl>
              <a:tblPr firstRow="1" firstCol="1" bandRow="1">
                <a:tableStyleId>{3C2FFA5D-87B4-456A-9821-1D502468CF0F}</a:tableStyleId>
              </a:tblPr>
              <a:tblGrid>
                <a:gridCol w="2637155">
                  <a:extLst>
                    <a:ext uri="{9D8B030D-6E8A-4147-A177-3AD203B41FA5}">
                      <a16:colId xmlns:a16="http://schemas.microsoft.com/office/drawing/2014/main" val="494731398"/>
                    </a:ext>
                  </a:extLst>
                </a:gridCol>
                <a:gridCol w="2637155">
                  <a:extLst>
                    <a:ext uri="{9D8B030D-6E8A-4147-A177-3AD203B41FA5}">
                      <a16:colId xmlns:a16="http://schemas.microsoft.com/office/drawing/2014/main" val="3647788484"/>
                    </a:ext>
                  </a:extLst>
                </a:gridCol>
              </a:tblGrid>
              <a:tr h="257175">
                <a:tc>
                  <a:txBody>
                    <a:bodyPr/>
                    <a:lstStyle/>
                    <a:p>
                      <a:pPr algn="ctr">
                        <a:spcBef>
                          <a:spcPts val="600"/>
                        </a:spcBef>
                        <a:spcAft>
                          <a:spcPts val="0"/>
                        </a:spcAft>
                      </a:pPr>
                      <a:r>
                        <a:rPr lang="en-US" sz="1200" dirty="0">
                          <a:effectLst/>
                        </a:rPr>
                        <a:t>Operating System</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Windows 10</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52905123"/>
                  </a:ext>
                </a:extLst>
              </a:tr>
              <a:tr h="257175">
                <a:tc>
                  <a:txBody>
                    <a:bodyPr/>
                    <a:lstStyle/>
                    <a:p>
                      <a:pPr algn="ctr">
                        <a:spcBef>
                          <a:spcPts val="600"/>
                        </a:spcBef>
                        <a:spcAft>
                          <a:spcPts val="0"/>
                        </a:spcAft>
                      </a:pPr>
                      <a:r>
                        <a:rPr lang="en-US" sz="1200">
                          <a:effectLst/>
                        </a:rPr>
                        <a:t>Front End</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HTML, CSS, JavaScript</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502863094"/>
                  </a:ext>
                </a:extLst>
              </a:tr>
              <a:tr h="257175">
                <a:tc>
                  <a:txBody>
                    <a:bodyPr/>
                    <a:lstStyle/>
                    <a:p>
                      <a:pPr algn="ctr">
                        <a:spcBef>
                          <a:spcPts val="600"/>
                        </a:spcBef>
                        <a:spcAft>
                          <a:spcPts val="0"/>
                        </a:spcAft>
                      </a:pPr>
                      <a:r>
                        <a:rPr lang="en-US" sz="1200">
                          <a:effectLst/>
                        </a:rPr>
                        <a:t>Back End</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PHP</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680068578"/>
                  </a:ext>
                </a:extLst>
              </a:tr>
              <a:tr h="257175">
                <a:tc>
                  <a:txBody>
                    <a:bodyPr/>
                    <a:lstStyle/>
                    <a:p>
                      <a:pPr algn="ctr">
                        <a:spcBef>
                          <a:spcPts val="600"/>
                        </a:spcBef>
                        <a:spcAft>
                          <a:spcPts val="0"/>
                        </a:spcAft>
                      </a:pPr>
                      <a:r>
                        <a:rPr lang="en-US" sz="1200">
                          <a:effectLst/>
                        </a:rPr>
                        <a:t>Library/ Framework</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Bootstrap, JQuery, FontAwesome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038589948"/>
                  </a:ext>
                </a:extLst>
              </a:tr>
              <a:tr h="257175">
                <a:tc>
                  <a:txBody>
                    <a:bodyPr/>
                    <a:lstStyle/>
                    <a:p>
                      <a:pPr algn="ctr">
                        <a:spcBef>
                          <a:spcPts val="600"/>
                        </a:spcBef>
                        <a:spcAft>
                          <a:spcPts val="0"/>
                        </a:spcAft>
                      </a:pPr>
                      <a:r>
                        <a:rPr lang="en-US" sz="1200">
                          <a:effectLst/>
                        </a:rPr>
                        <a:t>Plugins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Owl Carousel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27692982"/>
                  </a:ext>
                </a:extLst>
              </a:tr>
              <a:tr h="257175">
                <a:tc>
                  <a:txBody>
                    <a:bodyPr/>
                    <a:lstStyle/>
                    <a:p>
                      <a:pPr algn="ctr">
                        <a:spcBef>
                          <a:spcPts val="600"/>
                        </a:spcBef>
                        <a:spcAft>
                          <a:spcPts val="0"/>
                        </a:spcAft>
                      </a:pPr>
                      <a:r>
                        <a:rPr lang="en-US" sz="1200">
                          <a:effectLst/>
                        </a:rPr>
                        <a:t>Code Editor</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Visual Studio Code 1.33</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604730074"/>
                  </a:ext>
                </a:extLst>
              </a:tr>
              <a:tr h="265430">
                <a:tc>
                  <a:txBody>
                    <a:bodyPr/>
                    <a:lstStyle/>
                    <a:p>
                      <a:pPr algn="ctr">
                        <a:spcBef>
                          <a:spcPts val="600"/>
                        </a:spcBef>
                        <a:spcAft>
                          <a:spcPts val="0"/>
                        </a:spcAft>
                      </a:pPr>
                      <a:r>
                        <a:rPr lang="en-US" sz="1200">
                          <a:effectLst/>
                        </a:rPr>
                        <a:t>Database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MySQL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361074895"/>
                  </a:ext>
                </a:extLst>
              </a:tr>
              <a:tr h="265430">
                <a:tc>
                  <a:txBody>
                    <a:bodyPr/>
                    <a:lstStyle/>
                    <a:p>
                      <a:pPr algn="ctr">
                        <a:spcBef>
                          <a:spcPts val="600"/>
                        </a:spcBef>
                        <a:spcAft>
                          <a:spcPts val="0"/>
                        </a:spcAft>
                      </a:pPr>
                      <a:r>
                        <a:rPr lang="en-US" sz="1200">
                          <a:effectLst/>
                        </a:rPr>
                        <a:t>Web Server</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Apache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607705109"/>
                  </a:ext>
                </a:extLst>
              </a:tr>
              <a:tr h="265430">
                <a:tc>
                  <a:txBody>
                    <a:bodyPr/>
                    <a:lstStyle/>
                    <a:p>
                      <a:pPr algn="ctr">
                        <a:spcBef>
                          <a:spcPts val="600"/>
                        </a:spcBef>
                        <a:spcAft>
                          <a:spcPts val="0"/>
                        </a:spcAft>
                      </a:pPr>
                      <a:r>
                        <a:rPr lang="en-US" sz="1200">
                          <a:effectLst/>
                        </a:rPr>
                        <a:t>Web Browser</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Google Chrome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569766263"/>
                  </a:ext>
                </a:extLst>
              </a:tr>
              <a:tr h="265430">
                <a:tc>
                  <a:txBody>
                    <a:bodyPr/>
                    <a:lstStyle/>
                    <a:p>
                      <a:pPr algn="ctr">
                        <a:spcBef>
                          <a:spcPts val="600"/>
                        </a:spcBef>
                        <a:spcAft>
                          <a:spcPts val="0"/>
                        </a:spcAft>
                      </a:pPr>
                      <a:r>
                        <a:rPr lang="en-US" sz="1200">
                          <a:effectLst/>
                        </a:rPr>
                        <a:t>Payment Gateway</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Paypal</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758675370"/>
                  </a:ext>
                </a:extLst>
              </a:tr>
              <a:tr h="276860">
                <a:tc rowSpan="2">
                  <a:txBody>
                    <a:bodyPr/>
                    <a:lstStyle/>
                    <a:p>
                      <a:pPr algn="ctr">
                        <a:spcBef>
                          <a:spcPts val="600"/>
                        </a:spcBef>
                        <a:spcAft>
                          <a:spcPts val="0"/>
                        </a:spcAft>
                      </a:pPr>
                      <a:r>
                        <a:rPr lang="en-US" sz="1200">
                          <a:effectLst/>
                        </a:rPr>
                        <a:t>Drawing Tools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spcBef>
                          <a:spcPts val="600"/>
                        </a:spcBef>
                        <a:spcAft>
                          <a:spcPts val="0"/>
                        </a:spcAft>
                      </a:pPr>
                      <a:r>
                        <a:rPr lang="en-US" sz="1200">
                          <a:effectLst/>
                        </a:rPr>
                        <a:t>yEd Graph Editor</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915494304"/>
                  </a:ext>
                </a:extLst>
              </a:tr>
              <a:tr h="221615">
                <a:tc vMerge="1">
                  <a:txBody>
                    <a:bodyPr/>
                    <a:lstStyle/>
                    <a:p>
                      <a:endParaRPr lang="en-IN"/>
                    </a:p>
                  </a:txBody>
                  <a:tcPr/>
                </a:tc>
                <a:tc>
                  <a:txBody>
                    <a:bodyPr/>
                    <a:lstStyle/>
                    <a:p>
                      <a:pPr algn="ctr">
                        <a:spcBef>
                          <a:spcPts val="600"/>
                        </a:spcBef>
                        <a:spcAft>
                          <a:spcPts val="0"/>
                        </a:spcAft>
                      </a:pPr>
                      <a:r>
                        <a:rPr lang="en-US" sz="1200" dirty="0" err="1">
                          <a:effectLst/>
                        </a:rPr>
                        <a:t>StarUML</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942082469"/>
                  </a:ext>
                </a:extLst>
              </a:tr>
            </a:tbl>
          </a:graphicData>
        </a:graphic>
      </p:graphicFrame>
      <p:sp>
        <p:nvSpPr>
          <p:cNvPr id="10" name="Rectangle 1">
            <a:extLst>
              <a:ext uri="{FF2B5EF4-FFF2-40B4-BE49-F238E27FC236}">
                <a16:creationId xmlns:a16="http://schemas.microsoft.com/office/drawing/2014/main" id="{195A9713-2EBE-4FC5-98D9-1F1BEEECF40C}"/>
              </a:ext>
            </a:extLst>
          </p:cNvPr>
          <p:cNvSpPr>
            <a:spLocks noChangeArrowheads="1"/>
          </p:cNvSpPr>
          <p:nvPr/>
        </p:nvSpPr>
        <p:spPr bwMode="auto">
          <a:xfrm>
            <a:off x="1290909" y="1626825"/>
            <a:ext cx="3039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1262" tIns="45720" rIns="593538"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Hardware Requirement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5DAEF439-12C4-4B7C-857A-FB012A013CD5}"/>
              </a:ext>
            </a:extLst>
          </p:cNvPr>
          <p:cNvSpPr>
            <a:spLocks noChangeArrowheads="1"/>
          </p:cNvSpPr>
          <p:nvPr/>
        </p:nvSpPr>
        <p:spPr bwMode="auto">
          <a:xfrm>
            <a:off x="5626781" y="1547347"/>
            <a:ext cx="2936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1262" tIns="45720" rIns="593538"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Software Requirement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40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I/o modules of project</a:t>
            </a:r>
          </a:p>
        </p:txBody>
      </p:sp>
      <p:sp>
        <p:nvSpPr>
          <p:cNvPr id="6" name="Rectangle 5">
            <a:extLst>
              <a:ext uri="{FF2B5EF4-FFF2-40B4-BE49-F238E27FC236}">
                <a16:creationId xmlns:a16="http://schemas.microsoft.com/office/drawing/2014/main" id="{696D9633-ECA9-4A5D-BBA8-9E82AA180814}"/>
              </a:ext>
            </a:extLst>
          </p:cNvPr>
          <p:cNvSpPr/>
          <p:nvPr/>
        </p:nvSpPr>
        <p:spPr>
          <a:xfrm>
            <a:off x="1702966" y="1853754"/>
            <a:ext cx="3842158" cy="2669129"/>
          </a:xfrm>
          <a:prstGeom prst="rect">
            <a:avLst/>
          </a:prstGeom>
        </p:spPr>
        <p:txBody>
          <a:bodyPr wrap="square">
            <a:spAutoFit/>
          </a:bodyPr>
          <a:lstStyle/>
          <a:p>
            <a:pPr>
              <a:lnSpc>
                <a:spcPct val="150000"/>
              </a:lnSpc>
              <a:spcAft>
                <a:spcPts val="1000"/>
              </a:spcAft>
            </a:pPr>
            <a:r>
              <a:rPr lang="en-US" sz="1900" b="1" dirty="0">
                <a:latin typeface="Times New Roman" panose="02020603050405020304" pitchFamily="18" charset="0"/>
                <a:ea typeface="Calibri" panose="020F0502020204030204" pitchFamily="34" charset="0"/>
                <a:cs typeface="Mangal" panose="02040503050203030202" pitchFamily="18" charset="0"/>
              </a:rPr>
              <a:t>Input Modules</a:t>
            </a:r>
            <a:endParaRPr lang="en-IN" sz="1900" dirty="0">
              <a:latin typeface="Calibri" panose="020F0502020204030204" pitchFamily="34" charset="0"/>
              <a:ea typeface="Calibri" panose="020F0502020204030204" pitchFamily="34" charset="0"/>
              <a:cs typeface="Mangal" panose="02040503050203030202" pitchFamily="18" charset="0"/>
            </a:endParaRPr>
          </a:p>
          <a:p>
            <a:pPr marL="285750" lvl="0" indent="-285750">
              <a:lnSpc>
                <a:spcPct val="150000"/>
              </a:lnSpc>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Mangal" panose="02040503050203030202" pitchFamily="18" charset="0"/>
              </a:rPr>
              <a:t>Student/Learner Registration</a:t>
            </a:r>
            <a:endParaRPr lang="en-IN" sz="1400" dirty="0">
              <a:latin typeface="Calibri" panose="020F0502020204030204" pitchFamily="34" charset="0"/>
              <a:ea typeface="Times New Roman" panose="02020603050405020304" pitchFamily="18" charset="0"/>
              <a:cs typeface="Mangal" panose="02040503050203030202" pitchFamily="18" charset="0"/>
            </a:endParaRPr>
          </a:p>
          <a:p>
            <a:pPr marL="285750" lvl="0" indent="-285750">
              <a:lnSpc>
                <a:spcPct val="150000"/>
              </a:lnSpc>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Mangal" panose="02040503050203030202" pitchFamily="18" charset="0"/>
              </a:rPr>
              <a:t>Course</a:t>
            </a:r>
            <a:endParaRPr lang="en-IN" sz="1400" dirty="0">
              <a:latin typeface="Calibri" panose="020F0502020204030204" pitchFamily="34" charset="0"/>
              <a:ea typeface="Times New Roman" panose="02020603050405020304" pitchFamily="18" charset="0"/>
              <a:cs typeface="Mangal" panose="02040503050203030202" pitchFamily="18" charset="0"/>
            </a:endParaRPr>
          </a:p>
          <a:p>
            <a:pPr marL="285750" lvl="0" indent="-285750">
              <a:lnSpc>
                <a:spcPct val="150000"/>
              </a:lnSpc>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Mangal" panose="02040503050203030202" pitchFamily="18" charset="0"/>
              </a:rPr>
              <a:t>Lesson</a:t>
            </a:r>
            <a:endParaRPr lang="en-IN" sz="1400" dirty="0">
              <a:latin typeface="Calibri" panose="020F0502020204030204" pitchFamily="34" charset="0"/>
              <a:ea typeface="Times New Roman" panose="02020603050405020304" pitchFamily="18" charset="0"/>
              <a:cs typeface="Mangal" panose="02040503050203030202" pitchFamily="18" charset="0"/>
            </a:endParaRPr>
          </a:p>
          <a:p>
            <a:pPr marL="285750" lvl="0" indent="-285750">
              <a:lnSpc>
                <a:spcPct val="150000"/>
              </a:lnSpc>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Mangal" panose="02040503050203030202" pitchFamily="18" charset="0"/>
              </a:rPr>
              <a:t>Feedback</a:t>
            </a:r>
            <a:endParaRPr lang="en-IN" sz="1400" dirty="0">
              <a:latin typeface="Calibri" panose="020F0502020204030204" pitchFamily="34" charset="0"/>
              <a:ea typeface="Times New Roman" panose="02020603050405020304" pitchFamily="18" charset="0"/>
              <a:cs typeface="Mangal" panose="02040503050203030202" pitchFamily="18" charset="0"/>
            </a:endParaRPr>
          </a:p>
          <a:p>
            <a:pPr marL="285750" lvl="0" indent="-285750">
              <a:lnSpc>
                <a:spcPct val="150000"/>
              </a:lnSpc>
              <a:spcAft>
                <a:spcPts val="100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Mangal" panose="02040503050203030202" pitchFamily="18" charset="0"/>
              </a:rPr>
              <a:t>Payment Status</a:t>
            </a:r>
            <a:endParaRPr lang="en-IN" sz="1400" dirty="0">
              <a:latin typeface="Calibri" panose="020F0502020204030204" pitchFamily="34" charset="0"/>
              <a:ea typeface="Times New Roman" panose="02020603050405020304" pitchFamily="18" charset="0"/>
              <a:cs typeface="Mangal" panose="02040503050203030202" pitchFamily="18" charset="0"/>
            </a:endParaRPr>
          </a:p>
        </p:txBody>
      </p:sp>
      <p:sp>
        <p:nvSpPr>
          <p:cNvPr id="7" name="Rectangle 6">
            <a:extLst>
              <a:ext uri="{FF2B5EF4-FFF2-40B4-BE49-F238E27FC236}">
                <a16:creationId xmlns:a16="http://schemas.microsoft.com/office/drawing/2014/main" id="{6833992A-3ED1-4F25-A754-5E0CAABD5D5B}"/>
              </a:ext>
            </a:extLst>
          </p:cNvPr>
          <p:cNvSpPr/>
          <p:nvPr/>
        </p:nvSpPr>
        <p:spPr>
          <a:xfrm>
            <a:off x="6493079" y="1842553"/>
            <a:ext cx="3881306" cy="2692212"/>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Mangal" panose="02040503050203030202" pitchFamily="18" charset="0"/>
              </a:rPr>
              <a:t> </a:t>
            </a:r>
            <a:r>
              <a:rPr lang="en-US" sz="1900" b="1" dirty="0">
                <a:latin typeface="Times New Roman" panose="02020603050405020304" pitchFamily="18" charset="0"/>
                <a:ea typeface="Calibri" panose="020F0502020204030204" pitchFamily="34" charset="0"/>
                <a:cs typeface="Mangal" panose="02040503050203030202" pitchFamily="18" charset="0"/>
              </a:rPr>
              <a:t>Output Modules</a:t>
            </a:r>
            <a:endParaRPr lang="en-IN" sz="1900" dirty="0">
              <a:latin typeface="Calibri" panose="020F0502020204030204" pitchFamily="34" charset="0"/>
              <a:ea typeface="Calibri" panose="020F0502020204030204" pitchFamily="34" charset="0"/>
              <a:cs typeface="Mangal" panose="02040503050203030202" pitchFamily="18" charset="0"/>
            </a:endParaRPr>
          </a:p>
          <a:p>
            <a:pPr marL="285750" lvl="0" indent="-285750">
              <a:lnSpc>
                <a:spcPct val="150000"/>
              </a:lnSpc>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Mangal" panose="02040503050203030202" pitchFamily="18" charset="0"/>
              </a:rPr>
              <a:t>Student/Learner List</a:t>
            </a:r>
            <a:endParaRPr lang="en-IN" sz="1400" dirty="0">
              <a:latin typeface="Calibri" panose="020F0502020204030204" pitchFamily="34" charset="0"/>
              <a:ea typeface="Times New Roman" panose="02020603050405020304" pitchFamily="18" charset="0"/>
              <a:cs typeface="Mangal" panose="02040503050203030202" pitchFamily="18" charset="0"/>
            </a:endParaRPr>
          </a:p>
          <a:p>
            <a:pPr marL="285750" lvl="0" indent="-285750">
              <a:lnSpc>
                <a:spcPct val="150000"/>
              </a:lnSpc>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Mangal" panose="02040503050203030202" pitchFamily="18" charset="0"/>
              </a:rPr>
              <a:t>Course Detail</a:t>
            </a:r>
            <a:endParaRPr lang="en-IN" sz="1400" dirty="0">
              <a:latin typeface="Calibri" panose="020F0502020204030204" pitchFamily="34" charset="0"/>
              <a:ea typeface="Times New Roman" panose="02020603050405020304" pitchFamily="18" charset="0"/>
              <a:cs typeface="Mangal" panose="02040503050203030202" pitchFamily="18" charset="0"/>
            </a:endParaRPr>
          </a:p>
          <a:p>
            <a:pPr marL="285750" lvl="0" indent="-285750">
              <a:lnSpc>
                <a:spcPct val="150000"/>
              </a:lnSpc>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Mangal" panose="02040503050203030202" pitchFamily="18" charset="0"/>
              </a:rPr>
              <a:t>Lesson Detail</a:t>
            </a:r>
            <a:endParaRPr lang="en-IN" sz="1400" dirty="0">
              <a:latin typeface="Calibri" panose="020F0502020204030204" pitchFamily="34" charset="0"/>
              <a:ea typeface="Times New Roman" panose="02020603050405020304" pitchFamily="18" charset="0"/>
              <a:cs typeface="Mangal" panose="02040503050203030202" pitchFamily="18" charset="0"/>
            </a:endParaRPr>
          </a:p>
          <a:p>
            <a:pPr marL="285750" lvl="0" indent="-285750">
              <a:lnSpc>
                <a:spcPct val="150000"/>
              </a:lnSpc>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Mangal" panose="02040503050203030202" pitchFamily="18" charset="0"/>
              </a:rPr>
              <a:t>Sell Report</a:t>
            </a:r>
            <a:endParaRPr lang="en-IN" sz="1400" dirty="0">
              <a:latin typeface="Calibri" panose="020F0502020204030204" pitchFamily="34" charset="0"/>
              <a:ea typeface="Times New Roman" panose="02020603050405020304" pitchFamily="18" charset="0"/>
              <a:cs typeface="Mangal" panose="02040503050203030202" pitchFamily="18" charset="0"/>
            </a:endParaRPr>
          </a:p>
          <a:p>
            <a:pPr marL="285750" lvl="0" indent="-285750">
              <a:lnSpc>
                <a:spcPct val="150000"/>
              </a:lnSpc>
              <a:spcAft>
                <a:spcPts val="100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Mangal" panose="02040503050203030202" pitchFamily="18" charset="0"/>
              </a:rPr>
              <a:t>Payment Receipt </a:t>
            </a:r>
            <a:endParaRPr lang="en-IN" sz="1400" dirty="0">
              <a:latin typeface="Calibri" panose="020F0502020204030204" pitchFamily="34" charset="0"/>
              <a:ea typeface="Times New Roman" panose="02020603050405020304" pitchFamily="18" charset="0"/>
              <a:cs typeface="Mangal" panose="02040503050203030202" pitchFamily="18" charset="0"/>
            </a:endParaRPr>
          </a:p>
        </p:txBody>
      </p:sp>
      <p:pic>
        <p:nvPicPr>
          <p:cNvPr id="8" name="Graphic 7" descr="Star icon">
            <a:extLst>
              <a:ext uri="{FF2B5EF4-FFF2-40B4-BE49-F238E27FC236}">
                <a16:creationId xmlns:a16="http://schemas.microsoft.com/office/drawing/2014/main" id="{3615EBCF-8F22-401C-8EA5-F7A403EC58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r>
              <a:rPr lang="en-US" dirty="0"/>
              <a:t>Features</a:t>
            </a: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617663"/>
            <a:ext cx="9618391" cy="3633845"/>
          </a:xfrm>
        </p:spPr>
        <p:txBody>
          <a:bodyPr/>
          <a:lstStyle/>
          <a:p>
            <a:r>
              <a:rPr lang="en-US" dirty="0"/>
              <a:t>Easy-To-Read Layout.</a:t>
            </a:r>
          </a:p>
          <a:p>
            <a:r>
              <a:rPr lang="en-US" dirty="0"/>
              <a:t>A clear call to action .</a:t>
            </a:r>
          </a:p>
          <a:p>
            <a:r>
              <a:rPr lang="en-US" dirty="0"/>
              <a:t>Concise copywriting which motivates action.</a:t>
            </a:r>
          </a:p>
          <a:p>
            <a:r>
              <a:rPr lang="en-US" dirty="0"/>
              <a:t>Friendly, welcoming design.</a:t>
            </a:r>
          </a:p>
          <a:p>
            <a:r>
              <a:rPr lang="en-US" dirty="0"/>
              <a:t>Courses of Different Fields .</a:t>
            </a:r>
          </a:p>
          <a:p>
            <a:r>
              <a:rPr lang="en-US" dirty="0"/>
              <a:t>Lifetime access to video content .</a:t>
            </a:r>
          </a:p>
          <a:p>
            <a:r>
              <a:rPr lang="en-US" dirty="0"/>
              <a:t>Easy to contact using social media.</a:t>
            </a:r>
          </a:p>
        </p:txBody>
      </p:sp>
    </p:spTree>
    <p:extLst>
      <p:ext uri="{BB962C8B-B14F-4D97-AF65-F5344CB8AC3E}">
        <p14:creationId xmlns:p14="http://schemas.microsoft.com/office/powerpoint/2010/main" val="241229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FB41797-03B2-49F7-85F8-75A56CA5453D}"/>
              </a:ext>
            </a:extLst>
          </p:cNvPr>
          <p:cNvSpPr>
            <a:spLocks noGrp="1"/>
          </p:cNvSpPr>
          <p:nvPr>
            <p:ph type="title"/>
          </p:nvPr>
        </p:nvSpPr>
        <p:spPr/>
        <p:txBody>
          <a:bodyPr>
            <a:normAutofit/>
          </a:bodyPr>
          <a:lstStyle/>
          <a:p>
            <a:r>
              <a:rPr lang="en-US" sz="3500" dirty="0"/>
              <a:t>Limitations of project</a:t>
            </a:r>
            <a:endParaRPr lang="en-IN" sz="3500" dirty="0"/>
          </a:p>
        </p:txBody>
      </p:sp>
      <p:sp>
        <p:nvSpPr>
          <p:cNvPr id="10" name="Rectangle 9">
            <a:extLst>
              <a:ext uri="{FF2B5EF4-FFF2-40B4-BE49-F238E27FC236}">
                <a16:creationId xmlns:a16="http://schemas.microsoft.com/office/drawing/2014/main" id="{B3C3201F-99E1-45C1-B5D8-16B36AA9E565}"/>
              </a:ext>
            </a:extLst>
          </p:cNvPr>
          <p:cNvSpPr/>
          <p:nvPr/>
        </p:nvSpPr>
        <p:spPr>
          <a:xfrm>
            <a:off x="1403757" y="1853753"/>
            <a:ext cx="9493879" cy="1889620"/>
          </a:xfrm>
          <a:prstGeom prst="rect">
            <a:avLst/>
          </a:prstGeom>
        </p:spPr>
        <p:txBody>
          <a:bodyPr wrap="square">
            <a:spAutoFit/>
          </a:bodyPr>
          <a:lstStyle/>
          <a:p>
            <a:pPr marL="285750" lvl="0" indent="-285750">
              <a:lnSpc>
                <a:spcPct val="150000"/>
              </a:lnSpc>
              <a:spcAft>
                <a:spcPts val="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Mangal" panose="02040503050203030202" pitchFamily="18" charset="0"/>
              </a:rPr>
              <a:t>Only one tutor can access at a time.</a:t>
            </a:r>
            <a:endParaRPr lang="en-IN" sz="2000" dirty="0">
              <a:latin typeface="Calibri" panose="020F0502020204030204" pitchFamily="34" charset="0"/>
              <a:ea typeface="Times New Roman" panose="02020603050405020304" pitchFamily="18" charset="0"/>
              <a:cs typeface="Mangal" panose="02040503050203030202" pitchFamily="18" charset="0"/>
            </a:endParaRPr>
          </a:p>
          <a:p>
            <a:pPr marL="285750" lvl="0" indent="-285750">
              <a:lnSpc>
                <a:spcPct val="150000"/>
              </a:lnSpc>
              <a:spcAft>
                <a:spcPts val="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Mangal" panose="02040503050203030202" pitchFamily="18" charset="0"/>
              </a:rPr>
              <a:t>It’s not SEO friendly.</a:t>
            </a:r>
            <a:endParaRPr lang="en-IN" sz="2000" dirty="0">
              <a:latin typeface="Calibri" panose="020F0502020204030204" pitchFamily="34" charset="0"/>
              <a:ea typeface="Times New Roman" panose="02020603050405020304" pitchFamily="18" charset="0"/>
              <a:cs typeface="Mangal" panose="02040503050203030202" pitchFamily="18" charset="0"/>
            </a:endParaRPr>
          </a:p>
          <a:p>
            <a:pPr marL="285750" lvl="0" indent="-285750">
              <a:lnSpc>
                <a:spcPct val="150000"/>
              </a:lnSpc>
              <a:spcAft>
                <a:spcPts val="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Mangal" panose="02040503050203030202" pitchFamily="18" charset="0"/>
              </a:rPr>
              <a:t>Risk unauthorized accessibility.</a:t>
            </a:r>
            <a:endParaRPr lang="en-IN" sz="2000" dirty="0">
              <a:latin typeface="Calibri" panose="020F0502020204030204" pitchFamily="34" charset="0"/>
              <a:ea typeface="Times New Roman" panose="02020603050405020304" pitchFamily="18" charset="0"/>
              <a:cs typeface="Mangal" panose="02040503050203030202" pitchFamily="18" charset="0"/>
            </a:endParaRPr>
          </a:p>
          <a:p>
            <a:pPr marL="285750" lvl="0" indent="-285750">
              <a:lnSpc>
                <a:spcPct val="150000"/>
              </a:lnSpc>
              <a:spcAft>
                <a:spcPts val="100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cs typeface="Mangal" panose="02040503050203030202" pitchFamily="18" charset="0"/>
              </a:rPr>
              <a:t>Support is good in modern web browsers but not in legacy ones.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13567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035DB76-2B0D-4C03-9D1C-08EABAE87922}"/>
              </a:ext>
            </a:extLst>
          </p:cNvPr>
          <p:cNvSpPr>
            <a:spLocks noGrp="1"/>
          </p:cNvSpPr>
          <p:nvPr>
            <p:ph type="title"/>
          </p:nvPr>
        </p:nvSpPr>
        <p:spPr>
          <a:xfrm>
            <a:off x="1160139" y="2790826"/>
            <a:ext cx="9603275" cy="1049235"/>
          </a:xfrm>
        </p:spPr>
        <p:txBody>
          <a:bodyPr>
            <a:normAutofit/>
          </a:bodyPr>
          <a:lstStyle/>
          <a:p>
            <a:pPr algn="ctr"/>
            <a:r>
              <a:rPr lang="en-US" sz="4900" dirty="0"/>
              <a:t>Thank you </a:t>
            </a:r>
            <a:endParaRPr lang="en-IN" sz="4900" dirty="0"/>
          </a:p>
        </p:txBody>
      </p:sp>
      <p:pic>
        <p:nvPicPr>
          <p:cNvPr id="10" name="Graphic 9" descr="Star icon">
            <a:extLst>
              <a:ext uri="{FF2B5EF4-FFF2-40B4-BE49-F238E27FC236}">
                <a16:creationId xmlns:a16="http://schemas.microsoft.com/office/drawing/2014/main" id="{27C05433-70DC-4DD6-A8B0-AE3487534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28455" y="2497822"/>
            <a:ext cx="1044000" cy="1044000"/>
          </a:xfrm>
          <a:prstGeom prst="rect">
            <a:avLst/>
          </a:prstGeom>
        </p:spPr>
      </p:pic>
      <p:pic>
        <p:nvPicPr>
          <p:cNvPr id="11" name="Graphic 10" descr="Brain in head icon&#10;">
            <a:extLst>
              <a:ext uri="{FF2B5EF4-FFF2-40B4-BE49-F238E27FC236}">
                <a16:creationId xmlns:a16="http://schemas.microsoft.com/office/drawing/2014/main" id="{A2BFF81B-82F8-46FB-9894-E5095A4E059C}"/>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95317" y="82289"/>
            <a:ext cx="1440000" cy="1440000"/>
          </a:xfrm>
          <a:prstGeom prst="rect">
            <a:avLst/>
          </a:prstGeom>
        </p:spPr>
      </p:pic>
      <p:pic>
        <p:nvPicPr>
          <p:cNvPr id="12" name="Graphic 11" descr="Brain in head icon&#10;">
            <a:extLst>
              <a:ext uri="{FF2B5EF4-FFF2-40B4-BE49-F238E27FC236}">
                <a16:creationId xmlns:a16="http://schemas.microsoft.com/office/drawing/2014/main" id="{DA9B5A78-9647-4F7F-B0F9-9E260166D87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946370" y="82289"/>
            <a:ext cx="1440000" cy="1440000"/>
          </a:xfrm>
          <a:prstGeom prst="rect">
            <a:avLst/>
          </a:prstGeom>
        </p:spPr>
      </p:pic>
      <p:pic>
        <p:nvPicPr>
          <p:cNvPr id="13" name="Graphic 12" descr="Star icon">
            <a:extLst>
              <a:ext uri="{FF2B5EF4-FFF2-40B4-BE49-F238E27FC236}">
                <a16:creationId xmlns:a16="http://schemas.microsoft.com/office/drawing/2014/main" id="{CCB236F6-D04F-4C3A-AE39-F4C91883A5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6018" y="2485668"/>
            <a:ext cx="1044000" cy="1044000"/>
          </a:xfrm>
          <a:prstGeom prst="rect">
            <a:avLst/>
          </a:prstGeom>
        </p:spPr>
      </p:pic>
    </p:spTree>
    <p:extLst>
      <p:ext uri="{BB962C8B-B14F-4D97-AF65-F5344CB8AC3E}">
        <p14:creationId xmlns:p14="http://schemas.microsoft.com/office/powerpoint/2010/main" val="1139279969"/>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 invention</Template>
  <TotalTime>0</TotalTime>
  <Words>652</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Times New Roman</vt:lpstr>
      <vt:lpstr>Gallery</vt:lpstr>
      <vt:lpstr>E-Shiksha    learn and implement</vt:lpstr>
      <vt:lpstr>abstract</vt:lpstr>
      <vt:lpstr>introduction</vt:lpstr>
      <vt:lpstr>objectives</vt:lpstr>
      <vt:lpstr>Requirements</vt:lpstr>
      <vt:lpstr>I/o modules of project</vt:lpstr>
      <vt:lpstr>Features</vt:lpstr>
      <vt:lpstr>Limitations of project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2021-04-15T08:15:55Z</dcterms:created>
  <dcterms:modified xsi:type="dcterms:W3CDTF">2021-04-15T09:11:55Z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