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Old Standard TT" charset="0"/>
      <p:regular r:id="rId19"/>
      <p:bold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8B53FB45-D156-4FF2-9D38-D7B2CF9FF157}">
  <a:tblStyle styleId="{8B53FB45-D156-4FF2-9D38-D7B2CF9FF15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08" d="100"/>
          <a:sy n="108" d="100"/>
        </p:scale>
        <p:origin x="-276" y="-8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9c37643f88_0_2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9c37643f88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9c37643f88_0_3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9c37643f88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9c37643f88_0_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9c37643f88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9c37643f88_0_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9c37643f88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9c37643f88_0_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9c37643f88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9c37643f88_0_3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9c37643f88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9c37643f88_0_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9c37643f88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9c37643f88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9c37643f8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9c37643f88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9c37643f88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9c37643f88_0_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9c37643f88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9c37643f88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9c37643f88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9c37643f88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9c37643f88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9c37643f88_0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9c37643f88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9c37643f88_0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9c37643f88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9c37643f88_0_2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9c37643f88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4200"/>
              <a:buNone/>
              <a:defRPr sz="4200">
                <a:solidFill>
                  <a:schemeClr val="lt2"/>
                </a:solidFill>
              </a:defRPr>
            </a:lvl1pPr>
            <a:lvl2pPr lvl="1" algn="ctr" rtl="0">
              <a:spcBef>
                <a:spcPts val="0"/>
              </a:spcBef>
              <a:spcAft>
                <a:spcPts val="0"/>
              </a:spcAft>
              <a:buClr>
                <a:schemeClr val="lt2"/>
              </a:buClr>
              <a:buSzPts val="4200"/>
              <a:buNone/>
              <a:defRPr sz="4200">
                <a:solidFill>
                  <a:schemeClr val="lt2"/>
                </a:solidFill>
              </a:defRPr>
            </a:lvl2pPr>
            <a:lvl3pPr lvl="2" algn="ctr" rtl="0">
              <a:spcBef>
                <a:spcPts val="0"/>
              </a:spcBef>
              <a:spcAft>
                <a:spcPts val="0"/>
              </a:spcAft>
              <a:buClr>
                <a:schemeClr val="lt2"/>
              </a:buClr>
              <a:buSzPts val="4200"/>
              <a:buNone/>
              <a:defRPr sz="4200">
                <a:solidFill>
                  <a:schemeClr val="lt2"/>
                </a:solidFill>
              </a:defRPr>
            </a:lvl3pPr>
            <a:lvl4pPr lvl="3" algn="ctr" rtl="0">
              <a:spcBef>
                <a:spcPts val="0"/>
              </a:spcBef>
              <a:spcAft>
                <a:spcPts val="0"/>
              </a:spcAft>
              <a:buClr>
                <a:schemeClr val="lt2"/>
              </a:buClr>
              <a:buSzPts val="4200"/>
              <a:buNone/>
              <a:defRPr sz="4200">
                <a:solidFill>
                  <a:schemeClr val="lt2"/>
                </a:solidFill>
              </a:defRPr>
            </a:lvl4pPr>
            <a:lvl5pPr lvl="4" algn="ctr" rtl="0">
              <a:spcBef>
                <a:spcPts val="0"/>
              </a:spcBef>
              <a:spcAft>
                <a:spcPts val="0"/>
              </a:spcAft>
              <a:buClr>
                <a:schemeClr val="lt2"/>
              </a:buClr>
              <a:buSzPts val="4200"/>
              <a:buNone/>
              <a:defRPr sz="4200">
                <a:solidFill>
                  <a:schemeClr val="lt2"/>
                </a:solidFill>
              </a:defRPr>
            </a:lvl5pPr>
            <a:lvl6pPr lvl="5" algn="ctr" rtl="0">
              <a:spcBef>
                <a:spcPts val="0"/>
              </a:spcBef>
              <a:spcAft>
                <a:spcPts val="0"/>
              </a:spcAft>
              <a:buClr>
                <a:schemeClr val="lt2"/>
              </a:buClr>
              <a:buSzPts val="4200"/>
              <a:buNone/>
              <a:defRPr sz="4200">
                <a:solidFill>
                  <a:schemeClr val="lt2"/>
                </a:solidFill>
              </a:defRPr>
            </a:lvl6pPr>
            <a:lvl7pPr lvl="6" algn="ctr" rtl="0">
              <a:spcBef>
                <a:spcPts val="0"/>
              </a:spcBef>
              <a:spcAft>
                <a:spcPts val="0"/>
              </a:spcAft>
              <a:buClr>
                <a:schemeClr val="lt2"/>
              </a:buClr>
              <a:buSzPts val="4200"/>
              <a:buNone/>
              <a:defRPr sz="4200">
                <a:solidFill>
                  <a:schemeClr val="lt2"/>
                </a:solidFill>
              </a:defRPr>
            </a:lvl7pPr>
            <a:lvl8pPr lvl="7" algn="ctr" rtl="0">
              <a:spcBef>
                <a:spcPts val="0"/>
              </a:spcBef>
              <a:spcAft>
                <a:spcPts val="0"/>
              </a:spcAft>
              <a:buClr>
                <a:schemeClr val="lt2"/>
              </a:buClr>
              <a:buSzPts val="4200"/>
              <a:buNone/>
              <a:defRPr sz="4200">
                <a:solidFill>
                  <a:schemeClr val="lt2"/>
                </a:solidFill>
              </a:defRPr>
            </a:lvl8pPr>
            <a:lvl9pPr lvl="8" algn="ctr" rtl="0">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accent1"/>
              </a:buClr>
              <a:buSzPts val="1800"/>
              <a:buChar char="●"/>
              <a:defRPr>
                <a:solidFill>
                  <a:schemeClr val="accent1"/>
                </a:solidFill>
              </a:defRPr>
            </a:lvl1pPr>
            <a:lvl2pPr marL="914400" lvl="1" indent="-317500" rtl="0">
              <a:spcBef>
                <a:spcPts val="0"/>
              </a:spcBef>
              <a:spcAft>
                <a:spcPts val="0"/>
              </a:spcAft>
              <a:buClr>
                <a:schemeClr val="accent1"/>
              </a:buClr>
              <a:buSzPts val="1400"/>
              <a:buChar char="○"/>
              <a:defRPr>
                <a:solidFill>
                  <a:schemeClr val="accent1"/>
                </a:solidFill>
              </a:defRPr>
            </a:lvl2pPr>
            <a:lvl3pPr marL="1371600" lvl="2" indent="-317500" rtl="0">
              <a:spcBef>
                <a:spcPts val="0"/>
              </a:spcBef>
              <a:spcAft>
                <a:spcPts val="0"/>
              </a:spcAft>
              <a:buClr>
                <a:schemeClr val="accent1"/>
              </a:buClr>
              <a:buSzPts val="1400"/>
              <a:buChar char="■"/>
              <a:defRPr>
                <a:solidFill>
                  <a:schemeClr val="accent1"/>
                </a:solidFill>
              </a:defRPr>
            </a:lvl3pPr>
            <a:lvl4pPr marL="1828800" lvl="3" indent="-317500" rtl="0">
              <a:spcBef>
                <a:spcPts val="0"/>
              </a:spcBef>
              <a:spcAft>
                <a:spcPts val="0"/>
              </a:spcAft>
              <a:buClr>
                <a:schemeClr val="accent1"/>
              </a:buClr>
              <a:buSzPts val="1400"/>
              <a:buChar char="●"/>
              <a:defRPr>
                <a:solidFill>
                  <a:schemeClr val="accent1"/>
                </a:solidFill>
              </a:defRPr>
            </a:lvl4pPr>
            <a:lvl5pPr marL="2286000" lvl="4" indent="-317500" rtl="0">
              <a:spcBef>
                <a:spcPts val="0"/>
              </a:spcBef>
              <a:spcAft>
                <a:spcPts val="0"/>
              </a:spcAft>
              <a:buClr>
                <a:schemeClr val="accent1"/>
              </a:buClr>
              <a:buSzPts val="1400"/>
              <a:buChar char="○"/>
              <a:defRPr>
                <a:solidFill>
                  <a:schemeClr val="accent1"/>
                </a:solidFill>
              </a:defRPr>
            </a:lvl5pPr>
            <a:lvl6pPr marL="2743200" lvl="5" indent="-317500" rtl="0">
              <a:spcBef>
                <a:spcPts val="0"/>
              </a:spcBef>
              <a:spcAft>
                <a:spcPts val="0"/>
              </a:spcAft>
              <a:buClr>
                <a:schemeClr val="accent1"/>
              </a:buClr>
              <a:buSzPts val="1400"/>
              <a:buChar char="■"/>
              <a:defRPr>
                <a:solidFill>
                  <a:schemeClr val="accent1"/>
                </a:solidFill>
              </a:defRPr>
            </a:lvl6pPr>
            <a:lvl7pPr marL="3200400" lvl="6" indent="-317500" rtl="0">
              <a:spcBef>
                <a:spcPts val="0"/>
              </a:spcBef>
              <a:spcAft>
                <a:spcPts val="0"/>
              </a:spcAft>
              <a:buClr>
                <a:schemeClr val="accent1"/>
              </a:buClr>
              <a:buSzPts val="1400"/>
              <a:buChar char="●"/>
              <a:defRPr>
                <a:solidFill>
                  <a:schemeClr val="accent1"/>
                </a:solidFill>
              </a:defRPr>
            </a:lvl7pPr>
            <a:lvl8pPr marL="3657600" lvl="7" indent="-317500" rtl="0">
              <a:spcBef>
                <a:spcPts val="0"/>
              </a:spcBef>
              <a:spcAft>
                <a:spcPts val="0"/>
              </a:spcAft>
              <a:buClr>
                <a:schemeClr val="accent1"/>
              </a:buClr>
              <a:buSzPts val="1400"/>
              <a:buChar char="○"/>
              <a:defRPr>
                <a:solidFill>
                  <a:schemeClr val="accent1"/>
                </a:solidFill>
              </a:defRPr>
            </a:lvl8pPr>
            <a:lvl9pPr marL="4114800" lvl="8" indent="-317500" rtl="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1"/>
                </a:solidFill>
                <a:latin typeface="Old Standard TT"/>
                <a:ea typeface="Old Standard TT"/>
                <a:cs typeface="Old Standard TT"/>
                <a:sym typeface="Old Standard TT"/>
              </a:defRPr>
            </a:lvl1pPr>
            <a:lvl2pPr lvl="1" algn="r" rtl="0">
              <a:buNone/>
              <a:defRPr sz="1000">
                <a:solidFill>
                  <a:schemeClr val="dk1"/>
                </a:solidFill>
                <a:latin typeface="Old Standard TT"/>
                <a:ea typeface="Old Standard TT"/>
                <a:cs typeface="Old Standard TT"/>
                <a:sym typeface="Old Standard TT"/>
              </a:defRPr>
            </a:lvl2pPr>
            <a:lvl3pPr lvl="2" algn="r" rtl="0">
              <a:buNone/>
              <a:defRPr sz="1000">
                <a:solidFill>
                  <a:schemeClr val="dk1"/>
                </a:solidFill>
                <a:latin typeface="Old Standard TT"/>
                <a:ea typeface="Old Standard TT"/>
                <a:cs typeface="Old Standard TT"/>
                <a:sym typeface="Old Standard TT"/>
              </a:defRPr>
            </a:lvl3pPr>
            <a:lvl4pPr lvl="3" algn="r" rtl="0">
              <a:buNone/>
              <a:defRPr sz="1000">
                <a:solidFill>
                  <a:schemeClr val="dk1"/>
                </a:solidFill>
                <a:latin typeface="Old Standard TT"/>
                <a:ea typeface="Old Standard TT"/>
                <a:cs typeface="Old Standard TT"/>
                <a:sym typeface="Old Standard TT"/>
              </a:defRPr>
            </a:lvl4pPr>
            <a:lvl5pPr lvl="4" algn="r" rtl="0">
              <a:buNone/>
              <a:defRPr sz="1000">
                <a:solidFill>
                  <a:schemeClr val="dk1"/>
                </a:solidFill>
                <a:latin typeface="Old Standard TT"/>
                <a:ea typeface="Old Standard TT"/>
                <a:cs typeface="Old Standard TT"/>
                <a:sym typeface="Old Standard TT"/>
              </a:defRPr>
            </a:lvl5pPr>
            <a:lvl6pPr lvl="5" algn="r" rtl="0">
              <a:buNone/>
              <a:defRPr sz="1000">
                <a:solidFill>
                  <a:schemeClr val="dk1"/>
                </a:solidFill>
                <a:latin typeface="Old Standard TT"/>
                <a:ea typeface="Old Standard TT"/>
                <a:cs typeface="Old Standard TT"/>
                <a:sym typeface="Old Standard TT"/>
              </a:defRPr>
            </a:lvl6pPr>
            <a:lvl7pPr lvl="6" algn="r" rtl="0">
              <a:buNone/>
              <a:defRPr sz="1000">
                <a:solidFill>
                  <a:schemeClr val="dk1"/>
                </a:solidFill>
                <a:latin typeface="Old Standard TT"/>
                <a:ea typeface="Old Standard TT"/>
                <a:cs typeface="Old Standard TT"/>
                <a:sym typeface="Old Standard TT"/>
              </a:defRPr>
            </a:lvl7pPr>
            <a:lvl8pPr lvl="7" algn="r" rtl="0">
              <a:buNone/>
              <a:defRPr sz="1000">
                <a:solidFill>
                  <a:schemeClr val="dk1"/>
                </a:solidFill>
                <a:latin typeface="Old Standard TT"/>
                <a:ea typeface="Old Standard TT"/>
                <a:cs typeface="Old Standard TT"/>
                <a:sym typeface="Old Standard TT"/>
              </a:defRPr>
            </a:lvl8pPr>
            <a:lvl9pPr lvl="8" algn="r" rtl="0">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0.jpeg"/><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4.jpe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472650" y="1327775"/>
            <a:ext cx="8198700" cy="201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100" dirty="0"/>
              <a:t>EE525 Digital Image Processing</a:t>
            </a:r>
            <a:endParaRPr sz="3100"/>
          </a:p>
          <a:p>
            <a:pPr marL="0" lvl="0" indent="0" algn="l" rtl="0">
              <a:spcBef>
                <a:spcPts val="0"/>
              </a:spcBef>
              <a:spcAft>
                <a:spcPts val="0"/>
              </a:spcAft>
              <a:buNone/>
            </a:pPr>
            <a:endParaRPr sz="3100"/>
          </a:p>
          <a:p>
            <a:pPr marL="0" lvl="0" indent="0" algn="l" rtl="0">
              <a:spcBef>
                <a:spcPts val="0"/>
              </a:spcBef>
              <a:spcAft>
                <a:spcPts val="0"/>
              </a:spcAft>
              <a:buNone/>
            </a:pPr>
            <a:r>
              <a:rPr lang="en" sz="3100"/>
              <a:t>A Single Backlit Image Enhancement Method for improvement of visibility of dark parts</a:t>
            </a:r>
            <a:endParaRPr sz="3100"/>
          </a:p>
        </p:txBody>
      </p:sp>
      <p:sp>
        <p:nvSpPr>
          <p:cNvPr id="60" name="Google Shape;60;p13"/>
          <p:cNvSpPr txBox="1">
            <a:spLocks noGrp="1"/>
          </p:cNvSpPr>
          <p:nvPr>
            <p:ph type="subTitle" idx="1"/>
          </p:nvPr>
        </p:nvSpPr>
        <p:spPr>
          <a:xfrm>
            <a:off x="5187100" y="3583700"/>
            <a:ext cx="3604500" cy="1289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t>Name: Abhishek </a:t>
            </a:r>
            <a:r>
              <a:rPr lang="en" sz="1600" dirty="0" smtClean="0"/>
              <a:t>Gupta</a:t>
            </a:r>
            <a:endParaRPr sz="1600"/>
          </a:p>
          <a:p>
            <a:pPr marL="0" lvl="0" indent="0" algn="l" rtl="0">
              <a:spcBef>
                <a:spcPts val="0"/>
              </a:spcBef>
              <a:spcAft>
                <a:spcPts val="0"/>
              </a:spcAft>
              <a:buNone/>
            </a:pPr>
            <a:r>
              <a:rPr lang="en" sz="1600" dirty="0"/>
              <a:t>Roll No: </a:t>
            </a:r>
            <a:r>
              <a:rPr lang="en" sz="1600" dirty="0" smtClean="0"/>
              <a:t>1901EE03</a:t>
            </a:r>
            <a:endParaRPr sz="1600"/>
          </a:p>
          <a:p>
            <a:pPr marL="0" lvl="0" indent="0" algn="l" rtl="0">
              <a:spcBef>
                <a:spcPts val="0"/>
              </a:spcBef>
              <a:spcAft>
                <a:spcPts val="0"/>
              </a:spcAft>
              <a:buNone/>
            </a:pPr>
            <a:r>
              <a:rPr lang="en" sz="1600" dirty="0"/>
              <a:t>Date: 29 Nov 2022</a:t>
            </a:r>
            <a:endParaRPr sz="1600"/>
          </a:p>
          <a:p>
            <a:pPr marL="0" lvl="0" indent="0" algn="l" rtl="0">
              <a:spcBef>
                <a:spcPts val="0"/>
              </a:spcBef>
              <a:spcAft>
                <a:spcPts val="0"/>
              </a:spcAft>
              <a:buNone/>
            </a:pPr>
            <a:r>
              <a:rPr lang="en" sz="1600" dirty="0"/>
              <a:t>Supervisor: Dr Rajib Jha</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Guided Filtering</a:t>
            </a:r>
            <a:endParaRPr/>
          </a:p>
        </p:txBody>
      </p:sp>
      <p:sp>
        <p:nvSpPr>
          <p:cNvPr id="129" name="Google Shape;129;p22"/>
          <p:cNvSpPr txBox="1">
            <a:spLocks noGrp="1"/>
          </p:cNvSpPr>
          <p:nvPr>
            <p:ph type="body" idx="1"/>
          </p:nvPr>
        </p:nvSpPr>
        <p:spPr>
          <a:xfrm>
            <a:off x="311700" y="1171600"/>
            <a:ext cx="8520600" cy="179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Otsu’s method determines the threshold value from the histogram distribution of the entire image and does not consider the local bright-dark pattern.</a:t>
            </a:r>
            <a:endParaRPr/>
          </a:p>
          <a:p>
            <a:pPr marL="0" lvl="0" indent="0" algn="l" rtl="0">
              <a:spcBef>
                <a:spcPts val="1200"/>
              </a:spcBef>
              <a:spcAft>
                <a:spcPts val="0"/>
              </a:spcAft>
              <a:buNone/>
            </a:pPr>
            <a:r>
              <a:rPr lang="en"/>
              <a:t>To resolve this, a guided filter is applied to the weight map with I as a guide image.</a:t>
            </a:r>
            <a:endParaRPr/>
          </a:p>
          <a:p>
            <a:pPr marL="0" lvl="0" indent="0" algn="l" rtl="0">
              <a:spcBef>
                <a:spcPts val="1200"/>
              </a:spcBef>
              <a:spcAft>
                <a:spcPts val="1200"/>
              </a:spcAft>
              <a:buNone/>
            </a:pPr>
            <a:endParaRPr/>
          </a:p>
        </p:txBody>
      </p:sp>
      <p:pic>
        <p:nvPicPr>
          <p:cNvPr id="130" name="Google Shape;130;p22"/>
          <p:cNvPicPr preferRelativeResize="0"/>
          <p:nvPr/>
        </p:nvPicPr>
        <p:blipFill rotWithShape="1">
          <a:blip r:embed="rId3">
            <a:alphaModFix/>
          </a:blip>
          <a:srcRect l="-3770" r="3770"/>
          <a:stretch/>
        </p:blipFill>
        <p:spPr>
          <a:xfrm>
            <a:off x="5224076" y="2359050"/>
            <a:ext cx="3760649" cy="2647226"/>
          </a:xfrm>
          <a:prstGeom prst="rect">
            <a:avLst/>
          </a:prstGeom>
          <a:noFill/>
          <a:ln>
            <a:noFill/>
          </a:ln>
        </p:spPr>
      </p:pic>
      <p:sp>
        <p:nvSpPr>
          <p:cNvPr id="131" name="Google Shape;131;p22"/>
          <p:cNvSpPr txBox="1"/>
          <p:nvPr/>
        </p:nvSpPr>
        <p:spPr>
          <a:xfrm>
            <a:off x="311700" y="2655550"/>
            <a:ext cx="5414100" cy="78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800">
                <a:solidFill>
                  <a:schemeClr val="dk1"/>
                </a:solidFill>
                <a:latin typeface="Old Standard TT"/>
                <a:ea typeface="Old Standard TT"/>
                <a:cs typeface="Old Standard TT"/>
                <a:sym typeface="Old Standard TT"/>
              </a:rPr>
              <a:t>The weight map smoothens while preserving the edge structure of the original image.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Image composition using the filtered weight map</a:t>
            </a:r>
            <a:endParaRPr/>
          </a:p>
        </p:txBody>
      </p:sp>
      <p:sp>
        <p:nvSpPr>
          <p:cNvPr id="137" name="Google Shape;137;p2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Using the filtered weight map, the final intensity image is composed as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38" name="Google Shape;138;p23"/>
          <p:cNvPicPr preferRelativeResize="0"/>
          <p:nvPr/>
        </p:nvPicPr>
        <p:blipFill>
          <a:blip r:embed="rId3">
            <a:alphaModFix/>
          </a:blip>
          <a:stretch>
            <a:fillRect/>
          </a:stretch>
        </p:blipFill>
        <p:spPr>
          <a:xfrm>
            <a:off x="1054800" y="1640275"/>
            <a:ext cx="3063425" cy="538300"/>
          </a:xfrm>
          <a:prstGeom prst="rect">
            <a:avLst/>
          </a:prstGeom>
          <a:noFill/>
          <a:ln>
            <a:noFill/>
          </a:ln>
        </p:spPr>
      </p:pic>
      <p:pic>
        <p:nvPicPr>
          <p:cNvPr id="139" name="Google Shape;139;p23"/>
          <p:cNvPicPr preferRelativeResize="0"/>
          <p:nvPr/>
        </p:nvPicPr>
        <p:blipFill>
          <a:blip r:embed="rId4">
            <a:alphaModFix/>
          </a:blip>
          <a:stretch>
            <a:fillRect/>
          </a:stretch>
        </p:blipFill>
        <p:spPr>
          <a:xfrm>
            <a:off x="1054800" y="3356475"/>
            <a:ext cx="2326475" cy="474600"/>
          </a:xfrm>
          <a:prstGeom prst="rect">
            <a:avLst/>
          </a:prstGeom>
          <a:noFill/>
          <a:ln>
            <a:noFill/>
          </a:ln>
        </p:spPr>
      </p:pic>
      <p:pic>
        <p:nvPicPr>
          <p:cNvPr id="140" name="Google Shape;140;p23"/>
          <p:cNvPicPr preferRelativeResize="0"/>
          <p:nvPr/>
        </p:nvPicPr>
        <p:blipFill>
          <a:blip r:embed="rId5">
            <a:alphaModFix/>
          </a:blip>
          <a:stretch>
            <a:fillRect/>
          </a:stretch>
        </p:blipFill>
        <p:spPr>
          <a:xfrm>
            <a:off x="4640700" y="1780152"/>
            <a:ext cx="4503300" cy="3169998"/>
          </a:xfrm>
          <a:prstGeom prst="rect">
            <a:avLst/>
          </a:prstGeom>
          <a:noFill/>
          <a:ln>
            <a:noFill/>
          </a:ln>
        </p:spPr>
      </p:pic>
      <p:sp>
        <p:nvSpPr>
          <p:cNvPr id="141" name="Google Shape;141;p23"/>
          <p:cNvSpPr txBox="1"/>
          <p:nvPr/>
        </p:nvSpPr>
        <p:spPr>
          <a:xfrm>
            <a:off x="311700" y="2331025"/>
            <a:ext cx="4329000" cy="78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800">
                <a:solidFill>
                  <a:schemeClr val="dk1"/>
                </a:solidFill>
                <a:latin typeface="Old Standard TT"/>
                <a:ea typeface="Old Standard TT"/>
                <a:cs typeface="Old Standard TT"/>
                <a:sym typeface="Old Standard TT"/>
              </a:rPr>
              <a:t>Then the output is colorized by using the rgb image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 of proposed algorithm with other methods</a:t>
            </a:r>
            <a:endParaRPr/>
          </a:p>
        </p:txBody>
      </p:sp>
      <p:sp>
        <p:nvSpPr>
          <p:cNvPr id="147" name="Google Shape;147;p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The proposed algorithm is compared with Histogram Equalization (HE) and Contrast Limited Adaptive Histogram Equalization (CLAHE).</a:t>
            </a:r>
            <a:endParaRPr/>
          </a:p>
          <a:p>
            <a:pPr marL="0" lvl="0" indent="0" algn="l" rtl="0">
              <a:spcBef>
                <a:spcPts val="1200"/>
              </a:spcBef>
              <a:spcAft>
                <a:spcPts val="0"/>
              </a:spcAft>
              <a:buNone/>
            </a:pPr>
            <a:r>
              <a:rPr lang="en"/>
              <a:t>HE tends to improve visibility in dark parts, it may cause artifacts in bright parts. CLAHE significantly improves the visibility of the entire image.</a:t>
            </a:r>
            <a:endParaRPr/>
          </a:p>
          <a:p>
            <a:pPr marL="0" lvl="0" indent="0" algn="l" rtl="0">
              <a:spcBef>
                <a:spcPts val="1200"/>
              </a:spcBef>
              <a:spcAft>
                <a:spcPts val="0"/>
              </a:spcAft>
              <a:buNone/>
            </a:pPr>
            <a:r>
              <a:rPr lang="en"/>
              <a:t>For quantitative evaluation, Lightness Order Error (LOE) and Naturalness Image Quality Evaluator (NIQE) are used. LOE shows the change in the order of intensity between the input and output image.</a:t>
            </a:r>
            <a:endParaRPr/>
          </a:p>
          <a:p>
            <a:pPr marL="0" lvl="0" indent="0" algn="l" rtl="0">
              <a:spcBef>
                <a:spcPts val="1200"/>
              </a:spcBef>
              <a:spcAft>
                <a:spcPts val="1200"/>
              </a:spcAft>
              <a:buNone/>
            </a:pPr>
            <a:r>
              <a:rPr lang="en"/>
              <a:t>NIQE is an index for calculating the non-reference image quality score. Lower LOE and NIQE values are desirable.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pic>
        <p:nvPicPr>
          <p:cNvPr id="153" name="Google Shape;153;p25"/>
          <p:cNvPicPr preferRelativeResize="0"/>
          <p:nvPr/>
        </p:nvPicPr>
        <p:blipFill>
          <a:blip r:embed="rId3">
            <a:alphaModFix/>
          </a:blip>
          <a:stretch>
            <a:fillRect/>
          </a:stretch>
        </p:blipFill>
        <p:spPr>
          <a:xfrm>
            <a:off x="391350" y="319925"/>
            <a:ext cx="3149501" cy="2108375"/>
          </a:xfrm>
          <a:prstGeom prst="rect">
            <a:avLst/>
          </a:prstGeom>
          <a:noFill/>
          <a:ln>
            <a:noFill/>
          </a:ln>
        </p:spPr>
      </p:pic>
      <p:pic>
        <p:nvPicPr>
          <p:cNvPr id="154" name="Google Shape;154;p25"/>
          <p:cNvPicPr preferRelativeResize="0"/>
          <p:nvPr/>
        </p:nvPicPr>
        <p:blipFill>
          <a:blip r:embed="rId4">
            <a:alphaModFix/>
          </a:blip>
          <a:stretch>
            <a:fillRect/>
          </a:stretch>
        </p:blipFill>
        <p:spPr>
          <a:xfrm>
            <a:off x="3668850" y="191075"/>
            <a:ext cx="4111000" cy="2632049"/>
          </a:xfrm>
          <a:prstGeom prst="rect">
            <a:avLst/>
          </a:prstGeom>
          <a:noFill/>
          <a:ln>
            <a:noFill/>
          </a:ln>
        </p:spPr>
      </p:pic>
      <p:pic>
        <p:nvPicPr>
          <p:cNvPr id="155" name="Google Shape;155;p25"/>
          <p:cNvPicPr preferRelativeResize="0"/>
          <p:nvPr/>
        </p:nvPicPr>
        <p:blipFill>
          <a:blip r:embed="rId5">
            <a:alphaModFix/>
          </a:blip>
          <a:stretch>
            <a:fillRect/>
          </a:stretch>
        </p:blipFill>
        <p:spPr>
          <a:xfrm>
            <a:off x="-42337" y="2428300"/>
            <a:ext cx="4016866" cy="2571751"/>
          </a:xfrm>
          <a:prstGeom prst="rect">
            <a:avLst/>
          </a:prstGeom>
          <a:noFill/>
          <a:ln>
            <a:noFill/>
          </a:ln>
        </p:spPr>
      </p:pic>
      <p:pic>
        <p:nvPicPr>
          <p:cNvPr id="156" name="Google Shape;156;p25"/>
          <p:cNvPicPr preferRelativeResize="0"/>
          <p:nvPr/>
        </p:nvPicPr>
        <p:blipFill>
          <a:blip r:embed="rId6">
            <a:alphaModFix/>
          </a:blip>
          <a:stretch>
            <a:fillRect/>
          </a:stretch>
        </p:blipFill>
        <p:spPr>
          <a:xfrm>
            <a:off x="3668825" y="2398150"/>
            <a:ext cx="4111049" cy="2632049"/>
          </a:xfrm>
          <a:prstGeom prst="rect">
            <a:avLst/>
          </a:prstGeom>
          <a:noFill/>
          <a:ln>
            <a:noFill/>
          </a:ln>
        </p:spPr>
      </p:pic>
      <p:sp>
        <p:nvSpPr>
          <p:cNvPr id="157" name="Google Shape;157;p25"/>
          <p:cNvSpPr txBox="1"/>
          <p:nvPr/>
        </p:nvSpPr>
        <p:spPr>
          <a:xfrm>
            <a:off x="7425200" y="1856300"/>
            <a:ext cx="1611300" cy="30108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dk1"/>
              </a:buClr>
              <a:buSzPts val="1800"/>
              <a:buFont typeface="Old Standard TT"/>
              <a:buAutoNum type="alphaLcPeriod"/>
            </a:pPr>
            <a:r>
              <a:rPr lang="en" sz="1800">
                <a:solidFill>
                  <a:schemeClr val="dk1"/>
                </a:solidFill>
                <a:latin typeface="Old Standard TT"/>
                <a:ea typeface="Old Standard TT"/>
                <a:cs typeface="Old Standard TT"/>
                <a:sym typeface="Old Standard TT"/>
              </a:rPr>
              <a:t>Input image</a:t>
            </a:r>
            <a:endParaRPr sz="1800">
              <a:solidFill>
                <a:schemeClr val="dk1"/>
              </a:solidFill>
              <a:latin typeface="Old Standard TT"/>
              <a:ea typeface="Old Standard TT"/>
              <a:cs typeface="Old Standard TT"/>
              <a:sym typeface="Old Standard TT"/>
            </a:endParaRPr>
          </a:p>
          <a:p>
            <a:pPr marL="457200" lvl="0" indent="-342900" algn="l" rtl="0">
              <a:lnSpc>
                <a:spcPct val="115000"/>
              </a:lnSpc>
              <a:spcBef>
                <a:spcPts val="0"/>
              </a:spcBef>
              <a:spcAft>
                <a:spcPts val="0"/>
              </a:spcAft>
              <a:buClr>
                <a:schemeClr val="dk1"/>
              </a:buClr>
              <a:buSzPts val="1800"/>
              <a:buFont typeface="Old Standard TT"/>
              <a:buAutoNum type="alphaLcPeriod"/>
            </a:pPr>
            <a:r>
              <a:rPr lang="en" sz="1800">
                <a:solidFill>
                  <a:schemeClr val="dk1"/>
                </a:solidFill>
                <a:latin typeface="Old Standard TT"/>
                <a:ea typeface="Old Standard TT"/>
                <a:cs typeface="Old Standard TT"/>
                <a:sym typeface="Old Standard TT"/>
              </a:rPr>
              <a:t>HE output</a:t>
            </a:r>
            <a:endParaRPr sz="1800">
              <a:solidFill>
                <a:schemeClr val="dk1"/>
              </a:solidFill>
              <a:latin typeface="Old Standard TT"/>
              <a:ea typeface="Old Standard TT"/>
              <a:cs typeface="Old Standard TT"/>
              <a:sym typeface="Old Standard TT"/>
            </a:endParaRPr>
          </a:p>
          <a:p>
            <a:pPr marL="457200" lvl="0" indent="-342900" algn="l" rtl="0">
              <a:lnSpc>
                <a:spcPct val="115000"/>
              </a:lnSpc>
              <a:spcBef>
                <a:spcPts val="0"/>
              </a:spcBef>
              <a:spcAft>
                <a:spcPts val="0"/>
              </a:spcAft>
              <a:buClr>
                <a:schemeClr val="dk1"/>
              </a:buClr>
              <a:buSzPts val="1800"/>
              <a:buFont typeface="Old Standard TT"/>
              <a:buAutoNum type="alphaLcPeriod"/>
            </a:pPr>
            <a:r>
              <a:rPr lang="en" sz="1800">
                <a:solidFill>
                  <a:schemeClr val="dk1"/>
                </a:solidFill>
                <a:latin typeface="Old Standard TT"/>
                <a:ea typeface="Old Standard TT"/>
                <a:cs typeface="Old Standard TT"/>
                <a:sym typeface="Old Standard TT"/>
              </a:rPr>
              <a:t>CLAHE output</a:t>
            </a:r>
            <a:endParaRPr sz="1800">
              <a:solidFill>
                <a:schemeClr val="dk1"/>
              </a:solidFill>
              <a:latin typeface="Old Standard TT"/>
              <a:ea typeface="Old Standard TT"/>
              <a:cs typeface="Old Standard TT"/>
              <a:sym typeface="Old Standard TT"/>
            </a:endParaRPr>
          </a:p>
          <a:p>
            <a:pPr marL="457200" lvl="0" indent="-342900" algn="l" rtl="0">
              <a:lnSpc>
                <a:spcPct val="115000"/>
              </a:lnSpc>
              <a:spcBef>
                <a:spcPts val="0"/>
              </a:spcBef>
              <a:spcAft>
                <a:spcPts val="0"/>
              </a:spcAft>
              <a:buClr>
                <a:schemeClr val="dk1"/>
              </a:buClr>
              <a:buSzPts val="1800"/>
              <a:buFont typeface="Old Standard TT"/>
              <a:buAutoNum type="alphaLcPeriod"/>
            </a:pPr>
            <a:r>
              <a:rPr lang="en" sz="1800">
                <a:solidFill>
                  <a:schemeClr val="dk1"/>
                </a:solidFill>
                <a:latin typeface="Old Standard TT"/>
                <a:ea typeface="Old Standard TT"/>
                <a:cs typeface="Old Standard TT"/>
                <a:sym typeface="Old Standard TT"/>
              </a:rPr>
              <a:t>Proposed method output</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p:nvPr/>
        </p:nvSpPr>
        <p:spPr>
          <a:xfrm>
            <a:off x="7425200" y="1856300"/>
            <a:ext cx="1611300" cy="30108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dk1"/>
              </a:buClr>
              <a:buSzPts val="1800"/>
              <a:buFont typeface="Old Standard TT"/>
              <a:buAutoNum type="alphaLcPeriod"/>
            </a:pPr>
            <a:r>
              <a:rPr lang="en" sz="1800">
                <a:solidFill>
                  <a:schemeClr val="dk1"/>
                </a:solidFill>
                <a:latin typeface="Old Standard TT"/>
                <a:ea typeface="Old Standard TT"/>
                <a:cs typeface="Old Standard TT"/>
                <a:sym typeface="Old Standard TT"/>
              </a:rPr>
              <a:t>Input image</a:t>
            </a:r>
            <a:endParaRPr sz="1800">
              <a:solidFill>
                <a:schemeClr val="dk1"/>
              </a:solidFill>
              <a:latin typeface="Old Standard TT"/>
              <a:ea typeface="Old Standard TT"/>
              <a:cs typeface="Old Standard TT"/>
              <a:sym typeface="Old Standard TT"/>
            </a:endParaRPr>
          </a:p>
          <a:p>
            <a:pPr marL="457200" lvl="0" indent="-342900" algn="l" rtl="0">
              <a:lnSpc>
                <a:spcPct val="115000"/>
              </a:lnSpc>
              <a:spcBef>
                <a:spcPts val="0"/>
              </a:spcBef>
              <a:spcAft>
                <a:spcPts val="0"/>
              </a:spcAft>
              <a:buClr>
                <a:schemeClr val="dk1"/>
              </a:buClr>
              <a:buSzPts val="1800"/>
              <a:buFont typeface="Old Standard TT"/>
              <a:buAutoNum type="alphaLcPeriod"/>
            </a:pPr>
            <a:r>
              <a:rPr lang="en" sz="1800">
                <a:solidFill>
                  <a:schemeClr val="dk1"/>
                </a:solidFill>
                <a:latin typeface="Old Standard TT"/>
                <a:ea typeface="Old Standard TT"/>
                <a:cs typeface="Old Standard TT"/>
                <a:sym typeface="Old Standard TT"/>
              </a:rPr>
              <a:t>HE output</a:t>
            </a:r>
            <a:endParaRPr sz="1800">
              <a:solidFill>
                <a:schemeClr val="dk1"/>
              </a:solidFill>
              <a:latin typeface="Old Standard TT"/>
              <a:ea typeface="Old Standard TT"/>
              <a:cs typeface="Old Standard TT"/>
              <a:sym typeface="Old Standard TT"/>
            </a:endParaRPr>
          </a:p>
          <a:p>
            <a:pPr marL="457200" lvl="0" indent="-342900" algn="l" rtl="0">
              <a:lnSpc>
                <a:spcPct val="115000"/>
              </a:lnSpc>
              <a:spcBef>
                <a:spcPts val="0"/>
              </a:spcBef>
              <a:spcAft>
                <a:spcPts val="0"/>
              </a:spcAft>
              <a:buClr>
                <a:schemeClr val="dk1"/>
              </a:buClr>
              <a:buSzPts val="1800"/>
              <a:buFont typeface="Old Standard TT"/>
              <a:buAutoNum type="alphaLcPeriod"/>
            </a:pPr>
            <a:r>
              <a:rPr lang="en" sz="1800">
                <a:solidFill>
                  <a:schemeClr val="dk1"/>
                </a:solidFill>
                <a:latin typeface="Old Standard TT"/>
                <a:ea typeface="Old Standard TT"/>
                <a:cs typeface="Old Standard TT"/>
                <a:sym typeface="Old Standard TT"/>
              </a:rPr>
              <a:t>CLAHE output</a:t>
            </a:r>
            <a:endParaRPr sz="1800">
              <a:solidFill>
                <a:schemeClr val="dk1"/>
              </a:solidFill>
              <a:latin typeface="Old Standard TT"/>
              <a:ea typeface="Old Standard TT"/>
              <a:cs typeface="Old Standard TT"/>
              <a:sym typeface="Old Standard TT"/>
            </a:endParaRPr>
          </a:p>
          <a:p>
            <a:pPr marL="457200" lvl="0" indent="-342900" algn="l" rtl="0">
              <a:lnSpc>
                <a:spcPct val="115000"/>
              </a:lnSpc>
              <a:spcBef>
                <a:spcPts val="0"/>
              </a:spcBef>
              <a:spcAft>
                <a:spcPts val="0"/>
              </a:spcAft>
              <a:buClr>
                <a:schemeClr val="dk1"/>
              </a:buClr>
              <a:buSzPts val="1800"/>
              <a:buFont typeface="Old Standard TT"/>
              <a:buAutoNum type="alphaLcPeriod"/>
            </a:pPr>
            <a:r>
              <a:rPr lang="en" sz="1800">
                <a:solidFill>
                  <a:schemeClr val="dk1"/>
                </a:solidFill>
                <a:latin typeface="Old Standard TT"/>
                <a:ea typeface="Old Standard TT"/>
                <a:cs typeface="Old Standard TT"/>
                <a:sym typeface="Old Standard TT"/>
              </a:rPr>
              <a:t>Proposed method output</a:t>
            </a:r>
            <a:endParaRPr sz="1800">
              <a:solidFill>
                <a:schemeClr val="dk1"/>
              </a:solidFill>
              <a:latin typeface="Old Standard TT"/>
              <a:ea typeface="Old Standard TT"/>
              <a:cs typeface="Old Standard TT"/>
              <a:sym typeface="Old Standard TT"/>
            </a:endParaRPr>
          </a:p>
        </p:txBody>
      </p:sp>
      <p:pic>
        <p:nvPicPr>
          <p:cNvPr id="163" name="Google Shape;163;p26"/>
          <p:cNvPicPr preferRelativeResize="0"/>
          <p:nvPr/>
        </p:nvPicPr>
        <p:blipFill>
          <a:blip r:embed="rId3">
            <a:alphaModFix/>
          </a:blip>
          <a:stretch>
            <a:fillRect/>
          </a:stretch>
        </p:blipFill>
        <p:spPr>
          <a:xfrm>
            <a:off x="408858" y="336875"/>
            <a:ext cx="3114476" cy="1946550"/>
          </a:xfrm>
          <a:prstGeom prst="rect">
            <a:avLst/>
          </a:prstGeom>
          <a:noFill/>
          <a:ln>
            <a:noFill/>
          </a:ln>
        </p:spPr>
      </p:pic>
      <p:pic>
        <p:nvPicPr>
          <p:cNvPr id="164" name="Google Shape;164;p26"/>
          <p:cNvPicPr preferRelativeResize="0"/>
          <p:nvPr/>
        </p:nvPicPr>
        <p:blipFill>
          <a:blip r:embed="rId4">
            <a:alphaModFix/>
          </a:blip>
          <a:stretch>
            <a:fillRect/>
          </a:stretch>
        </p:blipFill>
        <p:spPr>
          <a:xfrm>
            <a:off x="3774400" y="274150"/>
            <a:ext cx="3650801" cy="2226700"/>
          </a:xfrm>
          <a:prstGeom prst="rect">
            <a:avLst/>
          </a:prstGeom>
          <a:noFill/>
          <a:ln>
            <a:noFill/>
          </a:ln>
        </p:spPr>
      </p:pic>
      <p:pic>
        <p:nvPicPr>
          <p:cNvPr id="165" name="Google Shape;165;p26"/>
          <p:cNvPicPr preferRelativeResize="0"/>
          <p:nvPr/>
        </p:nvPicPr>
        <p:blipFill>
          <a:blip r:embed="rId5">
            <a:alphaModFix/>
          </a:blip>
          <a:stretch>
            <a:fillRect/>
          </a:stretch>
        </p:blipFill>
        <p:spPr>
          <a:xfrm>
            <a:off x="78888" y="2398140"/>
            <a:ext cx="3774400" cy="2302085"/>
          </a:xfrm>
          <a:prstGeom prst="rect">
            <a:avLst/>
          </a:prstGeom>
          <a:noFill/>
          <a:ln>
            <a:noFill/>
          </a:ln>
        </p:spPr>
      </p:pic>
      <p:pic>
        <p:nvPicPr>
          <p:cNvPr id="166" name="Google Shape;166;p26"/>
          <p:cNvPicPr preferRelativeResize="0"/>
          <p:nvPr/>
        </p:nvPicPr>
        <p:blipFill>
          <a:blip r:embed="rId6">
            <a:alphaModFix/>
          </a:blip>
          <a:stretch>
            <a:fillRect/>
          </a:stretch>
        </p:blipFill>
        <p:spPr>
          <a:xfrm>
            <a:off x="3774400" y="2500850"/>
            <a:ext cx="3650793" cy="2226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graphicFrame>
        <p:nvGraphicFramePr>
          <p:cNvPr id="171" name="Google Shape;171;p27"/>
          <p:cNvGraphicFramePr/>
          <p:nvPr/>
        </p:nvGraphicFramePr>
        <p:xfrm>
          <a:off x="1055625" y="619350"/>
          <a:ext cx="3000000" cy="3000000"/>
        </p:xfrm>
        <a:graphic>
          <a:graphicData uri="http://schemas.openxmlformats.org/drawingml/2006/table">
            <a:tbl>
              <a:tblPr>
                <a:noFill/>
                <a:tableStyleId>{8B53FB45-D156-4FF2-9D38-D7B2CF9FF157}</a:tableStyleId>
              </a:tblPr>
              <a:tblGrid>
                <a:gridCol w="2247575"/>
                <a:gridCol w="2247575"/>
                <a:gridCol w="2247575"/>
              </a:tblGrid>
              <a:tr h="387450">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
                        <a:t>Image 1</a:t>
                      </a:r>
                      <a:endParaRPr/>
                    </a:p>
                  </a:txBody>
                  <a:tcPr marL="91425" marR="91425" marT="91425" marB="91425"/>
                </a:tc>
                <a:tc>
                  <a:txBody>
                    <a:bodyPr/>
                    <a:lstStyle/>
                    <a:p>
                      <a:pPr marL="0" lvl="0" indent="0" algn="ctr" rtl="0">
                        <a:spcBef>
                          <a:spcPts val="0"/>
                        </a:spcBef>
                        <a:spcAft>
                          <a:spcPts val="0"/>
                        </a:spcAft>
                        <a:buNone/>
                      </a:pPr>
                      <a:r>
                        <a:rPr lang="en"/>
                        <a:t>Image 2</a:t>
                      </a:r>
                      <a:endParaRPr/>
                    </a:p>
                  </a:txBody>
                  <a:tcPr marL="91425" marR="91425" marT="91425" marB="91425"/>
                </a:tc>
              </a:tr>
              <a:tr h="387450">
                <a:tc>
                  <a:txBody>
                    <a:bodyPr/>
                    <a:lstStyle/>
                    <a:p>
                      <a:pPr marL="0" lvl="0" indent="0" algn="ctr" rtl="0">
                        <a:spcBef>
                          <a:spcPts val="0"/>
                        </a:spcBef>
                        <a:spcAft>
                          <a:spcPts val="0"/>
                        </a:spcAft>
                        <a:buNone/>
                      </a:pPr>
                      <a:r>
                        <a:rPr lang="en"/>
                        <a:t>HE</a:t>
                      </a:r>
                      <a:endParaRPr/>
                    </a:p>
                  </a:txBody>
                  <a:tcPr marL="91425" marR="91425" marT="91425" marB="91425"/>
                </a:tc>
                <a:tc>
                  <a:txBody>
                    <a:bodyPr/>
                    <a:lstStyle/>
                    <a:p>
                      <a:pPr marL="0" lvl="0" indent="0" algn="ctr" rtl="0">
                        <a:spcBef>
                          <a:spcPts val="0"/>
                        </a:spcBef>
                        <a:spcAft>
                          <a:spcPts val="0"/>
                        </a:spcAft>
                        <a:buNone/>
                      </a:pPr>
                      <a:r>
                        <a:rPr lang="en"/>
                        <a:t>111.2312</a:t>
                      </a:r>
                      <a:endParaRPr/>
                    </a:p>
                  </a:txBody>
                  <a:tcPr marL="91425" marR="91425" marT="91425" marB="91425"/>
                </a:tc>
                <a:tc>
                  <a:txBody>
                    <a:bodyPr/>
                    <a:lstStyle/>
                    <a:p>
                      <a:pPr marL="0" lvl="0" indent="0" algn="ctr" rtl="0">
                        <a:spcBef>
                          <a:spcPts val="0"/>
                        </a:spcBef>
                        <a:spcAft>
                          <a:spcPts val="0"/>
                        </a:spcAft>
                        <a:buNone/>
                      </a:pPr>
                      <a:r>
                        <a:rPr lang="en"/>
                        <a:t>36.3515</a:t>
                      </a:r>
                      <a:endParaRPr/>
                    </a:p>
                  </a:txBody>
                  <a:tcPr marL="91425" marR="91425" marT="91425" marB="91425"/>
                </a:tc>
              </a:tr>
              <a:tr h="387450">
                <a:tc>
                  <a:txBody>
                    <a:bodyPr/>
                    <a:lstStyle/>
                    <a:p>
                      <a:pPr marL="0" lvl="0" indent="0" algn="ctr" rtl="0">
                        <a:spcBef>
                          <a:spcPts val="0"/>
                        </a:spcBef>
                        <a:spcAft>
                          <a:spcPts val="0"/>
                        </a:spcAft>
                        <a:buNone/>
                      </a:pPr>
                      <a:r>
                        <a:rPr lang="en"/>
                        <a:t>CLAHE</a:t>
                      </a:r>
                      <a:endParaRPr/>
                    </a:p>
                  </a:txBody>
                  <a:tcPr marL="91425" marR="91425" marT="91425" marB="91425"/>
                </a:tc>
                <a:tc>
                  <a:txBody>
                    <a:bodyPr/>
                    <a:lstStyle/>
                    <a:p>
                      <a:pPr marL="0" lvl="0" indent="0" algn="ctr" rtl="0">
                        <a:spcBef>
                          <a:spcPts val="0"/>
                        </a:spcBef>
                        <a:spcAft>
                          <a:spcPts val="0"/>
                        </a:spcAft>
                        <a:buNone/>
                      </a:pPr>
                      <a:r>
                        <a:rPr lang="en"/>
                        <a:t>314.8155</a:t>
                      </a:r>
                      <a:endParaRPr/>
                    </a:p>
                  </a:txBody>
                  <a:tcPr marL="91425" marR="91425" marT="91425" marB="91425"/>
                </a:tc>
                <a:tc>
                  <a:txBody>
                    <a:bodyPr/>
                    <a:lstStyle/>
                    <a:p>
                      <a:pPr marL="0" lvl="0" indent="0" algn="ctr" rtl="0">
                        <a:spcBef>
                          <a:spcPts val="0"/>
                        </a:spcBef>
                        <a:spcAft>
                          <a:spcPts val="0"/>
                        </a:spcAft>
                        <a:buNone/>
                      </a:pPr>
                      <a:r>
                        <a:rPr lang="en"/>
                        <a:t>202.7883</a:t>
                      </a:r>
                      <a:endParaRPr/>
                    </a:p>
                  </a:txBody>
                  <a:tcPr marL="91425" marR="91425" marT="91425" marB="91425"/>
                </a:tc>
              </a:tr>
              <a:tr h="387450">
                <a:tc>
                  <a:txBody>
                    <a:bodyPr/>
                    <a:lstStyle/>
                    <a:p>
                      <a:pPr marL="0" lvl="0" indent="0" algn="ctr" rtl="0">
                        <a:spcBef>
                          <a:spcPts val="0"/>
                        </a:spcBef>
                        <a:spcAft>
                          <a:spcPts val="0"/>
                        </a:spcAft>
                        <a:buNone/>
                      </a:pPr>
                      <a:r>
                        <a:rPr lang="en"/>
                        <a:t>Proposed</a:t>
                      </a:r>
                      <a:endParaRPr/>
                    </a:p>
                  </a:txBody>
                  <a:tcPr marL="91425" marR="91425" marT="91425" marB="91425"/>
                </a:tc>
                <a:tc>
                  <a:txBody>
                    <a:bodyPr/>
                    <a:lstStyle/>
                    <a:p>
                      <a:pPr marL="0" lvl="0" indent="0" algn="ctr" rtl="0">
                        <a:spcBef>
                          <a:spcPts val="0"/>
                        </a:spcBef>
                        <a:spcAft>
                          <a:spcPts val="0"/>
                        </a:spcAft>
                        <a:buNone/>
                      </a:pPr>
                      <a:r>
                        <a:rPr lang="en"/>
                        <a:t>106.7416</a:t>
                      </a:r>
                      <a:endParaRPr/>
                    </a:p>
                  </a:txBody>
                  <a:tcPr marL="91425" marR="91425" marT="91425" marB="91425"/>
                </a:tc>
                <a:tc>
                  <a:txBody>
                    <a:bodyPr/>
                    <a:lstStyle/>
                    <a:p>
                      <a:pPr marL="0" lvl="0" indent="0" algn="ctr" rtl="0">
                        <a:spcBef>
                          <a:spcPts val="0"/>
                        </a:spcBef>
                        <a:spcAft>
                          <a:spcPts val="0"/>
                        </a:spcAft>
                        <a:buNone/>
                      </a:pPr>
                      <a:r>
                        <a:rPr lang="en"/>
                        <a:t>206.8703</a:t>
                      </a:r>
                      <a:endParaRPr/>
                    </a:p>
                  </a:txBody>
                  <a:tcPr marL="91425" marR="91425" marT="91425" marB="91425"/>
                </a:tc>
              </a:tr>
            </a:tbl>
          </a:graphicData>
        </a:graphic>
      </p:graphicFrame>
      <p:sp>
        <p:nvSpPr>
          <p:cNvPr id="172" name="Google Shape;172;p27"/>
          <p:cNvSpPr txBox="1"/>
          <p:nvPr/>
        </p:nvSpPr>
        <p:spPr>
          <a:xfrm>
            <a:off x="3479125" y="219150"/>
            <a:ext cx="177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ld Standard TT"/>
                <a:ea typeface="Old Standard TT"/>
                <a:cs typeface="Old Standard TT"/>
                <a:sym typeface="Old Standard TT"/>
              </a:rPr>
              <a:t>Table 1 LOE</a:t>
            </a:r>
            <a:endParaRPr>
              <a:latin typeface="Old Standard TT"/>
              <a:ea typeface="Old Standard TT"/>
              <a:cs typeface="Old Standard TT"/>
              <a:sym typeface="Old Standard TT"/>
            </a:endParaRPr>
          </a:p>
        </p:txBody>
      </p:sp>
      <p:graphicFrame>
        <p:nvGraphicFramePr>
          <p:cNvPr id="173" name="Google Shape;173;p27"/>
          <p:cNvGraphicFramePr/>
          <p:nvPr/>
        </p:nvGraphicFramePr>
        <p:xfrm>
          <a:off x="1055625" y="2769850"/>
          <a:ext cx="3000000" cy="3000000"/>
        </p:xfrm>
        <a:graphic>
          <a:graphicData uri="http://schemas.openxmlformats.org/drawingml/2006/table">
            <a:tbl>
              <a:tblPr>
                <a:noFill/>
                <a:tableStyleId>{8B53FB45-D156-4FF2-9D38-D7B2CF9FF157}</a:tableStyleId>
              </a:tblPr>
              <a:tblGrid>
                <a:gridCol w="2247575"/>
                <a:gridCol w="2247575"/>
                <a:gridCol w="2247575"/>
              </a:tblGrid>
              <a:tr h="387450">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
                        <a:t>Image 1</a:t>
                      </a:r>
                      <a:endParaRPr/>
                    </a:p>
                  </a:txBody>
                  <a:tcPr marL="91425" marR="91425" marT="91425" marB="91425"/>
                </a:tc>
                <a:tc>
                  <a:txBody>
                    <a:bodyPr/>
                    <a:lstStyle/>
                    <a:p>
                      <a:pPr marL="0" lvl="0" indent="0" algn="ctr" rtl="0">
                        <a:spcBef>
                          <a:spcPts val="0"/>
                        </a:spcBef>
                        <a:spcAft>
                          <a:spcPts val="0"/>
                        </a:spcAft>
                        <a:buNone/>
                      </a:pPr>
                      <a:r>
                        <a:rPr lang="en"/>
                        <a:t>Image 2</a:t>
                      </a:r>
                      <a:endParaRPr/>
                    </a:p>
                  </a:txBody>
                  <a:tcPr marL="91425" marR="91425" marT="91425" marB="91425"/>
                </a:tc>
              </a:tr>
              <a:tr h="387450">
                <a:tc>
                  <a:txBody>
                    <a:bodyPr/>
                    <a:lstStyle/>
                    <a:p>
                      <a:pPr marL="0" lvl="0" indent="0" algn="ctr" rtl="0">
                        <a:spcBef>
                          <a:spcPts val="0"/>
                        </a:spcBef>
                        <a:spcAft>
                          <a:spcPts val="0"/>
                        </a:spcAft>
                        <a:buNone/>
                      </a:pPr>
                      <a:r>
                        <a:rPr lang="en"/>
                        <a:t>HE</a:t>
                      </a:r>
                      <a:endParaRPr/>
                    </a:p>
                  </a:txBody>
                  <a:tcPr marL="91425" marR="91425" marT="91425" marB="91425"/>
                </a:tc>
                <a:tc>
                  <a:txBody>
                    <a:bodyPr/>
                    <a:lstStyle/>
                    <a:p>
                      <a:pPr marL="0" lvl="0" indent="0" algn="ctr" rtl="0">
                        <a:spcBef>
                          <a:spcPts val="0"/>
                        </a:spcBef>
                        <a:spcAft>
                          <a:spcPts val="0"/>
                        </a:spcAft>
                        <a:buNone/>
                      </a:pPr>
                      <a:r>
                        <a:rPr lang="en"/>
                        <a:t>3.9039</a:t>
                      </a:r>
                      <a:endParaRPr/>
                    </a:p>
                  </a:txBody>
                  <a:tcPr marL="91425" marR="91425" marT="91425" marB="91425"/>
                </a:tc>
                <a:tc>
                  <a:txBody>
                    <a:bodyPr/>
                    <a:lstStyle/>
                    <a:p>
                      <a:pPr marL="0" lvl="0" indent="0" algn="ctr" rtl="0">
                        <a:spcBef>
                          <a:spcPts val="0"/>
                        </a:spcBef>
                        <a:spcAft>
                          <a:spcPts val="0"/>
                        </a:spcAft>
                        <a:buNone/>
                      </a:pPr>
                      <a:r>
                        <a:rPr lang="en"/>
                        <a:t>5.2574</a:t>
                      </a:r>
                      <a:endParaRPr/>
                    </a:p>
                  </a:txBody>
                  <a:tcPr marL="91425" marR="91425" marT="91425" marB="91425"/>
                </a:tc>
              </a:tr>
              <a:tr h="387450">
                <a:tc>
                  <a:txBody>
                    <a:bodyPr/>
                    <a:lstStyle/>
                    <a:p>
                      <a:pPr marL="0" lvl="0" indent="0" algn="ctr" rtl="0">
                        <a:spcBef>
                          <a:spcPts val="0"/>
                        </a:spcBef>
                        <a:spcAft>
                          <a:spcPts val="0"/>
                        </a:spcAft>
                        <a:buNone/>
                      </a:pPr>
                      <a:r>
                        <a:rPr lang="en"/>
                        <a:t>CLAHE</a:t>
                      </a:r>
                      <a:endParaRPr/>
                    </a:p>
                  </a:txBody>
                  <a:tcPr marL="91425" marR="91425" marT="91425" marB="91425"/>
                </a:tc>
                <a:tc>
                  <a:txBody>
                    <a:bodyPr/>
                    <a:lstStyle/>
                    <a:p>
                      <a:pPr marL="0" lvl="0" indent="0" algn="ctr" rtl="0">
                        <a:spcBef>
                          <a:spcPts val="0"/>
                        </a:spcBef>
                        <a:spcAft>
                          <a:spcPts val="0"/>
                        </a:spcAft>
                        <a:buNone/>
                      </a:pPr>
                      <a:r>
                        <a:rPr lang="en"/>
                        <a:t>3.2243</a:t>
                      </a:r>
                      <a:endParaRPr/>
                    </a:p>
                  </a:txBody>
                  <a:tcPr marL="91425" marR="91425" marT="91425" marB="91425"/>
                </a:tc>
                <a:tc>
                  <a:txBody>
                    <a:bodyPr/>
                    <a:lstStyle/>
                    <a:p>
                      <a:pPr marL="0" lvl="0" indent="0" algn="ctr" rtl="0">
                        <a:spcBef>
                          <a:spcPts val="0"/>
                        </a:spcBef>
                        <a:spcAft>
                          <a:spcPts val="0"/>
                        </a:spcAft>
                        <a:buNone/>
                      </a:pPr>
                      <a:r>
                        <a:rPr lang="en"/>
                        <a:t>3.5248</a:t>
                      </a:r>
                      <a:endParaRPr/>
                    </a:p>
                  </a:txBody>
                  <a:tcPr marL="91425" marR="91425" marT="91425" marB="91425"/>
                </a:tc>
              </a:tr>
              <a:tr h="387450">
                <a:tc>
                  <a:txBody>
                    <a:bodyPr/>
                    <a:lstStyle/>
                    <a:p>
                      <a:pPr marL="0" lvl="0" indent="0" algn="ctr" rtl="0">
                        <a:spcBef>
                          <a:spcPts val="0"/>
                        </a:spcBef>
                        <a:spcAft>
                          <a:spcPts val="0"/>
                        </a:spcAft>
                        <a:buNone/>
                      </a:pPr>
                      <a:r>
                        <a:rPr lang="en"/>
                        <a:t>Proposed</a:t>
                      </a:r>
                      <a:endParaRPr/>
                    </a:p>
                  </a:txBody>
                  <a:tcPr marL="91425" marR="91425" marT="91425" marB="91425"/>
                </a:tc>
                <a:tc>
                  <a:txBody>
                    <a:bodyPr/>
                    <a:lstStyle/>
                    <a:p>
                      <a:pPr marL="0" lvl="0" indent="0" algn="ctr" rtl="0">
                        <a:spcBef>
                          <a:spcPts val="0"/>
                        </a:spcBef>
                        <a:spcAft>
                          <a:spcPts val="0"/>
                        </a:spcAft>
                        <a:buNone/>
                      </a:pPr>
                      <a:r>
                        <a:rPr lang="en"/>
                        <a:t>3.3731</a:t>
                      </a:r>
                      <a:endParaRPr/>
                    </a:p>
                  </a:txBody>
                  <a:tcPr marL="91425" marR="91425" marT="91425" marB="91425"/>
                </a:tc>
                <a:tc>
                  <a:txBody>
                    <a:bodyPr/>
                    <a:lstStyle/>
                    <a:p>
                      <a:pPr marL="0" lvl="0" indent="0" algn="ctr" rtl="0">
                        <a:spcBef>
                          <a:spcPts val="0"/>
                        </a:spcBef>
                        <a:spcAft>
                          <a:spcPts val="0"/>
                        </a:spcAft>
                        <a:buNone/>
                      </a:pPr>
                      <a:r>
                        <a:rPr lang="en"/>
                        <a:t>3.2655</a:t>
                      </a:r>
                      <a:endParaRPr/>
                    </a:p>
                  </a:txBody>
                  <a:tcPr marL="91425" marR="91425" marT="91425" marB="91425"/>
                </a:tc>
              </a:tr>
            </a:tbl>
          </a:graphicData>
        </a:graphic>
      </p:graphicFrame>
      <p:sp>
        <p:nvSpPr>
          <p:cNvPr id="174" name="Google Shape;174;p27"/>
          <p:cNvSpPr txBox="1"/>
          <p:nvPr/>
        </p:nvSpPr>
        <p:spPr>
          <a:xfrm>
            <a:off x="3537488" y="2371650"/>
            <a:ext cx="177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ld Standard TT"/>
                <a:ea typeface="Old Standard TT"/>
                <a:cs typeface="Old Standard TT"/>
                <a:sym typeface="Old Standard TT"/>
              </a:rPr>
              <a:t>Table 2 NIQE</a:t>
            </a:r>
            <a:endParaRPr>
              <a:latin typeface="Old Standard TT"/>
              <a:ea typeface="Old Standard TT"/>
              <a:cs typeface="Old Standard TT"/>
              <a:sym typeface="Old Standard T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180" name="Google Shape;180;p28"/>
          <p:cNvSpPr txBox="1">
            <a:spLocks noGrp="1"/>
          </p:cNvSpPr>
          <p:nvPr>
            <p:ph type="body" idx="1"/>
          </p:nvPr>
        </p:nvSpPr>
        <p:spPr>
          <a:xfrm>
            <a:off x="311700" y="1377850"/>
            <a:ext cx="81318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proposed method has a better LOE score than HE, CLAHE for image 1.</a:t>
            </a:r>
            <a:endParaRPr/>
          </a:p>
          <a:p>
            <a:pPr marL="0" lvl="0" indent="0" algn="l" rtl="0">
              <a:spcBef>
                <a:spcPts val="1200"/>
              </a:spcBef>
              <a:spcAft>
                <a:spcPts val="0"/>
              </a:spcAft>
              <a:buNone/>
            </a:pPr>
            <a:r>
              <a:rPr lang="en"/>
              <a:t>For the NIQE score the method outperforms both the other methods for image 2, and nearly close to the CLAHE method for image 1.</a:t>
            </a:r>
            <a:endParaRPr/>
          </a:p>
          <a:p>
            <a:pPr marL="0" lvl="0" indent="0" algn="l" rtl="0">
              <a:spcBef>
                <a:spcPts val="1200"/>
              </a:spcBef>
              <a:spcAft>
                <a:spcPts val="1200"/>
              </a:spcAft>
              <a:buNone/>
            </a:pPr>
            <a:r>
              <a:rPr lang="en"/>
              <a:t>The proposed method improves the visibility of dark parts without the appearance of artifacts.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38300" y="387125"/>
            <a:ext cx="8520600" cy="61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t>Introduction</a:t>
            </a:r>
            <a:endParaRPr sz="2500"/>
          </a:p>
        </p:txBody>
      </p:sp>
      <p:sp>
        <p:nvSpPr>
          <p:cNvPr id="66" name="Google Shape;66;p14"/>
          <p:cNvSpPr txBox="1">
            <a:spLocks noGrp="1"/>
          </p:cNvSpPr>
          <p:nvPr>
            <p:ph type="body" idx="1"/>
          </p:nvPr>
        </p:nvSpPr>
        <p:spPr>
          <a:xfrm>
            <a:off x="438300" y="1000325"/>
            <a:ext cx="8211600" cy="3563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Images acquired under backlit conditions may contain extraordinarily bright and dark areas, and the intensity difference between them may be significantly different. </a:t>
            </a:r>
            <a:endParaRPr/>
          </a:p>
          <a:p>
            <a:pPr marL="0" lvl="0" indent="0" algn="l" rtl="0">
              <a:spcBef>
                <a:spcPts val="1200"/>
              </a:spcBef>
              <a:spcAft>
                <a:spcPts val="0"/>
              </a:spcAft>
              <a:buClr>
                <a:schemeClr val="dk1"/>
              </a:buClr>
              <a:buSzPts val="1100"/>
              <a:buFont typeface="Arial"/>
              <a:buNone/>
            </a:pPr>
            <a:r>
              <a:rPr lang="en"/>
              <a:t>General digital cameras do not have a wide dynamic range to represent scenes with vast differences between light and dark areas. The narrow dynamic range can reduce the intensity values of many pixels in dark areas, contributing to a significant loss of visibility of the subject. </a:t>
            </a:r>
            <a:endParaRPr/>
          </a:p>
          <a:p>
            <a:pPr marL="0" lvl="0" indent="0" algn="l" rtl="0">
              <a:spcBef>
                <a:spcPts val="1200"/>
              </a:spcBef>
              <a:spcAft>
                <a:spcPts val="1200"/>
              </a:spcAft>
              <a:buNone/>
            </a:pPr>
            <a:r>
              <a:rPr lang="en"/>
              <a:t>This paper proposes a simple and high-speed backlit image enhancement method that effectively improves the visibility of dark areas while suppressing over-enhancement and artifacts.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464075" y="4708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Proposed Method</a:t>
            </a:r>
            <a:endParaRPr/>
          </a:p>
        </p:txBody>
      </p:sp>
      <p:sp>
        <p:nvSpPr>
          <p:cNvPr id="72" name="Google Shape;72;p15"/>
          <p:cNvSpPr txBox="1">
            <a:spLocks noGrp="1"/>
          </p:cNvSpPr>
          <p:nvPr>
            <p:ph type="body" idx="1"/>
          </p:nvPr>
        </p:nvSpPr>
        <p:spPr>
          <a:xfrm>
            <a:off x="464075" y="1438425"/>
            <a:ext cx="80010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In the proposed method, the intensity image of an input color image is enhanced to create an output image.</a:t>
            </a:r>
            <a:endParaRPr sz="1500"/>
          </a:p>
          <a:p>
            <a:pPr marL="0" lvl="0" indent="0" algn="l" rtl="0">
              <a:spcBef>
                <a:spcPts val="1200"/>
              </a:spcBef>
              <a:spcAft>
                <a:spcPts val="0"/>
              </a:spcAft>
              <a:buNone/>
            </a:pPr>
            <a:r>
              <a:rPr lang="en" sz="1500"/>
              <a:t>I(rgb) is the input 24-bit RGB color backlit image and I(i, j) be the corresponding pixel at location i and j. </a:t>
            </a:r>
            <a:endParaRPr sz="1500"/>
          </a:p>
          <a:p>
            <a:pPr marL="0" lvl="0" indent="0" algn="l" rtl="0">
              <a:spcBef>
                <a:spcPts val="1200"/>
              </a:spcBef>
              <a:spcAft>
                <a:spcPts val="0"/>
              </a:spcAft>
              <a:buNone/>
            </a:pPr>
            <a:r>
              <a:rPr lang="en" sz="1500"/>
              <a:t>The intensity image is first computed using the mean of all components (red, green, blue) for a particular pixel.</a:t>
            </a:r>
            <a:endParaRPr sz="1500"/>
          </a:p>
          <a:p>
            <a:pPr marL="0" lvl="0" indent="0" algn="l" rtl="0">
              <a:spcBef>
                <a:spcPts val="1200"/>
              </a:spcBef>
              <a:spcAft>
                <a:spcPts val="1200"/>
              </a:spcAft>
              <a:buNone/>
            </a:pPr>
            <a:endParaRPr sz="1500"/>
          </a:p>
        </p:txBody>
      </p:sp>
      <p:pic>
        <p:nvPicPr>
          <p:cNvPr id="73" name="Google Shape;73;p15"/>
          <p:cNvPicPr preferRelativeResize="0"/>
          <p:nvPr/>
        </p:nvPicPr>
        <p:blipFill>
          <a:blip r:embed="rId3">
            <a:alphaModFix/>
          </a:blip>
          <a:stretch>
            <a:fillRect/>
          </a:stretch>
        </p:blipFill>
        <p:spPr>
          <a:xfrm>
            <a:off x="3426675" y="3420050"/>
            <a:ext cx="1695450" cy="762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Flowchart</a:t>
            </a:r>
            <a:endParaRPr/>
          </a:p>
        </p:txBody>
      </p:sp>
      <p:pic>
        <p:nvPicPr>
          <p:cNvPr id="79" name="Google Shape;79;p16"/>
          <p:cNvPicPr preferRelativeResize="0"/>
          <p:nvPr/>
        </p:nvPicPr>
        <p:blipFill>
          <a:blip r:embed="rId3">
            <a:alphaModFix/>
          </a:blip>
          <a:stretch>
            <a:fillRect/>
          </a:stretch>
        </p:blipFill>
        <p:spPr>
          <a:xfrm>
            <a:off x="1309675" y="1177050"/>
            <a:ext cx="6524625" cy="3695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1353950" y="136125"/>
            <a:ext cx="2744950" cy="2058713"/>
          </a:xfrm>
          <a:prstGeom prst="rect">
            <a:avLst/>
          </a:prstGeom>
          <a:noFill/>
          <a:ln>
            <a:noFill/>
          </a:ln>
        </p:spPr>
      </p:pic>
      <p:pic>
        <p:nvPicPr>
          <p:cNvPr id="85" name="Google Shape;85;p17"/>
          <p:cNvPicPr preferRelativeResize="0"/>
          <p:nvPr/>
        </p:nvPicPr>
        <p:blipFill>
          <a:blip r:embed="rId4">
            <a:alphaModFix/>
          </a:blip>
          <a:stretch>
            <a:fillRect/>
          </a:stretch>
        </p:blipFill>
        <p:spPr>
          <a:xfrm>
            <a:off x="4820450" y="136125"/>
            <a:ext cx="2907825" cy="2180875"/>
          </a:xfrm>
          <a:prstGeom prst="rect">
            <a:avLst/>
          </a:prstGeom>
          <a:noFill/>
          <a:ln>
            <a:noFill/>
          </a:ln>
        </p:spPr>
      </p:pic>
      <p:pic>
        <p:nvPicPr>
          <p:cNvPr id="86" name="Google Shape;86;p17"/>
          <p:cNvPicPr preferRelativeResize="0"/>
          <p:nvPr/>
        </p:nvPicPr>
        <p:blipFill>
          <a:blip r:embed="rId5">
            <a:alphaModFix/>
          </a:blip>
          <a:stretch>
            <a:fillRect/>
          </a:stretch>
        </p:blipFill>
        <p:spPr>
          <a:xfrm>
            <a:off x="1004188" y="2264400"/>
            <a:ext cx="3444476" cy="2424650"/>
          </a:xfrm>
          <a:prstGeom prst="rect">
            <a:avLst/>
          </a:prstGeom>
          <a:noFill/>
          <a:ln>
            <a:noFill/>
          </a:ln>
        </p:spPr>
      </p:pic>
      <p:pic>
        <p:nvPicPr>
          <p:cNvPr id="87" name="Google Shape;87;p17"/>
          <p:cNvPicPr preferRelativeResize="0"/>
          <p:nvPr/>
        </p:nvPicPr>
        <p:blipFill>
          <a:blip r:embed="rId6">
            <a:alphaModFix/>
          </a:blip>
          <a:stretch>
            <a:fillRect/>
          </a:stretch>
        </p:blipFill>
        <p:spPr>
          <a:xfrm>
            <a:off x="4820450" y="2317001"/>
            <a:ext cx="2907825" cy="2180855"/>
          </a:xfrm>
          <a:prstGeom prst="rect">
            <a:avLst/>
          </a:prstGeom>
          <a:noFill/>
          <a:ln>
            <a:noFill/>
          </a:ln>
        </p:spPr>
      </p:pic>
      <p:sp>
        <p:nvSpPr>
          <p:cNvPr id="88" name="Google Shape;88;p17"/>
          <p:cNvSpPr txBox="1"/>
          <p:nvPr/>
        </p:nvSpPr>
        <p:spPr>
          <a:xfrm>
            <a:off x="1792250" y="4617150"/>
            <a:ext cx="532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Input image and intensity image and their respective histogram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201750" y="2390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Gamma Correction</a:t>
            </a:r>
            <a:endParaRPr/>
          </a:p>
        </p:txBody>
      </p:sp>
      <p:sp>
        <p:nvSpPr>
          <p:cNvPr id="94" name="Google Shape;94;p18"/>
          <p:cNvSpPr txBox="1">
            <a:spLocks noGrp="1"/>
          </p:cNvSpPr>
          <p:nvPr>
            <p:ph type="body" idx="1"/>
          </p:nvPr>
        </p:nvSpPr>
        <p:spPr>
          <a:xfrm>
            <a:off x="356450" y="1000350"/>
            <a:ext cx="81258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To improve the visibility of the image, gamma conversion is first applied to the intensity image</a:t>
            </a:r>
            <a:endParaRPr sz="1500"/>
          </a:p>
          <a:p>
            <a:pPr marL="0" lvl="0" indent="0" algn="l" rtl="0">
              <a:spcBef>
                <a:spcPts val="1200"/>
              </a:spcBef>
              <a:spcAft>
                <a:spcPts val="1200"/>
              </a:spcAft>
              <a:buNone/>
            </a:pPr>
            <a:endParaRPr sz="1500"/>
          </a:p>
        </p:txBody>
      </p:sp>
      <p:pic>
        <p:nvPicPr>
          <p:cNvPr id="95" name="Google Shape;95;p18"/>
          <p:cNvPicPr preferRelativeResize="0"/>
          <p:nvPr/>
        </p:nvPicPr>
        <p:blipFill>
          <a:blip r:embed="rId3">
            <a:alphaModFix/>
          </a:blip>
          <a:stretch>
            <a:fillRect/>
          </a:stretch>
        </p:blipFill>
        <p:spPr>
          <a:xfrm>
            <a:off x="2807950" y="1498650"/>
            <a:ext cx="1990725" cy="847725"/>
          </a:xfrm>
          <a:prstGeom prst="rect">
            <a:avLst/>
          </a:prstGeom>
          <a:noFill/>
          <a:ln>
            <a:noFill/>
          </a:ln>
        </p:spPr>
      </p:pic>
      <p:pic>
        <p:nvPicPr>
          <p:cNvPr id="96" name="Google Shape;96;p18"/>
          <p:cNvPicPr preferRelativeResize="0"/>
          <p:nvPr/>
        </p:nvPicPr>
        <p:blipFill>
          <a:blip r:embed="rId4">
            <a:alphaModFix/>
          </a:blip>
          <a:stretch>
            <a:fillRect/>
          </a:stretch>
        </p:blipFill>
        <p:spPr>
          <a:xfrm>
            <a:off x="690875" y="2455725"/>
            <a:ext cx="3451926" cy="2429950"/>
          </a:xfrm>
          <a:prstGeom prst="rect">
            <a:avLst/>
          </a:prstGeom>
          <a:noFill/>
          <a:ln>
            <a:noFill/>
          </a:ln>
        </p:spPr>
      </p:pic>
      <p:pic>
        <p:nvPicPr>
          <p:cNvPr id="97" name="Google Shape;97;p18"/>
          <p:cNvPicPr preferRelativeResize="0"/>
          <p:nvPr/>
        </p:nvPicPr>
        <p:blipFill>
          <a:blip r:embed="rId5">
            <a:alphaModFix/>
          </a:blip>
          <a:stretch>
            <a:fillRect/>
          </a:stretch>
        </p:blipFill>
        <p:spPr>
          <a:xfrm>
            <a:off x="4798675" y="2293513"/>
            <a:ext cx="3672500" cy="2754375"/>
          </a:xfrm>
          <a:prstGeom prst="rect">
            <a:avLst/>
          </a:prstGeom>
          <a:noFill/>
          <a:ln>
            <a:noFill/>
          </a:ln>
        </p:spPr>
      </p:pic>
      <p:sp>
        <p:nvSpPr>
          <p:cNvPr id="98" name="Google Shape;98;p18"/>
          <p:cNvSpPr txBox="1"/>
          <p:nvPr/>
        </p:nvSpPr>
        <p:spPr>
          <a:xfrm>
            <a:off x="1727400" y="4632375"/>
            <a:ext cx="12246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500">
                <a:solidFill>
                  <a:schemeClr val="dk1"/>
                </a:solidFill>
                <a:latin typeface="Old Standard TT"/>
                <a:ea typeface="Old Standard TT"/>
                <a:cs typeface="Old Standard TT"/>
                <a:sym typeface="Old Standard TT"/>
              </a:rPr>
              <a:t>Gamma =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Histogram Equalization</a:t>
            </a:r>
            <a:endParaRPr/>
          </a:p>
        </p:txBody>
      </p:sp>
      <p:pic>
        <p:nvPicPr>
          <p:cNvPr id="104" name="Google Shape;104;p19"/>
          <p:cNvPicPr preferRelativeResize="0"/>
          <p:nvPr/>
        </p:nvPicPr>
        <p:blipFill>
          <a:blip r:embed="rId3">
            <a:alphaModFix/>
          </a:blip>
          <a:stretch>
            <a:fillRect/>
          </a:stretch>
        </p:blipFill>
        <p:spPr>
          <a:xfrm>
            <a:off x="311695" y="1527575"/>
            <a:ext cx="4230266" cy="2977825"/>
          </a:xfrm>
          <a:prstGeom prst="rect">
            <a:avLst/>
          </a:prstGeom>
          <a:noFill/>
          <a:ln>
            <a:noFill/>
          </a:ln>
        </p:spPr>
      </p:pic>
      <p:pic>
        <p:nvPicPr>
          <p:cNvPr id="105" name="Google Shape;105;p19"/>
          <p:cNvPicPr preferRelativeResize="0"/>
          <p:nvPr/>
        </p:nvPicPr>
        <p:blipFill>
          <a:blip r:embed="rId4">
            <a:alphaModFix/>
          </a:blip>
          <a:stretch>
            <a:fillRect/>
          </a:stretch>
        </p:blipFill>
        <p:spPr>
          <a:xfrm>
            <a:off x="4541962" y="1405025"/>
            <a:ext cx="4297238" cy="322292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Alpha Blending</a:t>
            </a:r>
            <a:endParaRPr/>
          </a:p>
        </p:txBody>
      </p:sp>
      <p:pic>
        <p:nvPicPr>
          <p:cNvPr id="111" name="Google Shape;111;p20"/>
          <p:cNvPicPr preferRelativeResize="0"/>
          <p:nvPr/>
        </p:nvPicPr>
        <p:blipFill>
          <a:blip r:embed="rId3">
            <a:alphaModFix/>
          </a:blip>
          <a:stretch>
            <a:fillRect/>
          </a:stretch>
        </p:blipFill>
        <p:spPr>
          <a:xfrm>
            <a:off x="2743500" y="1163275"/>
            <a:ext cx="2735175" cy="588961"/>
          </a:xfrm>
          <a:prstGeom prst="rect">
            <a:avLst/>
          </a:prstGeom>
          <a:noFill/>
          <a:ln>
            <a:noFill/>
          </a:ln>
        </p:spPr>
      </p:pic>
      <p:pic>
        <p:nvPicPr>
          <p:cNvPr id="112" name="Google Shape;112;p20"/>
          <p:cNvPicPr preferRelativeResize="0"/>
          <p:nvPr/>
        </p:nvPicPr>
        <p:blipFill>
          <a:blip r:embed="rId4">
            <a:alphaModFix/>
          </a:blip>
          <a:stretch>
            <a:fillRect/>
          </a:stretch>
        </p:blipFill>
        <p:spPr>
          <a:xfrm>
            <a:off x="152400" y="1904636"/>
            <a:ext cx="4384611" cy="3086465"/>
          </a:xfrm>
          <a:prstGeom prst="rect">
            <a:avLst/>
          </a:prstGeom>
          <a:noFill/>
          <a:ln>
            <a:noFill/>
          </a:ln>
        </p:spPr>
      </p:pic>
      <p:pic>
        <p:nvPicPr>
          <p:cNvPr id="113" name="Google Shape;113;p20"/>
          <p:cNvPicPr preferRelativeResize="0"/>
          <p:nvPr/>
        </p:nvPicPr>
        <p:blipFill>
          <a:blip r:embed="rId5">
            <a:alphaModFix/>
          </a:blip>
          <a:stretch>
            <a:fillRect/>
          </a:stretch>
        </p:blipFill>
        <p:spPr>
          <a:xfrm>
            <a:off x="4689411" y="1904636"/>
            <a:ext cx="4115286" cy="3086465"/>
          </a:xfrm>
          <a:prstGeom prst="rect">
            <a:avLst/>
          </a:prstGeom>
          <a:noFill/>
          <a:ln>
            <a:noFill/>
          </a:ln>
        </p:spPr>
      </p:pic>
      <p:sp>
        <p:nvSpPr>
          <p:cNvPr id="114" name="Google Shape;114;p20"/>
          <p:cNvSpPr txBox="1"/>
          <p:nvPr/>
        </p:nvSpPr>
        <p:spPr>
          <a:xfrm>
            <a:off x="1572000" y="4728000"/>
            <a:ext cx="16635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500">
                <a:solidFill>
                  <a:schemeClr val="dk1"/>
                </a:solidFill>
                <a:latin typeface="Old Standard TT"/>
                <a:ea typeface="Old Standard TT"/>
                <a:cs typeface="Old Standard TT"/>
                <a:sym typeface="Old Standard TT"/>
              </a:rPr>
              <a:t>Alpha = 0.5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34187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Otsu’s Method</a:t>
            </a:r>
            <a:endParaRPr/>
          </a:p>
        </p:txBody>
      </p:sp>
      <p:sp>
        <p:nvSpPr>
          <p:cNvPr id="120" name="Google Shape;120;p21"/>
          <p:cNvSpPr txBox="1">
            <a:spLocks noGrp="1"/>
          </p:cNvSpPr>
          <p:nvPr>
            <p:ph type="body" idx="1"/>
          </p:nvPr>
        </p:nvSpPr>
        <p:spPr>
          <a:xfrm>
            <a:off x="311700" y="1036475"/>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It is a variance-based technique to find the threshold value where the weighted variance between the dark and bright pixels is the least. It is used to divide the intensity image into two classes.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21" name="Google Shape;121;p21"/>
          <p:cNvPicPr preferRelativeResize="0"/>
          <p:nvPr/>
        </p:nvPicPr>
        <p:blipFill>
          <a:blip r:embed="rId3">
            <a:alphaModFix/>
          </a:blip>
          <a:stretch>
            <a:fillRect/>
          </a:stretch>
        </p:blipFill>
        <p:spPr>
          <a:xfrm>
            <a:off x="4904605" y="2049675"/>
            <a:ext cx="4239400" cy="2984250"/>
          </a:xfrm>
          <a:prstGeom prst="rect">
            <a:avLst/>
          </a:prstGeom>
          <a:noFill/>
          <a:ln>
            <a:noFill/>
          </a:ln>
        </p:spPr>
      </p:pic>
      <p:pic>
        <p:nvPicPr>
          <p:cNvPr id="122" name="Google Shape;122;p21"/>
          <p:cNvPicPr preferRelativeResize="0"/>
          <p:nvPr/>
        </p:nvPicPr>
        <p:blipFill>
          <a:blip r:embed="rId4">
            <a:alphaModFix/>
          </a:blip>
          <a:stretch>
            <a:fillRect/>
          </a:stretch>
        </p:blipFill>
        <p:spPr>
          <a:xfrm>
            <a:off x="714950" y="3500577"/>
            <a:ext cx="2352100" cy="830775"/>
          </a:xfrm>
          <a:prstGeom prst="rect">
            <a:avLst/>
          </a:prstGeom>
          <a:noFill/>
          <a:ln>
            <a:noFill/>
          </a:ln>
        </p:spPr>
      </p:pic>
      <p:sp>
        <p:nvSpPr>
          <p:cNvPr id="123" name="Google Shape;123;p21"/>
          <p:cNvSpPr txBox="1"/>
          <p:nvPr/>
        </p:nvSpPr>
        <p:spPr>
          <a:xfrm>
            <a:off x="311700" y="2267600"/>
            <a:ext cx="4239300" cy="78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800">
                <a:solidFill>
                  <a:schemeClr val="dk1"/>
                </a:solidFill>
                <a:latin typeface="Old Standard TT"/>
                <a:ea typeface="Old Standard TT"/>
                <a:cs typeface="Old Standard TT"/>
                <a:sym typeface="Old Standard TT"/>
              </a:rPr>
              <a:t>Using this threshold t, a binary image W is  generated.</a:t>
            </a:r>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603</Words>
  <PresentationFormat>On-screen Show (16:9)</PresentationFormat>
  <Paragraphs>75</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Old Standard TT</vt:lpstr>
      <vt:lpstr>Paperback</vt:lpstr>
      <vt:lpstr>EE525 Digital Image Processing  A Single Backlit Image Enhancement Method for improvement of visibility of dark parts</vt:lpstr>
      <vt:lpstr>Introduction</vt:lpstr>
      <vt:lpstr>Proposed Method</vt:lpstr>
      <vt:lpstr>Flowchart</vt:lpstr>
      <vt:lpstr>Slide 5</vt:lpstr>
      <vt:lpstr>Gamma Correction</vt:lpstr>
      <vt:lpstr>Histogram Equalization</vt:lpstr>
      <vt:lpstr>Alpha Blending</vt:lpstr>
      <vt:lpstr>Otsu’s Method</vt:lpstr>
      <vt:lpstr>Guided Filtering</vt:lpstr>
      <vt:lpstr>Image composition using the filtered weight map</vt:lpstr>
      <vt:lpstr>Comparison of proposed algorithm with other methods</vt:lpstr>
      <vt:lpstr>Slide 13</vt:lpstr>
      <vt:lpstr>Slide 14</vt:lpstr>
      <vt:lpstr>Slide 15</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EE525 Digital Image Processing  A Single Backlit Image Enhancement Method for improvement of visibility of dark parts</dc:title>
  <cp:lastModifiedBy>Lenovo</cp:lastModifiedBy>
  <cp:revision>1</cp:revision>
  <dcterms:modified xsi:type="dcterms:W3CDTF">2022-12-03T13:54:47Z</dcterms:modified>
</cp:coreProperties>
</file>