
<file path=[Content_Types].xml><?xml version="1.0" encoding="utf-8"?>
<Types xmlns="http://schemas.openxmlformats.org/package/2006/content-types">
  <Default Extension="jpeg" ContentType="image/jpeg"/>
  <Default Extension="web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30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892CD-EB6B-4491-8003-1B528A3B73B3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B1C5074-02D7-4DB7-BE2B-D18151C69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40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92CD-EB6B-4491-8003-1B528A3B73B3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5074-02D7-4DB7-BE2B-D18151C69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968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92CD-EB6B-4491-8003-1B528A3B73B3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5074-02D7-4DB7-BE2B-D18151C69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045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92CD-EB6B-4491-8003-1B528A3B73B3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5074-02D7-4DB7-BE2B-D18151C69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71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92CD-EB6B-4491-8003-1B528A3B73B3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5074-02D7-4DB7-BE2B-D18151C69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724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92CD-EB6B-4491-8003-1B528A3B73B3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5074-02D7-4DB7-BE2B-D18151C69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674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92CD-EB6B-4491-8003-1B528A3B73B3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5074-02D7-4DB7-BE2B-D18151C69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104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1892CD-EB6B-4491-8003-1B528A3B73B3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5074-02D7-4DB7-BE2B-D18151C69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39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1892CD-EB6B-4491-8003-1B528A3B73B3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5074-02D7-4DB7-BE2B-D18151C69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99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92CD-EB6B-4491-8003-1B528A3B73B3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5074-02D7-4DB7-BE2B-D18151C69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70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92CD-EB6B-4491-8003-1B528A3B73B3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5074-02D7-4DB7-BE2B-D18151C69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954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92CD-EB6B-4491-8003-1B528A3B73B3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5074-02D7-4DB7-BE2B-D18151C69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217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92CD-EB6B-4491-8003-1B528A3B73B3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5074-02D7-4DB7-BE2B-D18151C69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990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92CD-EB6B-4491-8003-1B528A3B73B3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5074-02D7-4DB7-BE2B-D18151C69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80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92CD-EB6B-4491-8003-1B528A3B73B3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5074-02D7-4DB7-BE2B-D18151C69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736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92CD-EB6B-4491-8003-1B528A3B73B3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5074-02D7-4DB7-BE2B-D18151C69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708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92CD-EB6B-4491-8003-1B528A3B73B3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5074-02D7-4DB7-BE2B-D18151C69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75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892CD-EB6B-4491-8003-1B528A3B73B3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B1C5074-02D7-4DB7-BE2B-D18151C69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405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EEG Based Imagined Speech Detection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EE305 - DESIGN LAB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2506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Brain Computer Interference (BCI)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481942"/>
            <a:ext cx="10183606" cy="4249783"/>
          </a:xfrm>
        </p:spPr>
        <p:txBody>
          <a:bodyPr/>
          <a:lstStyle/>
          <a:p>
            <a:r>
              <a:rPr lang="en-US" dirty="0" smtClean="0"/>
              <a:t>BCI is direct communication pathway between brain’s electrical signals</a:t>
            </a:r>
            <a:r>
              <a:rPr lang="en-IN" dirty="0" smtClean="0"/>
              <a:t> and an external device.</a:t>
            </a:r>
          </a:p>
          <a:p>
            <a:r>
              <a:rPr lang="en-US" dirty="0" smtClean="0"/>
              <a:t>It can be of three types Invasive, Partially Invasive and non – Invasive.</a:t>
            </a:r>
          </a:p>
          <a:p>
            <a:r>
              <a:rPr lang="en-US" dirty="0" smtClean="0"/>
              <a:t>Invasive BCI requires surgery to implant electrodes under scalp, </a:t>
            </a:r>
            <a:r>
              <a:rPr lang="en-US" dirty="0"/>
              <a:t>a</a:t>
            </a:r>
            <a:r>
              <a:rPr lang="en-US" dirty="0" smtClean="0"/>
              <a:t>lthough </a:t>
            </a:r>
            <a:r>
              <a:rPr lang="en-US" dirty="0"/>
              <a:t>this method provides good signal </a:t>
            </a:r>
            <a:r>
              <a:rPr lang="en-US" dirty="0" smtClean="0"/>
              <a:t>to noise ratio (SNR) </a:t>
            </a:r>
            <a:r>
              <a:rPr lang="en-US" dirty="0"/>
              <a:t>but the formation of a scar tissue over the </a:t>
            </a:r>
            <a:r>
              <a:rPr lang="en-US" dirty="0" smtClean="0"/>
              <a:t>device due </a:t>
            </a:r>
            <a:r>
              <a:rPr lang="en-US" dirty="0"/>
              <a:t>to reaction to the extraneous </a:t>
            </a:r>
            <a:r>
              <a:rPr lang="en-IN" dirty="0" smtClean="0"/>
              <a:t>matter can </a:t>
            </a:r>
            <a:r>
              <a:rPr lang="en-US" dirty="0"/>
              <a:t>make a permanent hole in the </a:t>
            </a:r>
            <a:r>
              <a:rPr lang="en-US" dirty="0" smtClean="0"/>
              <a:t>skull.</a:t>
            </a:r>
          </a:p>
          <a:p>
            <a:r>
              <a:rPr lang="en-US" dirty="0" smtClean="0"/>
              <a:t>Partial Invasive BCI </a:t>
            </a:r>
            <a:r>
              <a:rPr lang="en-US" dirty="0"/>
              <a:t>in which </a:t>
            </a:r>
            <a:r>
              <a:rPr lang="en-US" dirty="0" smtClean="0"/>
              <a:t>electrode arrays </a:t>
            </a:r>
            <a:r>
              <a:rPr lang="en-US" dirty="0"/>
              <a:t>are implanted over the brain inside the skull, </a:t>
            </a:r>
            <a:r>
              <a:rPr lang="en-US" dirty="0" smtClean="0"/>
              <a:t>this method </a:t>
            </a:r>
            <a:r>
              <a:rPr lang="en-US" dirty="0"/>
              <a:t>overcomes the problem of formation a scar </a:t>
            </a:r>
            <a:r>
              <a:rPr lang="en-US" dirty="0" smtClean="0"/>
              <a:t>tissue even </a:t>
            </a:r>
            <a:r>
              <a:rPr lang="en-US" dirty="0"/>
              <a:t>though the signal strength is weak. </a:t>
            </a:r>
            <a:r>
              <a:rPr lang="en-US" dirty="0" smtClean="0"/>
              <a:t>Example, </a:t>
            </a:r>
            <a:r>
              <a:rPr lang="en-IN" dirty="0"/>
              <a:t>Electrocorticography (ECoG</a:t>
            </a:r>
            <a:r>
              <a:rPr lang="en-IN" dirty="0" smtClean="0"/>
              <a:t>).</a:t>
            </a:r>
          </a:p>
          <a:p>
            <a:r>
              <a:rPr lang="en-US" dirty="0" smtClean="0"/>
              <a:t>Non-invasive techniques </a:t>
            </a:r>
            <a:r>
              <a:rPr lang="en-US" dirty="0"/>
              <a:t>are the most widely used with </a:t>
            </a:r>
            <a:r>
              <a:rPr lang="en-US" dirty="0" smtClean="0"/>
              <a:t>Electroencephalography (EEG) </a:t>
            </a:r>
            <a:r>
              <a:rPr lang="en-US" dirty="0"/>
              <a:t>as </a:t>
            </a:r>
            <a:r>
              <a:rPr lang="en-US" dirty="0" smtClean="0"/>
              <a:t>most commonly </a:t>
            </a:r>
            <a:r>
              <a:rPr lang="en-US" dirty="0"/>
              <a:t>acceptable neuroimaging technique.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6201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Electroencephalogram </a:t>
            </a:r>
            <a:r>
              <a:rPr lang="en-IN" dirty="0"/>
              <a:t>(EEG</a:t>
            </a:r>
            <a:r>
              <a:rPr lang="en-IN" dirty="0" smtClean="0"/>
              <a:t>) Signal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6244" y="2621279"/>
            <a:ext cx="9774303" cy="3892731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brain produces a continuous output of small electrical signals, often referred to as </a:t>
            </a:r>
            <a:r>
              <a:rPr lang="en-US" dirty="0" smtClean="0"/>
              <a:t>brain waves</a:t>
            </a:r>
            <a:r>
              <a:rPr lang="en-US" dirty="0"/>
              <a:t>. The recording of these signals, </a:t>
            </a:r>
            <a:r>
              <a:rPr lang="en-US" dirty="0" smtClean="0"/>
              <a:t>called electroencephalogram </a:t>
            </a:r>
            <a:r>
              <a:rPr lang="en-US" dirty="0"/>
              <a:t>(EEG), is the summation of </a:t>
            </a:r>
            <a:r>
              <a:rPr lang="en-US" dirty="0" smtClean="0"/>
              <a:t>all the </a:t>
            </a:r>
            <a:r>
              <a:rPr lang="en-US" dirty="0"/>
              <a:t>postsynaptic </a:t>
            </a:r>
            <a:r>
              <a:rPr lang="en-US" dirty="0" smtClean="0"/>
              <a:t>potentials of </a:t>
            </a:r>
            <a:r>
              <a:rPr lang="en-US" dirty="0"/>
              <a:t>the neurons in the cerebral cortex. The electrodes that pick up these signals are attached to the surface of the </a:t>
            </a:r>
            <a:r>
              <a:rPr lang="en-US" dirty="0" smtClean="0"/>
              <a:t>scalp. </a:t>
            </a:r>
          </a:p>
          <a:p>
            <a:r>
              <a:rPr lang="en-US" dirty="0" smtClean="0"/>
              <a:t>The </a:t>
            </a:r>
            <a:r>
              <a:rPr lang="en-US" dirty="0"/>
              <a:t>amplitudes </a:t>
            </a:r>
            <a:r>
              <a:rPr lang="en-US" dirty="0" smtClean="0"/>
              <a:t>of these </a:t>
            </a:r>
            <a:r>
              <a:rPr lang="en-US" dirty="0"/>
              <a:t>signals are </a:t>
            </a:r>
            <a:r>
              <a:rPr lang="en-US" dirty="0" smtClean="0"/>
              <a:t>in microvolts. </a:t>
            </a:r>
            <a:r>
              <a:rPr lang="en-US" dirty="0"/>
              <a:t>The signals are </a:t>
            </a:r>
            <a:r>
              <a:rPr lang="en-US" dirty="0" smtClean="0"/>
              <a:t>then amplified are </a:t>
            </a:r>
            <a:r>
              <a:rPr lang="en-US" dirty="0"/>
              <a:t>then recorded with </a:t>
            </a:r>
            <a:r>
              <a:rPr lang="en-US" dirty="0" smtClean="0"/>
              <a:t>an electroencephalograph</a:t>
            </a:r>
            <a:r>
              <a:rPr lang="en-US" dirty="0"/>
              <a:t>, which is a device for recording brain </a:t>
            </a:r>
            <a:r>
              <a:rPr lang="en-US" dirty="0" smtClean="0"/>
              <a:t>waves. The recorded </a:t>
            </a:r>
            <a:r>
              <a:rPr lang="en-US" dirty="0"/>
              <a:t>EEG has a frequency somewhere within </a:t>
            </a:r>
            <a:r>
              <a:rPr lang="en-US" dirty="0" smtClean="0"/>
              <a:t>the 0.01 </a:t>
            </a:r>
            <a:r>
              <a:rPr lang="en-US" dirty="0"/>
              <a:t>Hz – 100 Hz range.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advantage of </a:t>
            </a:r>
            <a:r>
              <a:rPr lang="en-US" dirty="0" smtClean="0"/>
              <a:t>EEG neuroimaging </a:t>
            </a:r>
            <a:r>
              <a:rPr lang="en-US" dirty="0"/>
              <a:t>method includes high temporal resolution, </a:t>
            </a:r>
            <a:r>
              <a:rPr lang="en-US" dirty="0" smtClean="0"/>
              <a:t>portability, </a:t>
            </a:r>
            <a:r>
              <a:rPr lang="en-US" dirty="0"/>
              <a:t>low cost, safer or low risks to the users.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5896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Imagined Speech Decoding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800429" cy="3416300"/>
          </a:xfrm>
        </p:spPr>
        <p:txBody>
          <a:bodyPr>
            <a:normAutofit/>
          </a:bodyPr>
          <a:lstStyle/>
          <a:p>
            <a:r>
              <a:rPr lang="en-US" dirty="0"/>
              <a:t>Imagined speech or covert speech is the ability </a:t>
            </a:r>
            <a:r>
              <a:rPr lang="en-US" dirty="0" smtClean="0"/>
              <a:t>to produce </a:t>
            </a:r>
            <a:r>
              <a:rPr lang="en-US" dirty="0"/>
              <a:t>representation of inner speech without any </a:t>
            </a:r>
            <a:r>
              <a:rPr lang="en-US" dirty="0" smtClean="0"/>
              <a:t>outside speech stimuli.</a:t>
            </a:r>
          </a:p>
          <a:p>
            <a:r>
              <a:rPr lang="en-US" dirty="0"/>
              <a:t>Speech imagery is more convenient and intuitive for </a:t>
            </a:r>
            <a:r>
              <a:rPr lang="en-US" dirty="0" smtClean="0"/>
              <a:t>users.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General Overview of imagined speech decoding and classification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094541" y="4311650"/>
            <a:ext cx="1071154" cy="7576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Input</a:t>
            </a:r>
            <a:r>
              <a:rPr lang="en-US" dirty="0" smtClean="0"/>
              <a:t> </a:t>
            </a:r>
            <a:r>
              <a:rPr lang="en-US" sz="1400" dirty="0" smtClean="0"/>
              <a:t>Data</a:t>
            </a:r>
            <a:endParaRPr lang="en-IN" dirty="0"/>
          </a:p>
        </p:txBody>
      </p:sp>
      <p:sp>
        <p:nvSpPr>
          <p:cNvPr id="5" name="Right Arrow 4"/>
          <p:cNvSpPr/>
          <p:nvPr/>
        </p:nvSpPr>
        <p:spPr>
          <a:xfrm>
            <a:off x="2324514" y="4498422"/>
            <a:ext cx="821891" cy="34743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3323803" y="4311650"/>
            <a:ext cx="1073633" cy="7576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Pre-Processing</a:t>
            </a:r>
            <a:endParaRPr lang="en-IN" sz="1200" dirty="0"/>
          </a:p>
        </p:txBody>
      </p:sp>
      <p:sp>
        <p:nvSpPr>
          <p:cNvPr id="9" name="Right Arrow 8"/>
          <p:cNvSpPr/>
          <p:nvPr/>
        </p:nvSpPr>
        <p:spPr>
          <a:xfrm>
            <a:off x="4601445" y="4516753"/>
            <a:ext cx="821891" cy="34743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627345" y="4311650"/>
            <a:ext cx="1118300" cy="7576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Feature Extraction</a:t>
            </a:r>
            <a:endParaRPr lang="en-IN" sz="1200" dirty="0"/>
          </a:p>
        </p:txBody>
      </p:sp>
      <p:sp>
        <p:nvSpPr>
          <p:cNvPr id="11" name="Right Arrow 10"/>
          <p:cNvSpPr/>
          <p:nvPr/>
        </p:nvSpPr>
        <p:spPr>
          <a:xfrm>
            <a:off x="6949654" y="4498421"/>
            <a:ext cx="821891" cy="34743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7975554" y="4293317"/>
            <a:ext cx="1150388" cy="7576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Classification</a:t>
            </a:r>
            <a:endParaRPr lang="en-IN" sz="1200" dirty="0"/>
          </a:p>
        </p:txBody>
      </p:sp>
      <p:sp>
        <p:nvSpPr>
          <p:cNvPr id="13" name="Right Arrow 12"/>
          <p:cNvSpPr/>
          <p:nvPr/>
        </p:nvSpPr>
        <p:spPr>
          <a:xfrm>
            <a:off x="9329951" y="4516753"/>
            <a:ext cx="821891" cy="34743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323763" y="4311649"/>
            <a:ext cx="1150388" cy="7576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Performance Analysis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60286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Acquisition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9774303" cy="392792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It is </a:t>
            </a:r>
            <a:r>
              <a:rPr lang="en-US" dirty="0"/>
              <a:t>a </a:t>
            </a:r>
            <a:r>
              <a:rPr lang="en-US" dirty="0" smtClean="0"/>
              <a:t>process of </a:t>
            </a:r>
            <a:r>
              <a:rPr lang="en-US" dirty="0"/>
              <a:t>collection and recording of neural data from the </a:t>
            </a:r>
            <a:r>
              <a:rPr lang="en-US" dirty="0" smtClean="0"/>
              <a:t>subjects participated </a:t>
            </a:r>
            <a:r>
              <a:rPr lang="en-US" dirty="0"/>
              <a:t>in an experiment. </a:t>
            </a:r>
            <a:endParaRPr lang="en-US" dirty="0" smtClean="0"/>
          </a:p>
          <a:p>
            <a:r>
              <a:rPr lang="en-US" dirty="0" smtClean="0"/>
              <a:t>Types of Recording Techniques:</a:t>
            </a:r>
          </a:p>
          <a:p>
            <a:pPr lvl="1"/>
            <a:r>
              <a:rPr lang="en-US" sz="1800" dirty="0" smtClean="0"/>
              <a:t>Based on the imagined part: </a:t>
            </a:r>
            <a:endParaRPr lang="en-US" sz="1800" dirty="0"/>
          </a:p>
          <a:p>
            <a:pPr lvl="2"/>
            <a:r>
              <a:rPr lang="en-US" sz="1800" dirty="0" smtClean="0"/>
              <a:t>Word imagination (hello, help)</a:t>
            </a:r>
          </a:p>
          <a:p>
            <a:pPr lvl="2"/>
            <a:r>
              <a:rPr lang="en-US" sz="1800" dirty="0" smtClean="0"/>
              <a:t>Syllable imagination (silent: si)</a:t>
            </a:r>
          </a:p>
          <a:p>
            <a:pPr lvl="2"/>
            <a:r>
              <a:rPr lang="en-US" sz="1800" dirty="0" smtClean="0"/>
              <a:t>Vowel imagination (a, e, i, o, u)</a:t>
            </a:r>
          </a:p>
          <a:p>
            <a:pPr lvl="1"/>
            <a:r>
              <a:rPr lang="en-US" sz="1800" dirty="0" smtClean="0"/>
              <a:t>Based on how words are imagined: </a:t>
            </a:r>
          </a:p>
          <a:p>
            <a:pPr lvl="2"/>
            <a:r>
              <a:rPr lang="en-US" sz="1800" dirty="0" smtClean="0"/>
              <a:t>Imagining hearing the words</a:t>
            </a:r>
          </a:p>
          <a:p>
            <a:pPr lvl="2"/>
            <a:r>
              <a:rPr lang="en-US" sz="1800" dirty="0"/>
              <a:t>Imagining </a:t>
            </a:r>
            <a:r>
              <a:rPr lang="en-US" sz="1800" dirty="0" smtClean="0"/>
              <a:t>speaking the </a:t>
            </a:r>
            <a:r>
              <a:rPr lang="en-US" sz="1800" dirty="0"/>
              <a:t>words</a:t>
            </a:r>
          </a:p>
          <a:p>
            <a:pPr lvl="2"/>
            <a:r>
              <a:rPr lang="en-US" sz="1800" dirty="0"/>
              <a:t>Imagining </a:t>
            </a:r>
            <a:r>
              <a:rPr lang="en-US" sz="1800" dirty="0" smtClean="0"/>
              <a:t>viewing the words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0188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0593" y="418010"/>
            <a:ext cx="950976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A multichannel </a:t>
            </a:r>
            <a:r>
              <a:rPr lang="en-US" dirty="0"/>
              <a:t>EEG sets </a:t>
            </a:r>
            <a:r>
              <a:rPr lang="en-US" dirty="0" smtClean="0"/>
              <a:t>contain up </a:t>
            </a:r>
            <a:r>
              <a:rPr lang="en-US" dirty="0"/>
              <a:t>to 128 or 256 active electrodes</a:t>
            </a:r>
            <a:r>
              <a:rPr lang="en-US" dirty="0" smtClean="0"/>
              <a:t>. These </a:t>
            </a:r>
            <a:r>
              <a:rPr lang="en-US" dirty="0"/>
              <a:t>electrodes </a:t>
            </a:r>
            <a:r>
              <a:rPr lang="en-US" dirty="0" smtClean="0"/>
              <a:t>are made </a:t>
            </a:r>
            <a:r>
              <a:rPr lang="en-US" dirty="0"/>
              <a:t>of silver </a:t>
            </a:r>
            <a:r>
              <a:rPr lang="en-US" dirty="0" smtClean="0"/>
              <a:t>chloride (AgCl). </a:t>
            </a:r>
            <a:r>
              <a:rPr lang="en-US" dirty="0"/>
              <a:t>EEG signal is measured as</a:t>
            </a:r>
            <a:br>
              <a:rPr lang="en-US" dirty="0"/>
            </a:br>
            <a:r>
              <a:rPr lang="en-US" dirty="0"/>
              <a:t>the potential difference over time, between the </a:t>
            </a:r>
            <a:r>
              <a:rPr lang="en-US" dirty="0" smtClean="0"/>
              <a:t>active electrode </a:t>
            </a:r>
            <a:r>
              <a:rPr lang="en-US" dirty="0"/>
              <a:t>and the reference electrode</a:t>
            </a:r>
            <a:r>
              <a:rPr lang="en-US" dirty="0" smtClean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These electrodes are placed over the scalp in the international 10-20 system. 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037" y="2172336"/>
            <a:ext cx="4355374" cy="411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128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Pre-Processing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296817" cy="3416300"/>
          </a:xfrm>
        </p:spPr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improve the efficiency of a </a:t>
            </a:r>
            <a:r>
              <a:rPr lang="en-US" dirty="0" smtClean="0"/>
              <a:t>classi</a:t>
            </a:r>
            <a:r>
              <a:rPr lang="en-IN" dirty="0" smtClean="0"/>
              <a:t>fier and to reduce computational complexity, </a:t>
            </a:r>
            <a:r>
              <a:rPr lang="en-US" dirty="0"/>
              <a:t>the </a:t>
            </a:r>
            <a:r>
              <a:rPr lang="en-US" dirty="0" smtClean="0"/>
              <a:t>data needs to </a:t>
            </a:r>
            <a:r>
              <a:rPr lang="en-US" dirty="0"/>
              <a:t>be </a:t>
            </a:r>
            <a:r>
              <a:rPr lang="en-US" dirty="0" smtClean="0"/>
              <a:t>preprocessed to eliminate artifacts and noise in the data.</a:t>
            </a:r>
          </a:p>
          <a:p>
            <a:r>
              <a:rPr lang="en-US" dirty="0" smtClean="0"/>
              <a:t>These </a:t>
            </a:r>
            <a:r>
              <a:rPr lang="en-US" dirty="0"/>
              <a:t>artifacts include heart beat artifacts (ECG</a:t>
            </a:r>
            <a:r>
              <a:rPr lang="en-US" dirty="0" smtClean="0"/>
              <a:t>), eye blinks </a:t>
            </a:r>
            <a:r>
              <a:rPr lang="en-US" dirty="0"/>
              <a:t>(EOG), muscle movements (EMG), </a:t>
            </a:r>
            <a:r>
              <a:rPr lang="en-US" dirty="0" smtClean="0"/>
              <a:t>skin </a:t>
            </a:r>
            <a:r>
              <a:rPr lang="en-US" smtClean="0"/>
              <a:t>resistance, caused </a:t>
            </a:r>
            <a:r>
              <a:rPr lang="en-US" dirty="0" smtClean="0"/>
              <a:t>by </a:t>
            </a:r>
            <a:r>
              <a:rPr lang="en-US" dirty="0"/>
              <a:t>electrode faults, power line, and interference </a:t>
            </a:r>
            <a:r>
              <a:rPr lang="en-US" dirty="0" smtClean="0"/>
              <a:t>from equipment’s </a:t>
            </a:r>
            <a:r>
              <a:rPr lang="en-US" dirty="0"/>
              <a:t>and </a:t>
            </a:r>
            <a:r>
              <a:rPr lang="en-US" dirty="0" smtClean="0"/>
              <a:t>devices.</a:t>
            </a:r>
          </a:p>
          <a:p>
            <a:r>
              <a:rPr lang="en-US" dirty="0"/>
              <a:t>In addition, the EEG signal has a low </a:t>
            </a:r>
            <a:r>
              <a:rPr lang="en-US" dirty="0" smtClean="0"/>
              <a:t>SNR, therefore </a:t>
            </a:r>
            <a:r>
              <a:rPr lang="en-US" dirty="0"/>
              <a:t>it is highly </a:t>
            </a:r>
            <a:r>
              <a:rPr lang="en-US" dirty="0" smtClean="0"/>
              <a:t>important to </a:t>
            </a:r>
            <a:r>
              <a:rPr lang="en-US" dirty="0"/>
              <a:t>preprocess the data </a:t>
            </a:r>
            <a:r>
              <a:rPr lang="en-US" dirty="0" smtClean="0"/>
              <a:t>which involves </a:t>
            </a:r>
            <a:r>
              <a:rPr lang="en-US" dirty="0"/>
              <a:t>the process such as down sampling, windowing, </a:t>
            </a:r>
            <a:r>
              <a:rPr lang="en-US" dirty="0" smtClean="0"/>
              <a:t>and filtering.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84068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137</TotalTime>
  <Words>545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Ion Boardroom</vt:lpstr>
      <vt:lpstr>EEG Based Imagined Speech Detection</vt:lpstr>
      <vt:lpstr>Brain Computer Interference (BCI)</vt:lpstr>
      <vt:lpstr>Electroencephalogram (EEG) Signal</vt:lpstr>
      <vt:lpstr>Imagined Speech Decoding System</vt:lpstr>
      <vt:lpstr>Data Acquisition</vt:lpstr>
      <vt:lpstr>PowerPoint Presentation</vt:lpstr>
      <vt:lpstr>Pre-Processing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EEG Based Imagined Speech Detection</dc:title>
  <dc:creator>Asus</dc:creator>
  <cp:lastModifiedBy>Asus</cp:lastModifiedBy>
  <cp:revision>31</cp:revision>
  <dcterms:created xsi:type="dcterms:W3CDTF">2022-03-05T12:50:32Z</dcterms:created>
  <dcterms:modified xsi:type="dcterms:W3CDTF">2022-03-07T06:10:21Z</dcterms:modified>
</cp:coreProperties>
</file>