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11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65D340-1632-4435-9A47-9AC922269C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341582-7989-4F89-B951-7D8E9B00C1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A69C8B-E7D7-43AF-AAB2-FAA44CFA8B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008D22-A339-478A-B5E3-A734907046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B83F56-22F5-4ED7-822F-546737B9F1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A2CC2D-6434-43D5-A4D6-93E0393C62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2537DC-431C-4164-A1C0-89CF8A349C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C516E6-B91B-42BE-9E65-521B8C2FE0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AF3462-F46A-4A61-B72A-D5EEE2F577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95720" y="657720"/>
            <a:ext cx="7199280" cy="21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AE11E3-24A2-4313-B712-F0FB657537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E8A3C1-540D-4489-91E1-E3C2427F98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6F008F-E41F-4D16-A483-7CDE26CEB3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C158F4-44AC-476A-A960-5C1FF08E0C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CE2BC8-73EF-45F4-8D8C-92F97DDC77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B5A274-27BA-4719-82E9-50FB2A45DB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B70CA3-F1B9-467C-9B93-502837D29E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E5882D-D66E-4A87-B30E-61B44563E1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6193C8-FC6F-4F29-AA41-3F966D5CE6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CE4F59-F708-465D-8A46-11E659AB0A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262B21-6114-4953-AA82-A933E0AFEE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AADED7-8A9D-4ED9-84CB-96E25E6533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EB4026-5DFF-41D1-A0E5-E62E4AC6C1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D632C4-5D1D-4447-82F9-A7ABEA4E29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95720" y="657720"/>
            <a:ext cx="7199280" cy="21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C037C4-F5B0-4B9C-AE97-51262C2B58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1A192F-D0B4-43A7-9ED5-C6F7F4201D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B4C80E-0EF9-452C-AB72-BD9FCCD5DB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42047C-E401-4155-A867-C4BB0B2D24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E6BC8C-7C05-4F50-BAEA-2E46EE0EAC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C8B6C5-112B-491B-8D08-6093509D5B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A691E4-07CD-46B1-BFC2-5A3284C1A7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78BF6FC-87BE-45D2-AB5D-9993E021E4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9EC9882-3A2D-43CC-A28F-99C1FA4CE7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FCB3C6F-E99F-4F49-AAB6-855C44AEAB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734B67-469B-4E14-AFA9-97ABCDEF72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54E2F7D-465F-4CAD-B02D-CDD90FE79C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0B691A-1864-45AC-A9A6-B14A97B5C3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95720" y="657720"/>
            <a:ext cx="7199280" cy="21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2F02838-ABEE-4B92-B8D1-1131D6B2B5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DA94525-48AA-4B0C-9B07-E686228982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CBD49B0-ADA1-4E6D-A02C-408B8ABFF3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7F4D70-0ED3-4DF3-A7B7-D6C23104BC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F11665E-298D-4106-8D96-6FE8130B5F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5FA63EF-4C79-4666-A07A-0429E94525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03FB8E1-F4A6-4675-8BFC-85E62869CF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D2992A-7760-40F7-8669-925EBEB0EE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95720" y="657720"/>
            <a:ext cx="7199280" cy="21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9E364A-5717-47FC-97D9-ABEEFB90D2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973251-34E4-4708-BEBA-3DB064523B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95ADF9-339B-4A06-B8AD-F672AF7636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B6DD8C-3E8F-40D5-AF5F-E04B8649F5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9143640" cy="48780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487800"/>
              <a:gd name="textAreaBottom" fmla="*/ 488160 h 487800"/>
            </a:gdLst>
            <a:ahLst/>
            <a:rect l="textAreaLeft" t="textAreaTop" r="textAreaRight" b="textAreaBottom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1203120" y="1191240"/>
            <a:ext cx="372960" cy="46080"/>
          </a:xfrm>
          <a:custGeom>
            <a:avLst/>
            <a:gdLst>
              <a:gd name="textAreaLeft" fmla="*/ 0 w 372960"/>
              <a:gd name="textAreaRight" fmla="*/ 373320 w 37296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830520" y="1191240"/>
            <a:ext cx="376200" cy="46080"/>
          </a:xfrm>
          <a:custGeom>
            <a:avLst/>
            <a:gdLst>
              <a:gd name="textAreaLeft" fmla="*/ 0 w 376200"/>
              <a:gd name="textAreaRight" fmla="*/ 376560 w 37620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title text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6480" y="1416240"/>
            <a:ext cx="38152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2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20B7FC-DBAD-4949-B604-E1CE8F29BD43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18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0"/>
            <a:ext cx="9143640" cy="48780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487800"/>
              <a:gd name="textAreaBottom" fmla="*/ 488160 h 487800"/>
            </a:gdLst>
            <a:ahLst/>
            <a:rect l="textAreaLeft" t="textAreaTop" r="textAreaRight" b="textAreaBottom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bg object 17"/>
          <p:cNvSpPr/>
          <p:nvPr/>
        </p:nvSpPr>
        <p:spPr>
          <a:xfrm>
            <a:off x="1203120" y="1191240"/>
            <a:ext cx="372960" cy="46080"/>
          </a:xfrm>
          <a:custGeom>
            <a:avLst/>
            <a:gdLst>
              <a:gd name="textAreaLeft" fmla="*/ 0 w 372960"/>
              <a:gd name="textAreaRight" fmla="*/ 373320 w 37296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bg object 18"/>
          <p:cNvSpPr/>
          <p:nvPr/>
        </p:nvSpPr>
        <p:spPr>
          <a:xfrm>
            <a:off x="830520" y="1191240"/>
            <a:ext cx="376200" cy="46080"/>
          </a:xfrm>
          <a:custGeom>
            <a:avLst/>
            <a:gdLst>
              <a:gd name="textAreaLeft" fmla="*/ 0 w 376200"/>
              <a:gd name="textAreaRight" fmla="*/ 376560 w 37620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5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6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3A39C4A-9D30-48A2-8827-AB929DDD4BA8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g object 16"/>
          <p:cNvSpPr/>
          <p:nvPr/>
        </p:nvSpPr>
        <p:spPr>
          <a:xfrm>
            <a:off x="0" y="0"/>
            <a:ext cx="9143640" cy="48780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487800"/>
              <a:gd name="textAreaBottom" fmla="*/ 488160 h 487800"/>
            </a:gdLst>
            <a:ahLst/>
            <a:rect l="textAreaLeft" t="textAreaTop" r="textAreaRight" b="textAreaBottom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bg object 17"/>
          <p:cNvSpPr/>
          <p:nvPr/>
        </p:nvSpPr>
        <p:spPr>
          <a:xfrm>
            <a:off x="1203120" y="1191240"/>
            <a:ext cx="372960" cy="46080"/>
          </a:xfrm>
          <a:custGeom>
            <a:avLst/>
            <a:gdLst>
              <a:gd name="textAreaLeft" fmla="*/ 0 w 372960"/>
              <a:gd name="textAreaRight" fmla="*/ 373320 w 37296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bg object 18"/>
          <p:cNvSpPr/>
          <p:nvPr/>
        </p:nvSpPr>
        <p:spPr>
          <a:xfrm>
            <a:off x="830520" y="1191240"/>
            <a:ext cx="376200" cy="46080"/>
          </a:xfrm>
          <a:custGeom>
            <a:avLst/>
            <a:gdLst>
              <a:gd name="textAreaLeft" fmla="*/ 0 w 376200"/>
              <a:gd name="textAreaRight" fmla="*/ 376560 w 37620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7520" y="770040"/>
            <a:ext cx="134964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8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sldNum" idx="9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CEAA4A4-7AFB-4671-B15E-7A6F545FAD9A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g object 16"/>
          <p:cNvSpPr/>
          <p:nvPr/>
        </p:nvSpPr>
        <p:spPr>
          <a:xfrm>
            <a:off x="0" y="0"/>
            <a:ext cx="9143640" cy="48780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487800"/>
              <a:gd name="textAreaBottom" fmla="*/ 488160 h 487800"/>
            </a:gdLst>
            <a:ahLst/>
            <a:rect l="textAreaLeft" t="textAreaTop" r="textAreaRight" b="textAreaBottom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bg object 17"/>
          <p:cNvSpPr/>
          <p:nvPr/>
        </p:nvSpPr>
        <p:spPr>
          <a:xfrm>
            <a:off x="1203120" y="1191240"/>
            <a:ext cx="372960" cy="46080"/>
          </a:xfrm>
          <a:custGeom>
            <a:avLst/>
            <a:gdLst>
              <a:gd name="textAreaLeft" fmla="*/ 0 w 372960"/>
              <a:gd name="textAreaRight" fmla="*/ 373320 w 37296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bg object 18"/>
          <p:cNvSpPr/>
          <p:nvPr/>
        </p:nvSpPr>
        <p:spPr>
          <a:xfrm>
            <a:off x="830520" y="1191240"/>
            <a:ext cx="376200" cy="46080"/>
          </a:xfrm>
          <a:custGeom>
            <a:avLst/>
            <a:gdLst>
              <a:gd name="textAreaLeft" fmla="*/ 0 w 376200"/>
              <a:gd name="textAreaRight" fmla="*/ 376560 w 376200"/>
              <a:gd name="textAreaTop" fmla="*/ 0 h 46080"/>
              <a:gd name="textAreaBottom" fmla="*/ 46440 h 46080"/>
            </a:gdLst>
            <a:ahLst/>
            <a:rect l="textAreaLeft" t="textAreaTop" r="textAreaRight" b="textAreaBottom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47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6480" y="1416240"/>
            <a:ext cx="3815280" cy="29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 idx="11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sldNum" idx="12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6782D7-00B7-4EBA-9BC9-CD87A655307F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object 2"/>
          <p:cNvGrpSpPr/>
          <p:nvPr/>
        </p:nvGrpSpPr>
        <p:grpSpPr>
          <a:xfrm>
            <a:off x="0" y="0"/>
            <a:ext cx="9143640" cy="5143320"/>
            <a:chOff x="0" y="0"/>
            <a:chExt cx="9143640" cy="5143320"/>
          </a:xfrm>
        </p:grpSpPr>
        <p:sp>
          <p:nvSpPr>
            <p:cNvPr id="177" name="object 3"/>
            <p:cNvSpPr/>
            <p:nvPr/>
          </p:nvSpPr>
          <p:spPr>
            <a:xfrm>
              <a:off x="0" y="487800"/>
              <a:ext cx="9143640" cy="465552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4655520"/>
                <a:gd name="textAreaBottom" fmla="*/ 4655880 h 4655520"/>
              </a:gdLst>
              <a:ahLst/>
              <a:rect l="textAreaLeft" t="textAreaTop" r="textAreaRight" b="textAreaBottom"/>
              <a:pathLst>
                <a:path w="9144000" h="4655820">
                  <a:moveTo>
                    <a:pt x="0" y="4655699"/>
                  </a:moveTo>
                  <a:lnTo>
                    <a:pt x="9143999" y="46556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655699"/>
                  </a:lnTo>
                  <a:close/>
                </a:path>
              </a:pathLst>
            </a:custGeom>
            <a:solidFill>
              <a:srgbClr val="e9ed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object 4"/>
            <p:cNvSpPr/>
            <p:nvPr/>
          </p:nvSpPr>
          <p:spPr>
            <a:xfrm>
              <a:off x="0" y="0"/>
              <a:ext cx="9143640" cy="48780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487800"/>
                <a:gd name="textAreaBottom" fmla="*/ 488160 h 487800"/>
              </a:gdLst>
              <a:ahLst/>
              <a:rect l="textAreaLeft" t="textAreaTop" r="textAreaRight" b="textAreaBottom"/>
              <a:pathLst>
                <a:path w="9144000" h="488315">
                  <a:moveTo>
                    <a:pt x="9143999" y="487799"/>
                  </a:moveTo>
                  <a:lnTo>
                    <a:pt x="0" y="487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8779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object 5"/>
            <p:cNvSpPr/>
            <p:nvPr/>
          </p:nvSpPr>
          <p:spPr>
            <a:xfrm>
              <a:off x="1203120" y="1191240"/>
              <a:ext cx="372960" cy="46080"/>
            </a:xfrm>
            <a:custGeom>
              <a:avLst/>
              <a:gdLst>
                <a:gd name="textAreaLeft" fmla="*/ 0 w 372960"/>
                <a:gd name="textAreaRight" fmla="*/ 373320 w 37296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object 6"/>
            <p:cNvSpPr/>
            <p:nvPr/>
          </p:nvSpPr>
          <p:spPr>
            <a:xfrm>
              <a:off x="830520" y="1191240"/>
              <a:ext cx="376200" cy="46080"/>
            </a:xfrm>
            <a:custGeom>
              <a:avLst/>
              <a:gdLst>
                <a:gd name="textAreaLeft" fmla="*/ 0 w 376200"/>
                <a:gd name="textAreaRight" fmla="*/ 376560 w 37620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26120" y="1380960"/>
            <a:ext cx="7495920" cy="8812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850" spc="-1" strike="noStrike">
                <a:solidFill>
                  <a:srgbClr val="1a1a1a"/>
                </a:solidFill>
                <a:latin typeface="Trebuchet MS"/>
              </a:rPr>
              <a:t>Team</a:t>
            </a:r>
            <a:r>
              <a:rPr b="1" lang="en-US" sz="2850" spc="-2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850" spc="69" strike="noStrike">
                <a:solidFill>
                  <a:srgbClr val="1a1a1a"/>
                </a:solidFill>
                <a:latin typeface="Trebuchet MS"/>
              </a:rPr>
              <a:t>U5</a:t>
            </a:r>
            <a:r>
              <a:rPr b="1" lang="en-US" sz="2850" spc="-2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850" spc="267" strike="noStrike">
                <a:solidFill>
                  <a:srgbClr val="1a1a1a"/>
                </a:solidFill>
                <a:latin typeface="Trebuchet MS"/>
              </a:rPr>
              <a:t>-</a:t>
            </a:r>
            <a:r>
              <a:rPr b="1" lang="en-US" sz="2850" spc="-2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850" spc="77" strike="noStrike">
                <a:solidFill>
                  <a:srgbClr val="1a1a1a"/>
                </a:solidFill>
                <a:latin typeface="Trebuchet MS"/>
              </a:rPr>
              <a:t>WarZone</a:t>
            </a:r>
            <a:r>
              <a:rPr b="1" lang="en-US" sz="2850" spc="-15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850" spc="89" strike="noStrike">
                <a:solidFill>
                  <a:srgbClr val="1a1a1a"/>
                </a:solidFill>
                <a:latin typeface="Trebuchet MS"/>
              </a:rPr>
              <a:t>(Risk</a:t>
            </a:r>
            <a:r>
              <a:rPr b="1" lang="en-US" sz="2850" spc="-2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850" spc="-1" strike="noStrike">
                <a:solidFill>
                  <a:srgbClr val="1a1a1a"/>
                </a:solidFill>
                <a:latin typeface="Trebuchet MS"/>
              </a:rPr>
              <a:t>Computer</a:t>
            </a:r>
            <a:r>
              <a:rPr b="1" lang="en-US" sz="2850" spc="-2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850" spc="38" strike="noStrike">
                <a:solidFill>
                  <a:srgbClr val="1a1a1a"/>
                </a:solidFill>
                <a:latin typeface="Trebuchet MS"/>
              </a:rPr>
              <a:t>Game)</a:t>
            </a:r>
            <a:endParaRPr b="0" lang="en-US" sz="2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object 8"/>
          <p:cNvSpPr/>
          <p:nvPr/>
        </p:nvSpPr>
        <p:spPr>
          <a:xfrm>
            <a:off x="726120" y="2255040"/>
            <a:ext cx="537048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1850" spc="58" strike="noStrike">
                <a:solidFill>
                  <a:srgbClr val="1a1a1a"/>
                </a:solidFill>
                <a:latin typeface="Trebuchet MS"/>
              </a:rPr>
              <a:t>SOEN-6441:</a:t>
            </a:r>
            <a:r>
              <a:rPr b="1" lang="en-US" sz="1850" spc="-15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1850" spc="52" strike="noStrike">
                <a:solidFill>
                  <a:srgbClr val="1a1a1a"/>
                </a:solidFill>
                <a:latin typeface="Trebuchet MS"/>
              </a:rPr>
              <a:t>Advanced</a:t>
            </a:r>
            <a:r>
              <a:rPr b="1" lang="en-US" sz="1850" spc="-12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1850" spc="83" strike="noStrike">
                <a:solidFill>
                  <a:srgbClr val="1a1a1a"/>
                </a:solidFill>
                <a:latin typeface="Trebuchet MS"/>
              </a:rPr>
              <a:t>Programming</a:t>
            </a:r>
            <a:r>
              <a:rPr b="1" lang="en-US" sz="1850" spc="-12" strike="noStrike">
                <a:solidFill>
                  <a:srgbClr val="1a1a1a"/>
                </a:solidFill>
                <a:latin typeface="Trebuchet MS"/>
              </a:rPr>
              <a:t> Practices</a:t>
            </a:r>
            <a:endParaRPr b="0" lang="en-US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9"/>
          <p:cNvSpPr/>
          <p:nvPr/>
        </p:nvSpPr>
        <p:spPr>
          <a:xfrm>
            <a:off x="802800" y="3189960"/>
            <a:ext cx="760320" cy="5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900" spc="-1" strike="noStrike">
                <a:solidFill>
                  <a:srgbClr val="595959"/>
                </a:solidFill>
                <a:latin typeface="Tahoma"/>
              </a:rPr>
              <a:t>Build</a:t>
            </a:r>
            <a:r>
              <a:rPr b="0" lang="en-US" sz="1900" spc="-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900" spc="9" strike="noStrike">
                <a:solidFill>
                  <a:srgbClr val="595959"/>
                </a:solidFill>
                <a:latin typeface="Tahoma"/>
              </a:rPr>
              <a:t>2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10"/>
          <p:cNvSpPr/>
          <p:nvPr/>
        </p:nvSpPr>
        <p:spPr>
          <a:xfrm>
            <a:off x="4885560" y="3204720"/>
            <a:ext cx="2140200" cy="14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400" spc="-66" strike="noStrike">
                <a:solidFill>
                  <a:srgbClr val="595959"/>
                </a:solidFill>
                <a:latin typeface="Tahoma"/>
              </a:rPr>
              <a:t>Team</a:t>
            </a:r>
            <a:r>
              <a:rPr b="0" lang="en-US" sz="1400" spc="-13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Members: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69440" indent="-335880">
              <a:lnSpc>
                <a:spcPts val="1511"/>
              </a:lnSpc>
              <a:spcBef>
                <a:spcPts val="1006"/>
              </a:spcBef>
              <a:buClr>
                <a:srgbClr val="595959"/>
              </a:buClr>
              <a:buFont typeface="Wingdings" charset="2"/>
              <a:buChar char=""/>
              <a:tabLst>
                <a:tab algn="l" pos="46944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Abhishek</a:t>
            </a:r>
            <a:r>
              <a:rPr b="0" lang="en-US" sz="1400" spc="-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595959"/>
                </a:solidFill>
                <a:latin typeface="Tahoma"/>
              </a:rPr>
              <a:t>Handa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69440" indent="-335880">
              <a:lnSpc>
                <a:spcPts val="1344"/>
              </a:lnSpc>
              <a:buClr>
                <a:srgbClr val="595959"/>
              </a:buClr>
              <a:buFont typeface="Wingdings" charset="2"/>
              <a:buChar char=""/>
              <a:tabLst>
                <a:tab algn="l" pos="469440"/>
              </a:tabLst>
            </a:pP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Rajat</a:t>
            </a:r>
            <a:r>
              <a:rPr b="0" lang="en-US" sz="1400" spc="-15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Sharma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69440" indent="-335880">
              <a:lnSpc>
                <a:spcPts val="1344"/>
              </a:lnSpc>
              <a:buClr>
                <a:srgbClr val="595959"/>
              </a:buClr>
              <a:buFont typeface="Wingdings" charset="2"/>
              <a:buChar char=""/>
              <a:tabLst>
                <a:tab algn="l" pos="46944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Harman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595959"/>
                </a:solidFill>
                <a:latin typeface="Tahoma"/>
              </a:rPr>
              <a:t>Singh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Jolly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69440" indent="-335880">
              <a:lnSpc>
                <a:spcPts val="1344"/>
              </a:lnSpc>
              <a:buClr>
                <a:srgbClr val="595959"/>
              </a:buClr>
              <a:buFont typeface="Wingdings" charset="2"/>
              <a:buChar char=""/>
              <a:tabLst>
                <a:tab algn="l" pos="46944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Amanpreet</a:t>
            </a:r>
            <a:r>
              <a:rPr b="0" lang="en-US" sz="1400" spc="-4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Singh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69440" indent="-335880">
              <a:lnSpc>
                <a:spcPts val="1511"/>
              </a:lnSpc>
              <a:buClr>
                <a:srgbClr val="595959"/>
              </a:buClr>
              <a:buFont typeface="Wingdings" charset="2"/>
              <a:buChar char=""/>
              <a:tabLst>
                <a:tab algn="l" pos="46944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Anurag</a:t>
            </a:r>
            <a:r>
              <a:rPr b="0" lang="en-US" sz="1400" spc="-120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Teckchandani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bject 11"/>
          <p:cNvSpPr/>
          <p:nvPr/>
        </p:nvSpPr>
        <p:spPr>
          <a:xfrm>
            <a:off x="7171560" y="3546000"/>
            <a:ext cx="957240" cy="90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1511"/>
              </a:lnSpc>
              <a:spcBef>
                <a:spcPts val="99"/>
              </a:spcBef>
            </a:pP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(40231719)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344"/>
              </a:lnSpc>
            </a:pP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(40196467)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344"/>
              </a:lnSpc>
            </a:pP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(40204947)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344"/>
              </a:lnSpc>
            </a:pP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(40221947)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511"/>
              </a:lnSpc>
            </a:pP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(40263724)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Command Pattern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6480" y="1416240"/>
            <a:ext cx="8153640" cy="3364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The Command pattern comprises the following components: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Invoker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This is an entity responsible for generating the command object required to execute a specific operation.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Receiver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It's an entity that will be impacted or utilized when the command is executed.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Command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This class defines the operations that each command must address. It's commonly realized as an abstract class or interface.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ConcreteCommand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This object holds the context required for operation execution and contains the code that performs the actual operation.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5808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Command Pattern (Example)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" name="Picture 6" descr=""/>
          <p:cNvPicPr/>
          <p:nvPr/>
        </p:nvPicPr>
        <p:blipFill>
          <a:blip r:embed="rId1"/>
          <a:stretch/>
        </p:blipFill>
        <p:spPr>
          <a:xfrm>
            <a:off x="304920" y="1468440"/>
            <a:ext cx="4458600" cy="3131640"/>
          </a:xfrm>
          <a:prstGeom prst="rect">
            <a:avLst/>
          </a:prstGeom>
          <a:ln w="0">
            <a:noFill/>
          </a:ln>
        </p:spPr>
      </p:pic>
      <p:pic>
        <p:nvPicPr>
          <p:cNvPr id="211" name="Picture 8" descr=""/>
          <p:cNvPicPr/>
          <p:nvPr/>
        </p:nvPicPr>
        <p:blipFill>
          <a:blip r:embed="rId2"/>
          <a:stretch/>
        </p:blipFill>
        <p:spPr>
          <a:xfrm>
            <a:off x="4800600" y="2419200"/>
            <a:ext cx="4286880" cy="14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Adapter Pattern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6480" y="1416240"/>
            <a:ext cx="8153640" cy="51310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Context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: Object with behavior tied to an interface, relying on an Adapter for seamless integration and leveraging interface-specific functionality.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Interface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: Abstract class/interface specifying methods for adaptee classes, ensuring standardized integration.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Adapter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: Acts as a bridge, enabling the Context object to interact with adaptee functionalities through a common interface.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Adaptee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: Holds existing functionality for integration, necessitating an Adapter for compatibility.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Benefits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: Facilitates flexible and modular code, allowing the Context object to interact seamlessly with diverse adaptee classes.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50492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Adapter Pattern (Example)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619560" y="1637640"/>
            <a:ext cx="6009840" cy="339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Player Behavior Strategies in Game Dynamics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6480" y="1416240"/>
            <a:ext cx="8153640" cy="36079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Human Player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Requires user interaction for decision-making.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Aggressive Computer Player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Centralizes forces, attacks with the strongest country, and maximizes force aggregation.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Benevolent Computer Player: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 Focuses on protecting weak countries, reinforcing rather than attacking.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Random Computer Player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Deploys, attacks, and moves armies randomly within the game.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Cheater Computer Player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: Conquers immediate neighboring enemies and doubles armies on territories with enemy neighbors, directly affecting the map during order creation.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Player Behavior Strategies (code snippets)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559080" y="1535040"/>
            <a:ext cx="3784320" cy="1436760"/>
          </a:xfrm>
          <a:prstGeom prst="rect">
            <a:avLst/>
          </a:prstGeom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4800600" y="1536840"/>
            <a:ext cx="3779640" cy="143496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581400" y="3060360"/>
            <a:ext cx="3762000" cy="142848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4"/>
          <a:stretch/>
        </p:blipFill>
        <p:spPr>
          <a:xfrm>
            <a:off x="4762080" y="3081960"/>
            <a:ext cx="3924720" cy="149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Tournament Mode Overview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6480" y="1416240"/>
            <a:ext cx="8153640" cy="2905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Tournament Configuration: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User chooses M (1-5 maps), P (2-4 player strategies), G (1-5 games per map), and D (10-50 turns per game).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Automatic Tournament Execution: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Plays G games on each of the M maps between chosen computer player strategies.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Games are automatically played without user interaction.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Draws are declared after D turns to minimize run completion time.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Tournament Mode Overview (code snippet)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647280" y="1143000"/>
            <a:ext cx="7876800" cy="380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17640" bIns="0" anchor="t">
            <a:noAutofit/>
          </a:bodyPr>
          <a:p>
            <a:pPr marL="24372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Our</a:t>
            </a:r>
            <a:r>
              <a:rPr b="1" lang="en-US" sz="2300" spc="-72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1371600" y="1371600"/>
            <a:ext cx="6629400" cy="362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69120"/>
          </a:xfrm>
          <a:prstGeom prst="rect">
            <a:avLst/>
          </a:prstGeom>
          <a:noFill/>
          <a:ln w="0">
            <a:noFill/>
          </a:ln>
        </p:spPr>
        <p:txBody>
          <a:bodyPr lIns="0" rIns="0" tIns="110160" bIns="0" anchor="t">
            <a:noAutofit/>
          </a:bodyPr>
          <a:p>
            <a:pPr marL="579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128" strike="noStrike">
                <a:solidFill>
                  <a:srgbClr val="1a1a1a"/>
                </a:solidFill>
                <a:latin typeface="Trebuchet MS"/>
              </a:rPr>
              <a:t>Naming</a:t>
            </a:r>
            <a:r>
              <a:rPr b="1" lang="en-US" sz="2300" spc="-11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43" strike="noStrike">
                <a:solidFill>
                  <a:srgbClr val="1a1a1a"/>
                </a:solidFill>
                <a:latin typeface="Trebuchet MS"/>
              </a:rPr>
              <a:t>Conventions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object 3"/>
          <p:cNvSpPr/>
          <p:nvPr/>
        </p:nvSpPr>
        <p:spPr>
          <a:xfrm>
            <a:off x="712080" y="1377360"/>
            <a:ext cx="7017840" cy="31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6400" indent="-34344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Font typeface="Wingdings" charset="2"/>
              <a:buChar char=""/>
              <a:tabLst>
                <a:tab algn="l" pos="356400"/>
              </a:tabLst>
            </a:pP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Data</a:t>
            </a:r>
            <a:r>
              <a:rPr b="0" lang="en-US" sz="1500" spc="-4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32" strike="noStrike">
                <a:solidFill>
                  <a:srgbClr val="595959"/>
                </a:solidFill>
                <a:latin typeface="Tahoma"/>
              </a:rPr>
              <a:t>members,</a:t>
            </a:r>
            <a:r>
              <a:rPr b="0" lang="en-US" sz="1500" spc="-4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Member</a:t>
            </a:r>
            <a:r>
              <a:rPr b="0" lang="en-US" sz="1500" spc="-4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functions</a:t>
            </a:r>
            <a:r>
              <a:rPr b="0" lang="en-US" sz="1500" spc="-4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2" strike="noStrike">
                <a:solidFill>
                  <a:srgbClr val="595959"/>
                </a:solidFill>
                <a:latin typeface="Tahoma"/>
              </a:rPr>
              <a:t>and</a:t>
            </a:r>
            <a:r>
              <a:rPr b="0" lang="en-US" sz="1500" spc="-4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Method</a:t>
            </a:r>
            <a:r>
              <a:rPr b="0" lang="en-US" sz="1500" spc="-4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2" strike="noStrike">
                <a:solidFill>
                  <a:srgbClr val="595959"/>
                </a:solidFill>
                <a:latin typeface="Tahoma"/>
              </a:rPr>
              <a:t>Parameters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13600" indent="-34416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Wingdings 2" charset="2"/>
              <a:buChar char=""/>
              <a:tabLst>
                <a:tab algn="l" pos="813600"/>
              </a:tabLst>
            </a:pPr>
            <a:r>
              <a:rPr b="0" lang="en-US" sz="1500" spc="63" strike="noStrike">
                <a:solidFill>
                  <a:srgbClr val="595959"/>
                </a:solidFill>
                <a:latin typeface="Tahoma"/>
              </a:rPr>
              <a:t>All</a:t>
            </a:r>
            <a:r>
              <a:rPr b="0" lang="en-US" sz="15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are</a:t>
            </a:r>
            <a:r>
              <a:rPr b="0" lang="en-US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in</a:t>
            </a:r>
            <a:r>
              <a:rPr b="0" lang="en-US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lower</a:t>
            </a:r>
            <a:r>
              <a:rPr b="0" lang="en-US" sz="15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camelCase</a:t>
            </a:r>
            <a:r>
              <a:rPr b="0" lang="en-US" sz="1500" spc="219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like</a:t>
            </a:r>
            <a:r>
              <a:rPr b="0" lang="en-US" sz="1500" spc="-13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i="1" lang="en-US" sz="1500" spc="-97" strike="noStrike">
                <a:solidFill>
                  <a:srgbClr val="595959"/>
                </a:solidFill>
                <a:latin typeface="Trebuchet MS"/>
              </a:rPr>
              <a:t>int</a:t>
            </a:r>
            <a:r>
              <a:rPr b="0" i="1" lang="en-US" sz="1500" spc="-111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US" sz="1500" spc="-75" strike="noStrike">
                <a:solidFill>
                  <a:srgbClr val="595959"/>
                </a:solidFill>
                <a:latin typeface="Trebuchet MS"/>
              </a:rPr>
              <a:t>thisIsExampleFunction</a:t>
            </a:r>
            <a:r>
              <a:rPr b="0" i="1" lang="en-US" sz="1500" spc="-114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US" sz="1500" spc="-111" strike="noStrike">
                <a:solidFill>
                  <a:srgbClr val="595959"/>
                </a:solidFill>
                <a:latin typeface="Trebuchet MS"/>
              </a:rPr>
              <a:t>(int</a:t>
            </a:r>
            <a:r>
              <a:rPr b="0" i="1" lang="en-US" sz="1500" spc="-114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US" sz="1500" spc="-86" strike="noStrike">
                <a:solidFill>
                  <a:srgbClr val="595959"/>
                </a:solidFill>
                <a:latin typeface="Trebuchet MS"/>
              </a:rPr>
              <a:t>p1,</a:t>
            </a:r>
            <a:r>
              <a:rPr b="0" i="1" lang="en-US" sz="1500" spc="-111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US" sz="1500" spc="-97" strike="noStrike">
                <a:solidFill>
                  <a:srgbClr val="595959"/>
                </a:solidFill>
                <a:latin typeface="Trebuchet MS"/>
              </a:rPr>
              <a:t>int</a:t>
            </a:r>
            <a:r>
              <a:rPr b="0" i="1" lang="en-US" sz="1500" spc="-114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US" sz="1500" spc="-26" strike="noStrike">
                <a:solidFill>
                  <a:srgbClr val="595959"/>
                </a:solidFill>
                <a:latin typeface="Trebuchet MS"/>
              </a:rPr>
              <a:t>p2)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13600" indent="-34416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Wingdings 2" charset="2"/>
              <a:buChar char=""/>
              <a:tabLst>
                <a:tab algn="l" pos="813600"/>
              </a:tabLst>
            </a:pP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And</a:t>
            </a:r>
            <a:r>
              <a:rPr b="0" lang="en-US" sz="1500" spc="-13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data</a:t>
            </a:r>
            <a:r>
              <a:rPr b="0" lang="en-US" sz="15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2" strike="noStrike">
                <a:solidFill>
                  <a:srgbClr val="595959"/>
                </a:solidFill>
                <a:latin typeface="Tahoma"/>
              </a:rPr>
              <a:t>members</a:t>
            </a:r>
            <a:r>
              <a:rPr b="0" lang="en-US" sz="1500" spc="-137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500" spc="-1" strike="noStrike">
                <a:solidFill>
                  <a:srgbClr val="595959"/>
                </a:solidFill>
                <a:latin typeface="Tahoma"/>
              </a:rPr>
              <a:t>like</a:t>
            </a:r>
            <a:r>
              <a:rPr b="0" lang="en-US" sz="15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i="1" lang="en-US" sz="1500" spc="-97" strike="noStrike">
                <a:solidFill>
                  <a:srgbClr val="595959"/>
                </a:solidFill>
                <a:latin typeface="Trebuchet MS"/>
              </a:rPr>
              <a:t>int</a:t>
            </a:r>
            <a:r>
              <a:rPr b="0" i="1" lang="en-US" sz="1500" spc="-120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US" sz="1500" spc="-12" strike="noStrike">
                <a:solidFill>
                  <a:srgbClr val="595959"/>
                </a:solidFill>
                <a:latin typeface="Trebuchet MS"/>
              </a:rPr>
              <a:t>d_</a:t>
            </a:r>
            <a:r>
              <a:rPr b="0" i="1" lang="en-IN" sz="1500" spc="-12" strike="noStrike">
                <a:solidFill>
                  <a:srgbClr val="595959"/>
                </a:solidFill>
                <a:latin typeface="Trebuchet MS"/>
              </a:rPr>
              <a:t>gameEngine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356400" indent="-34344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Wingdings" charset="2"/>
              <a:buChar char=""/>
              <a:tabLst>
                <a:tab algn="l" pos="356400"/>
              </a:tabLst>
            </a:pPr>
            <a:r>
              <a:rPr b="0" lang="en-IN" sz="1500" spc="-12" strike="noStrike">
                <a:solidFill>
                  <a:srgbClr val="595959"/>
                </a:solidFill>
                <a:latin typeface="Tahoma"/>
              </a:rPr>
              <a:t>Classes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13600" indent="-34416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Wingdings 2" charset="2"/>
              <a:buChar char=""/>
              <a:tabLst>
                <a:tab algn="l" pos="813600"/>
              </a:tabLst>
            </a:pP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Class</a:t>
            </a:r>
            <a:r>
              <a:rPr b="0" lang="en-IN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26" strike="noStrike">
                <a:solidFill>
                  <a:srgbClr val="595959"/>
                </a:solidFill>
                <a:latin typeface="Tahoma"/>
              </a:rPr>
              <a:t>names</a:t>
            </a:r>
            <a:r>
              <a:rPr b="0" lang="en-IN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are</a:t>
            </a:r>
            <a:r>
              <a:rPr b="0" lang="en-IN" sz="1500" spc="-120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in</a:t>
            </a:r>
            <a:r>
              <a:rPr b="0" lang="en-IN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upper</a:t>
            </a:r>
            <a:r>
              <a:rPr b="0" lang="en-IN" sz="1500" spc="-120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CamelCase</a:t>
            </a:r>
            <a:r>
              <a:rPr b="0" lang="en-IN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21" strike="noStrike">
                <a:solidFill>
                  <a:srgbClr val="595959"/>
                </a:solidFill>
                <a:latin typeface="Tahoma"/>
              </a:rPr>
              <a:t>like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13600" indent="-34416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Tahoma"/>
              <a:buChar char="○"/>
              <a:tabLst>
                <a:tab algn="l" pos="813600"/>
              </a:tabLst>
            </a:pPr>
            <a:r>
              <a:rPr b="0" i="1" lang="en-IN" sz="1500" spc="-46" strike="noStrike">
                <a:solidFill>
                  <a:srgbClr val="595959"/>
                </a:solidFill>
                <a:latin typeface="Trebuchet MS"/>
              </a:rPr>
              <a:t>GameEngine.java and OrderExecutionPhase.java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356400" indent="-34344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Wingdings" charset="2"/>
              <a:buChar char=""/>
              <a:tabLst>
                <a:tab algn="l" pos="356400"/>
              </a:tabLst>
            </a:pP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Local</a:t>
            </a:r>
            <a:r>
              <a:rPr b="0" lang="en-IN" sz="1500" spc="-14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2" strike="noStrike">
                <a:solidFill>
                  <a:srgbClr val="595959"/>
                </a:solidFill>
                <a:latin typeface="Tahoma"/>
              </a:rPr>
              <a:t>Variables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13600" indent="-34416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Tahoma"/>
              <a:buChar char="○"/>
              <a:tabLst>
                <a:tab algn="l" pos="813600"/>
              </a:tabLst>
            </a:pPr>
            <a:r>
              <a:rPr b="0" lang="en-IN" sz="1500" spc="-12" strike="noStrike">
                <a:solidFill>
                  <a:srgbClr val="595959"/>
                </a:solidFill>
                <a:latin typeface="Tahoma"/>
              </a:rPr>
              <a:t>They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follow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lower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camelCase</a:t>
            </a:r>
            <a:r>
              <a:rPr b="0" lang="en-IN" sz="1500" spc="-11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2" strike="noStrike">
                <a:solidFill>
                  <a:srgbClr val="595959"/>
                </a:solidFill>
                <a:latin typeface="Tahoma"/>
              </a:rPr>
              <a:t>along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with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40" strike="noStrike">
                <a:solidFill>
                  <a:srgbClr val="595959"/>
                </a:solidFill>
                <a:latin typeface="Tahoma"/>
              </a:rPr>
              <a:t>"I_."</a:t>
            </a:r>
            <a:r>
              <a:rPr b="0" lang="en-IN" sz="1500" spc="-11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stating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49" strike="noStrike">
                <a:solidFill>
                  <a:srgbClr val="595959"/>
                </a:solidFill>
                <a:latin typeface="Tahoma"/>
              </a:rPr>
              <a:t>it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is</a:t>
            </a:r>
            <a:r>
              <a:rPr b="0" lang="en-IN" sz="1500" spc="-11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41" strike="noStrike">
                <a:solidFill>
                  <a:srgbClr val="595959"/>
                </a:solidFill>
                <a:latin typeface="Tahoma"/>
              </a:rPr>
              <a:t>a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local</a:t>
            </a:r>
            <a:r>
              <a:rPr b="0" lang="en-IN" sz="1500" spc="-114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variable</a:t>
            </a:r>
            <a:r>
              <a:rPr b="0" lang="en-IN" sz="1500" spc="-11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21" strike="noStrike">
                <a:solidFill>
                  <a:srgbClr val="595959"/>
                </a:solidFill>
                <a:latin typeface="Tahoma"/>
              </a:rPr>
              <a:t>like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50320" indent="-38088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Tahoma"/>
              <a:buChar char="○"/>
              <a:tabLst>
                <a:tab algn="l" pos="850320"/>
              </a:tabLst>
            </a:pPr>
            <a:r>
              <a:rPr b="0" i="1" lang="en-IN" sz="1500" spc="-75" strike="noStrike">
                <a:solidFill>
                  <a:srgbClr val="595959"/>
                </a:solidFill>
                <a:latin typeface="Trebuchet MS"/>
              </a:rPr>
              <a:t>L_reader, l_continue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356400" indent="-343440">
              <a:lnSpc>
                <a:spcPct val="100000"/>
              </a:lnSpc>
              <a:spcBef>
                <a:spcPts val="91"/>
              </a:spcBef>
              <a:buClr>
                <a:srgbClr val="595959"/>
              </a:buClr>
              <a:buFont typeface="Wingdings" charset="2"/>
              <a:buChar char=""/>
              <a:tabLst>
                <a:tab algn="l" pos="356400"/>
              </a:tabLst>
            </a:pP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Static</a:t>
            </a:r>
            <a:r>
              <a:rPr b="0" lang="en-IN" sz="1500" spc="-11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2" strike="noStrike">
                <a:solidFill>
                  <a:srgbClr val="595959"/>
                </a:solidFill>
                <a:latin typeface="Tahoma"/>
              </a:rPr>
              <a:t>Members/Constants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13600" indent="-344160">
              <a:lnSpc>
                <a:spcPct val="105000"/>
              </a:lnSpc>
              <a:buClr>
                <a:srgbClr val="595959"/>
              </a:buClr>
              <a:buFont typeface="Tahoma"/>
              <a:buChar char="○"/>
              <a:tabLst>
                <a:tab algn="l" pos="813600"/>
              </a:tabLst>
            </a:pPr>
            <a:r>
              <a:rPr b="0" lang="en-IN" sz="1500" spc="63" strike="noStrike">
                <a:solidFill>
                  <a:srgbClr val="595959"/>
                </a:solidFill>
                <a:latin typeface="Tahoma"/>
              </a:rPr>
              <a:t>All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static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2" strike="noStrike">
                <a:solidFill>
                  <a:srgbClr val="595959"/>
                </a:solidFill>
                <a:latin typeface="Tahoma"/>
              </a:rPr>
              <a:t>members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are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in</a:t>
            </a:r>
            <a:r>
              <a:rPr b="0" lang="en-IN" sz="1500" spc="-7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UPPER_SNAKE_CASE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letters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with</a:t>
            </a:r>
            <a:r>
              <a:rPr b="0" lang="en-IN" sz="1500" spc="-75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underscores</a:t>
            </a:r>
            <a:r>
              <a:rPr b="0" lang="en-IN" sz="1500" spc="-7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26" strike="noStrike">
                <a:solidFill>
                  <a:srgbClr val="595959"/>
                </a:solidFill>
                <a:latin typeface="Tahoma"/>
              </a:rPr>
              <a:t>in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between</a:t>
            </a:r>
            <a:r>
              <a:rPr b="0" lang="en-IN" sz="15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the</a:t>
            </a:r>
            <a:r>
              <a:rPr b="0" lang="en-IN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words</a:t>
            </a:r>
            <a:r>
              <a:rPr b="0" lang="en-IN" sz="1500" spc="-126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IN" sz="1500" spc="-1" strike="noStrike">
                <a:solidFill>
                  <a:srgbClr val="595959"/>
                </a:solidFill>
                <a:latin typeface="Tahoma"/>
              </a:rPr>
              <a:t>like</a:t>
            </a:r>
            <a:r>
              <a:rPr b="0" lang="en-IN" sz="15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i="1" lang="en-IN" sz="1500" spc="-97" strike="noStrike">
                <a:solidFill>
                  <a:srgbClr val="595959"/>
                </a:solidFill>
                <a:latin typeface="Trebuchet MS"/>
              </a:rPr>
              <a:t>int</a:t>
            </a:r>
            <a:r>
              <a:rPr b="0" i="1" lang="en-IN" sz="1500" spc="-111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IN" sz="1500" spc="-21" strike="noStrike">
                <a:solidFill>
                  <a:srgbClr val="595959"/>
                </a:solidFill>
                <a:latin typeface="Trebuchet MS"/>
              </a:rPr>
              <a:t>EXAMPLE_VALUE</a:t>
            </a:r>
            <a:r>
              <a:rPr b="0" i="1" lang="en-IN" sz="1500" spc="-114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IN" sz="1500" spc="72" strike="noStrike">
                <a:solidFill>
                  <a:srgbClr val="595959"/>
                </a:solidFill>
                <a:latin typeface="Trebuchet MS"/>
              </a:rPr>
              <a:t>=</a:t>
            </a:r>
            <a:r>
              <a:rPr b="0" i="1" lang="en-IN" sz="1500" spc="-114" strike="noStrike">
                <a:solidFill>
                  <a:srgbClr val="595959"/>
                </a:solidFill>
                <a:latin typeface="Trebuchet MS"/>
              </a:rPr>
              <a:t> </a:t>
            </a:r>
            <a:r>
              <a:rPr b="0" i="1" lang="en-IN" sz="1500" spc="-12" strike="noStrike">
                <a:solidFill>
                  <a:srgbClr val="595959"/>
                </a:solidFill>
                <a:latin typeface="Trebuchet MS"/>
              </a:rPr>
              <a:t>alpha;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83" strike="noStrike">
                <a:solidFill>
                  <a:srgbClr val="1a1a1a"/>
                </a:solidFill>
                <a:latin typeface="Trebuchet MS"/>
              </a:rPr>
              <a:t>Example</a:t>
            </a:r>
            <a:r>
              <a:rPr b="1" lang="en-US" sz="2300" spc="-11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52" strike="noStrike">
                <a:solidFill>
                  <a:srgbClr val="1a1a1a"/>
                </a:solidFill>
                <a:latin typeface="Trebuchet MS"/>
              </a:rPr>
              <a:t>of</a:t>
            </a:r>
            <a:r>
              <a:rPr b="1" lang="en-US" sz="2300" spc="-160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28" strike="noStrike">
                <a:solidFill>
                  <a:srgbClr val="1a1a1a"/>
                </a:solidFill>
                <a:latin typeface="Trebuchet MS"/>
              </a:rPr>
              <a:t>Naming</a:t>
            </a:r>
            <a:r>
              <a:rPr b="1" lang="en-US" sz="2300" spc="-11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52" strike="noStrike">
                <a:solidFill>
                  <a:srgbClr val="1a1a1a"/>
                </a:solidFill>
                <a:latin typeface="Trebuchet MS"/>
              </a:rPr>
              <a:t>Conventions</a:t>
            </a:r>
            <a:r>
              <a:rPr b="1" lang="en-US" sz="2300" spc="-111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34" strike="noStrike">
                <a:solidFill>
                  <a:srgbClr val="1a1a1a"/>
                </a:solidFill>
                <a:latin typeface="Trebuchet MS"/>
              </a:rPr>
              <a:t>Used</a:t>
            </a:r>
            <a:r>
              <a:rPr b="1" lang="en-US" sz="2300" spc="-106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52" strike="noStrike">
                <a:solidFill>
                  <a:srgbClr val="1a1a1a"/>
                </a:solidFill>
                <a:latin typeface="Trebuchet MS"/>
              </a:rPr>
              <a:t>(Snapshots)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9" name="Picture 5" descr=""/>
          <p:cNvPicPr/>
          <p:nvPr/>
        </p:nvPicPr>
        <p:blipFill>
          <a:blip r:embed="rId1"/>
          <a:stretch/>
        </p:blipFill>
        <p:spPr>
          <a:xfrm>
            <a:off x="4335480" y="2343240"/>
            <a:ext cx="4808160" cy="235512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7" descr=""/>
          <p:cNvPicPr/>
          <p:nvPr/>
        </p:nvPicPr>
        <p:blipFill>
          <a:blip r:embed="rId2"/>
          <a:stretch/>
        </p:blipFill>
        <p:spPr>
          <a:xfrm>
            <a:off x="60120" y="1428840"/>
            <a:ext cx="4248720" cy="35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97520" y="770040"/>
            <a:ext cx="155988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176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69" strike="noStrike">
                <a:solidFill>
                  <a:srgbClr val="1a1a1a"/>
                </a:solidFill>
                <a:latin typeface="Trebuchet MS"/>
              </a:rPr>
              <a:t>Javadocs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3"/>
          <p:cNvSpPr/>
          <p:nvPr/>
        </p:nvSpPr>
        <p:spPr>
          <a:xfrm>
            <a:off x="573840" y="1274760"/>
            <a:ext cx="7592400" cy="9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14000"/>
              </a:lnSpc>
              <a:spcBef>
                <a:spcPts val="99"/>
              </a:spcBef>
            </a:pP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JavaDoc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24" strike="noStrike">
                <a:solidFill>
                  <a:srgbClr val="595959"/>
                </a:solidFill>
                <a:latin typeface="Tahoma"/>
              </a:rPr>
              <a:t>tool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is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32" strike="noStrike">
                <a:solidFill>
                  <a:srgbClr val="595959"/>
                </a:solidFill>
                <a:latin typeface="Tahoma"/>
              </a:rPr>
              <a:t>a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document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generator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24" strike="noStrike">
                <a:solidFill>
                  <a:srgbClr val="595959"/>
                </a:solidFill>
                <a:latin typeface="Tahoma"/>
              </a:rPr>
              <a:t>tool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12" strike="noStrike">
                <a:solidFill>
                  <a:srgbClr val="595959"/>
                </a:solidFill>
                <a:latin typeface="Tahoma"/>
              </a:rPr>
              <a:t>in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Java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5" strike="noStrike">
                <a:solidFill>
                  <a:srgbClr val="595959"/>
                </a:solidFill>
                <a:latin typeface="Tahoma"/>
              </a:rPr>
              <a:t>programming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6" strike="noStrike">
                <a:solidFill>
                  <a:srgbClr val="595959"/>
                </a:solidFill>
                <a:latin typeface="Tahoma"/>
              </a:rPr>
              <a:t>language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24" strike="noStrike">
                <a:solidFill>
                  <a:srgbClr val="595959"/>
                </a:solidFill>
                <a:latin typeface="Tahoma"/>
              </a:rPr>
              <a:t>for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gene</a:t>
            </a:r>
            <a:r>
              <a:rPr b="0" lang="en-US" sz="1400" spc="-32" strike="noStrike">
                <a:solidFill>
                  <a:srgbClr val="595959"/>
                </a:solidFill>
                <a:latin typeface="Tahoma"/>
              </a:rPr>
              <a:t>r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ating</a:t>
            </a:r>
            <a:r>
              <a:rPr b="0" lang="en-US" sz="1400" spc="-13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standard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documentation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12" strike="noStrike">
                <a:solidFill>
                  <a:srgbClr val="595959"/>
                </a:solidFill>
                <a:latin typeface="Tahoma"/>
              </a:rPr>
              <a:t>in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83" strike="noStrike">
                <a:solidFill>
                  <a:srgbClr val="595959"/>
                </a:solidFill>
                <a:latin typeface="Tahoma"/>
              </a:rPr>
              <a:t>HTML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format.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595959"/>
                </a:solidFill>
                <a:latin typeface="Tahoma"/>
              </a:rPr>
              <a:t>It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gene</a:t>
            </a:r>
            <a:r>
              <a:rPr b="0" lang="en-US" sz="1400" spc="-32" strike="noStrike">
                <a:solidFill>
                  <a:srgbClr val="595959"/>
                </a:solidFill>
                <a:latin typeface="Tahoma"/>
              </a:rPr>
              <a:t>r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ates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24" strike="noStrike">
                <a:solidFill>
                  <a:srgbClr val="595959"/>
                </a:solidFill>
                <a:latin typeface="Tahoma"/>
              </a:rPr>
              <a:t>API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" strike="noStrike">
                <a:solidFill>
                  <a:srgbClr val="595959"/>
                </a:solidFill>
                <a:latin typeface="Tahoma"/>
              </a:rPr>
              <a:t>documentation.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595959"/>
                </a:solidFill>
                <a:latin typeface="Tahoma"/>
              </a:rPr>
              <a:t>It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parses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9" strike="noStrike">
                <a:solidFill>
                  <a:srgbClr val="595959"/>
                </a:solidFill>
                <a:latin typeface="Tahoma"/>
              </a:rPr>
              <a:t>the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declarations</a:t>
            </a:r>
            <a:r>
              <a:rPr b="0" lang="en-US" sz="1400" spc="43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595959"/>
                </a:solidFill>
                <a:latin typeface="Tahoma"/>
              </a:rPr>
              <a:t>ad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documentation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12" strike="noStrike">
                <a:solidFill>
                  <a:srgbClr val="595959"/>
                </a:solidFill>
                <a:latin typeface="Tahoma"/>
              </a:rPr>
              <a:t>in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32" strike="noStrike">
                <a:solidFill>
                  <a:srgbClr val="595959"/>
                </a:solidFill>
                <a:latin typeface="Tahoma"/>
              </a:rPr>
              <a:t>a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9" strike="noStrike">
                <a:solidFill>
                  <a:srgbClr val="595959"/>
                </a:solidFill>
                <a:latin typeface="Tahoma"/>
              </a:rPr>
              <a:t>set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12" strike="noStrike">
                <a:solidFill>
                  <a:srgbClr val="595959"/>
                </a:solidFill>
                <a:latin typeface="Tahoma"/>
              </a:rPr>
              <a:t>of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source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file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describing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6" strike="noStrike">
                <a:solidFill>
                  <a:srgbClr val="595959"/>
                </a:solidFill>
                <a:latin typeface="Tahoma"/>
              </a:rPr>
              <a:t>classes,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5" strike="noStrike">
                <a:solidFill>
                  <a:srgbClr val="595959"/>
                </a:solidFill>
                <a:latin typeface="Tahoma"/>
              </a:rPr>
              <a:t>methods,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4" strike="noStrike">
                <a:solidFill>
                  <a:srgbClr val="595959"/>
                </a:solidFill>
                <a:latin typeface="Tahoma"/>
              </a:rPr>
              <a:t>constructors,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12" strike="noStrike">
                <a:solidFill>
                  <a:srgbClr val="595959"/>
                </a:solidFill>
                <a:latin typeface="Tahoma"/>
              </a:rPr>
              <a:t>and</a:t>
            </a:r>
            <a:r>
              <a:rPr b="0" lang="en-US" sz="1400" spc="-171" strike="noStrike">
                <a:solidFill>
                  <a:srgbClr val="595959"/>
                </a:solidFill>
                <a:latin typeface="Tahoma"/>
              </a:rPr>
              <a:t> </a:t>
            </a:r>
            <a:r>
              <a:rPr b="0" lang="en-US" sz="1400" spc="-21" strike="noStrike">
                <a:solidFill>
                  <a:srgbClr val="595959"/>
                </a:solidFill>
                <a:latin typeface="Tahoma"/>
              </a:rPr>
              <a:t>fields.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object 4" descr=""/>
          <p:cNvPicPr/>
          <p:nvPr/>
        </p:nvPicPr>
        <p:blipFill>
          <a:blip r:embed="rId1"/>
          <a:stretch/>
        </p:blipFill>
        <p:spPr>
          <a:xfrm>
            <a:off x="2670840" y="2284560"/>
            <a:ext cx="3382200" cy="2098080"/>
          </a:xfrm>
          <a:prstGeom prst="rect">
            <a:avLst/>
          </a:prstGeom>
          <a:ln w="0">
            <a:noFill/>
          </a:ln>
        </p:spPr>
      </p:pic>
      <p:sp>
        <p:nvSpPr>
          <p:cNvPr id="194" name="object 5"/>
          <p:cNvSpPr/>
          <p:nvPr/>
        </p:nvSpPr>
        <p:spPr>
          <a:xfrm>
            <a:off x="5524920" y="4439520"/>
            <a:ext cx="73368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800" spc="-21" strike="noStrike">
                <a:solidFill>
                  <a:srgbClr val="000000"/>
                </a:solidFill>
                <a:latin typeface="Tahoma"/>
              </a:rPr>
              <a:t>From </a:t>
            </a:r>
            <a:r>
              <a:rPr b="0" lang="en-US" sz="800" spc="-12" strike="noStrike">
                <a:solidFill>
                  <a:srgbClr val="000000"/>
                </a:solidFill>
                <a:latin typeface="Tahoma"/>
              </a:rPr>
              <a:t>GeeksForGeeks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17640" bIns="0" anchor="t">
            <a:noAutofit/>
          </a:bodyPr>
          <a:p>
            <a:pPr marL="7128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83" strike="noStrike">
                <a:solidFill>
                  <a:srgbClr val="1a1a1a"/>
                </a:solidFill>
                <a:latin typeface="Trebuchet MS"/>
              </a:rPr>
              <a:t>Example</a:t>
            </a:r>
            <a:r>
              <a:rPr b="1" lang="en-US" sz="2300" spc="-120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52" strike="noStrike">
                <a:solidFill>
                  <a:srgbClr val="1a1a1a"/>
                </a:solidFill>
                <a:latin typeface="Trebuchet MS"/>
              </a:rPr>
              <a:t>of</a:t>
            </a:r>
            <a:r>
              <a:rPr b="1" lang="en-US" sz="2300" spc="-236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77" strike="noStrike">
                <a:solidFill>
                  <a:srgbClr val="1a1a1a"/>
                </a:solidFill>
                <a:latin typeface="Trebuchet MS"/>
              </a:rPr>
              <a:t>Javadocs</a:t>
            </a:r>
            <a:r>
              <a:rPr b="1" lang="en-US" sz="2300" spc="-120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34" strike="noStrike">
                <a:solidFill>
                  <a:srgbClr val="1a1a1a"/>
                </a:solidFill>
                <a:latin typeface="Trebuchet MS"/>
              </a:rPr>
              <a:t>Used</a:t>
            </a:r>
            <a:r>
              <a:rPr b="1" lang="en-US" sz="2300" spc="-120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52" strike="noStrike">
                <a:solidFill>
                  <a:srgbClr val="1a1a1a"/>
                </a:solidFill>
                <a:latin typeface="Trebuchet MS"/>
              </a:rPr>
              <a:t>(Snapshots)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Picture 5" descr=""/>
          <p:cNvPicPr/>
          <p:nvPr/>
        </p:nvPicPr>
        <p:blipFill>
          <a:blip r:embed="rId1"/>
          <a:stretch/>
        </p:blipFill>
        <p:spPr>
          <a:xfrm>
            <a:off x="291600" y="1472760"/>
            <a:ext cx="3784680" cy="348588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7" descr=""/>
          <p:cNvPicPr/>
          <p:nvPr/>
        </p:nvPicPr>
        <p:blipFill>
          <a:blip r:embed="rId2"/>
          <a:stretch/>
        </p:blipFill>
        <p:spPr>
          <a:xfrm>
            <a:off x="4267080" y="1472760"/>
            <a:ext cx="4647960" cy="348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State Pattern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6480" y="1416240"/>
            <a:ext cx="8153640" cy="2905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Context: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 This represents the object whose behavior is state-dependent. It holds a reference to a ConcreteState object that defines the current state of the Context. Some of its methods leverage the state-specific behavior of the State object to offer context-specific functionality. A change in the state object results in a change in the behavior of the Context object.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State: 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This class defines the operations that each state must handle. It is typically implemented as an abstract class or interface.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  <a:ea typeface="Tahoma"/>
              </a:rPr>
              <a:t>ConcreteState: 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  <a:ea typeface="Tahoma"/>
              </a:rPr>
              <a:t>These classes implement the state-specific behavior.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State Pattern (Example)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5" descr=""/>
          <p:cNvPicPr/>
          <p:nvPr/>
        </p:nvPicPr>
        <p:blipFill>
          <a:blip r:embed="rId1"/>
          <a:stretch/>
        </p:blipFill>
        <p:spPr>
          <a:xfrm>
            <a:off x="152280" y="1581120"/>
            <a:ext cx="4571640" cy="306468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9" descr=""/>
          <p:cNvPicPr/>
          <p:nvPr/>
        </p:nvPicPr>
        <p:blipFill>
          <a:blip r:embed="rId2"/>
          <a:stretch/>
        </p:blipFill>
        <p:spPr>
          <a:xfrm>
            <a:off x="4784040" y="1581120"/>
            <a:ext cx="4359600" cy="30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19928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Observer Pattern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6480" y="1416240"/>
            <a:ext cx="8153640" cy="2905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The elements of observer pattern are as follows: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</a:rPr>
              <a:t>Subject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 - interface or abstract class defining the operations for attaching and de-attaching observers to the client. It is often referred to as “Observable”.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600" spc="-1" strike="noStrike" u="sng">
                <a:solidFill>
                  <a:schemeClr val="lt2">
                    <a:lumMod val="25000"/>
                  </a:schemeClr>
                </a:solidFill>
                <a:uFillTx/>
                <a:latin typeface="Tahoma"/>
              </a:rPr>
              <a:t>ConcreteSubject</a:t>
            </a:r>
            <a:r>
              <a:rPr b="0" lang="en-US" sz="1600" spc="-1" strike="noStrike">
                <a:solidFill>
                  <a:schemeClr val="lt2">
                    <a:lumMod val="25000"/>
                  </a:schemeClr>
                </a:solidFill>
                <a:latin typeface="Tahoma"/>
              </a:rPr>
              <a:t> - concrete Subject class. It maintains the state of the observed object and when a change in its state occurs it notifies the attached Observers. If used as part of MVC, the ConcreteSubject classes are the Model classes that have Views attached to them.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95720" y="657720"/>
            <a:ext cx="7504920" cy="921960"/>
          </a:xfrm>
          <a:prstGeom prst="rect">
            <a:avLst/>
          </a:prstGeom>
          <a:noFill/>
          <a:ln w="0">
            <a:noFill/>
          </a:ln>
        </p:spPr>
        <p:txBody>
          <a:bodyPr lIns="0" rIns="0" tIns="63000" bIns="0" anchor="t">
            <a:noAutofit/>
          </a:bodyPr>
          <a:p>
            <a:pPr marL="25560" indent="0">
              <a:lnSpc>
                <a:spcPct val="100000"/>
              </a:lnSpc>
              <a:spcBef>
                <a:spcPts val="139"/>
              </a:spcBef>
              <a:buNone/>
            </a:pPr>
            <a:r>
              <a:rPr b="1" lang="en-US" sz="2300" spc="-1" strike="noStrike">
                <a:solidFill>
                  <a:srgbClr val="1a1a1a"/>
                </a:solidFill>
                <a:latin typeface="Trebuchet MS"/>
              </a:rPr>
              <a:t>Architectural</a:t>
            </a:r>
            <a:r>
              <a:rPr b="1" lang="en-US" sz="2300" spc="219" strike="noStrike">
                <a:solidFill>
                  <a:srgbClr val="1a1a1a"/>
                </a:solidFill>
                <a:latin typeface="Trebuchet MS"/>
              </a:rPr>
              <a:t> </a:t>
            </a:r>
            <a:r>
              <a:rPr b="1" lang="en-US" sz="2300" spc="103" strike="noStrike">
                <a:solidFill>
                  <a:srgbClr val="1a1a1a"/>
                </a:solidFill>
                <a:latin typeface="Trebuchet MS"/>
              </a:rPr>
              <a:t>Design</a:t>
            </a:r>
            <a:r>
              <a:rPr b="1" lang="en-IN" sz="2300" spc="103" strike="noStrike">
                <a:solidFill>
                  <a:srgbClr val="1a1a1a"/>
                </a:solidFill>
                <a:latin typeface="Trebuchet MS"/>
              </a:rPr>
              <a:t> – Observer Pattern (Example)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6" name="Picture 6" descr=""/>
          <p:cNvPicPr/>
          <p:nvPr/>
        </p:nvPicPr>
        <p:blipFill>
          <a:blip r:embed="rId1"/>
          <a:stretch/>
        </p:blipFill>
        <p:spPr>
          <a:xfrm>
            <a:off x="1295280" y="1504800"/>
            <a:ext cx="6248160" cy="313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Application>LibreOffice/7.6.2.1$Linux_X86_64 LibreOffice_project/9d0b4c0791fc17bc4181a67fd90c5aaed576d1c0</Application>
  <AppVersion>15.0000</AppVersion>
  <Words>521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2023-11-08T23:42:21Z</dcterms:created>
  <dc:creator>Anurag Teckchandani</dc:creator>
  <dc:description/>
  <dc:language>en-US</dc:language>
  <cp:lastModifiedBy/>
  <dcterms:modified xsi:type="dcterms:W3CDTF">2023-11-29T00:44:21Z</dcterms:modified>
  <cp:revision>3</cp:revision>
  <dc:subject/>
  <dc:title>Build 1 PPT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On-screen Show (16:9)</vt:lpwstr>
  </property>
  <property fmtid="{D5CDD505-2E9C-101B-9397-08002B2CF9AE}" pid="4" name="Slides">
    <vt:i4>12</vt:i4>
  </property>
</Properties>
</file>