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4" r:id="rId10"/>
    <p:sldId id="265" r:id="rId11"/>
    <p:sldId id="267" r:id="rId12"/>
    <p:sldId id="262" r:id="rId13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97675" y="770187"/>
            <a:ext cx="1350010" cy="3822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1" i="0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rgbClr val="59595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59595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99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487799"/>
                </a:lnTo>
                <a:close/>
              </a:path>
            </a:pathLst>
          </a:custGeom>
          <a:solidFill>
            <a:srgbClr val="E9E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03295" y="1191255"/>
            <a:ext cx="373380" cy="46355"/>
          </a:xfrm>
          <a:custGeom>
            <a:avLst/>
            <a:gdLst/>
            <a:ahLst/>
            <a:cxnLst/>
            <a:rect l="l" t="t" r="r" b="b"/>
            <a:pathLst>
              <a:path w="373380" h="46355">
                <a:moveTo>
                  <a:pt x="372859" y="45826"/>
                </a:moveTo>
                <a:lnTo>
                  <a:pt x="0" y="45826"/>
                </a:lnTo>
                <a:lnTo>
                  <a:pt x="0" y="0"/>
                </a:lnTo>
                <a:lnTo>
                  <a:pt x="372859" y="0"/>
                </a:lnTo>
                <a:lnTo>
                  <a:pt x="372859" y="45826"/>
                </a:lnTo>
                <a:close/>
              </a:path>
            </a:pathLst>
          </a:custGeom>
          <a:solidFill>
            <a:srgbClr val="EB5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30391" y="1191255"/>
            <a:ext cx="376555" cy="46355"/>
          </a:xfrm>
          <a:custGeom>
            <a:avLst/>
            <a:gdLst/>
            <a:ahLst/>
            <a:cxnLst/>
            <a:rect l="l" t="t" r="r" b="b"/>
            <a:pathLst>
              <a:path w="376555" h="46355">
                <a:moveTo>
                  <a:pt x="376012" y="45826"/>
                </a:moveTo>
                <a:lnTo>
                  <a:pt x="0" y="45826"/>
                </a:lnTo>
                <a:lnTo>
                  <a:pt x="0" y="0"/>
                </a:lnTo>
                <a:lnTo>
                  <a:pt x="376012" y="0"/>
                </a:lnTo>
                <a:lnTo>
                  <a:pt x="376012" y="45826"/>
                </a:lnTo>
                <a:close/>
              </a:path>
            </a:pathLst>
          </a:custGeom>
          <a:solidFill>
            <a:srgbClr val="1A99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5875" y="657887"/>
            <a:ext cx="7199630" cy="474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1" i="0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6574" y="1416252"/>
            <a:ext cx="3815715" cy="2987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rgbClr val="59595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487800"/>
              <a:ext cx="9144000" cy="4655820"/>
            </a:xfrm>
            <a:custGeom>
              <a:avLst/>
              <a:gdLst/>
              <a:ahLst/>
              <a:cxnLst/>
              <a:rect l="l" t="t" r="r" b="b"/>
              <a:pathLst>
                <a:path w="9144000" h="4655820">
                  <a:moveTo>
                    <a:pt x="0" y="4655699"/>
                  </a:moveTo>
                  <a:lnTo>
                    <a:pt x="9143999" y="4655699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4655699"/>
                  </a:lnTo>
                  <a:close/>
                </a:path>
              </a:pathLst>
            </a:custGeom>
            <a:solidFill>
              <a:srgbClr val="E9ED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488315"/>
            </a:xfrm>
            <a:custGeom>
              <a:avLst/>
              <a:gdLst/>
              <a:ahLst/>
              <a:cxnLst/>
              <a:rect l="l" t="t" r="r" b="b"/>
              <a:pathLst>
                <a:path w="9144000" h="488315">
                  <a:moveTo>
                    <a:pt x="9143999" y="487799"/>
                  </a:moveTo>
                  <a:lnTo>
                    <a:pt x="0" y="4877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4877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03295" y="1191255"/>
              <a:ext cx="373380" cy="46355"/>
            </a:xfrm>
            <a:custGeom>
              <a:avLst/>
              <a:gdLst/>
              <a:ahLst/>
              <a:cxnLst/>
              <a:rect l="l" t="t" r="r" b="b"/>
              <a:pathLst>
                <a:path w="373380" h="46355">
                  <a:moveTo>
                    <a:pt x="372859" y="45826"/>
                  </a:moveTo>
                  <a:lnTo>
                    <a:pt x="0" y="45826"/>
                  </a:lnTo>
                  <a:lnTo>
                    <a:pt x="0" y="0"/>
                  </a:lnTo>
                  <a:lnTo>
                    <a:pt x="372859" y="0"/>
                  </a:lnTo>
                  <a:lnTo>
                    <a:pt x="372859" y="45826"/>
                  </a:lnTo>
                  <a:close/>
                </a:path>
              </a:pathLst>
            </a:custGeom>
            <a:solidFill>
              <a:srgbClr val="EB5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0391" y="1191255"/>
              <a:ext cx="376555" cy="46355"/>
            </a:xfrm>
            <a:custGeom>
              <a:avLst/>
              <a:gdLst/>
              <a:ahLst/>
              <a:cxnLst/>
              <a:rect l="l" t="t" r="r" b="b"/>
              <a:pathLst>
                <a:path w="376555" h="46355">
                  <a:moveTo>
                    <a:pt x="376012" y="45826"/>
                  </a:moveTo>
                  <a:lnTo>
                    <a:pt x="0" y="45826"/>
                  </a:lnTo>
                  <a:lnTo>
                    <a:pt x="0" y="0"/>
                  </a:lnTo>
                  <a:lnTo>
                    <a:pt x="376012" y="0"/>
                  </a:lnTo>
                  <a:lnTo>
                    <a:pt x="376012" y="45826"/>
                  </a:lnTo>
                  <a:close/>
                </a:path>
              </a:pathLst>
            </a:custGeom>
            <a:solidFill>
              <a:srgbClr val="1A9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26275" y="1380986"/>
            <a:ext cx="7496175" cy="460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50" dirty="0"/>
              <a:t>Team</a:t>
            </a:r>
            <a:r>
              <a:rPr sz="2850" spc="-20" dirty="0"/>
              <a:t> </a:t>
            </a:r>
            <a:r>
              <a:rPr sz="2850" spc="70" dirty="0"/>
              <a:t>U5</a:t>
            </a:r>
            <a:r>
              <a:rPr sz="2850" spc="-20" dirty="0"/>
              <a:t> </a:t>
            </a:r>
            <a:r>
              <a:rPr sz="2850" spc="270" dirty="0"/>
              <a:t>-</a:t>
            </a:r>
            <a:r>
              <a:rPr sz="2850" spc="-20" dirty="0"/>
              <a:t> </a:t>
            </a:r>
            <a:r>
              <a:rPr sz="2850" spc="80" dirty="0"/>
              <a:t>WarZone</a:t>
            </a:r>
            <a:r>
              <a:rPr sz="2850" spc="-15" dirty="0"/>
              <a:t> </a:t>
            </a:r>
            <a:r>
              <a:rPr sz="2850" spc="90" dirty="0"/>
              <a:t>(Risk</a:t>
            </a:r>
            <a:r>
              <a:rPr sz="2850" spc="-20" dirty="0"/>
              <a:t> </a:t>
            </a:r>
            <a:r>
              <a:rPr sz="2850" dirty="0"/>
              <a:t>Computer</a:t>
            </a:r>
            <a:r>
              <a:rPr sz="2850" spc="-20" dirty="0"/>
              <a:t> </a:t>
            </a:r>
            <a:r>
              <a:rPr sz="2850" spc="40" dirty="0"/>
              <a:t>Game)</a:t>
            </a:r>
            <a:endParaRPr sz="2850"/>
          </a:p>
        </p:txBody>
      </p:sp>
      <p:sp>
        <p:nvSpPr>
          <p:cNvPr id="8" name="object 8"/>
          <p:cNvSpPr txBox="1"/>
          <p:nvPr/>
        </p:nvSpPr>
        <p:spPr>
          <a:xfrm>
            <a:off x="726275" y="2255214"/>
            <a:ext cx="5370830" cy="312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b="1" spc="60" dirty="0">
                <a:solidFill>
                  <a:srgbClr val="1A1A1A"/>
                </a:solidFill>
                <a:latin typeface="Trebuchet MS"/>
                <a:cs typeface="Trebuchet MS"/>
              </a:rPr>
              <a:t>SOEN-6441:</a:t>
            </a:r>
            <a:r>
              <a:rPr sz="1850" b="1" spc="-15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1850" b="1" spc="55" dirty="0">
                <a:solidFill>
                  <a:srgbClr val="1A1A1A"/>
                </a:solidFill>
                <a:latin typeface="Trebuchet MS"/>
                <a:cs typeface="Trebuchet MS"/>
              </a:rPr>
              <a:t>Advanced</a:t>
            </a:r>
            <a:r>
              <a:rPr sz="1850" b="1" spc="-10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1850" b="1" spc="85" dirty="0">
                <a:solidFill>
                  <a:srgbClr val="1A1A1A"/>
                </a:solidFill>
                <a:latin typeface="Trebuchet MS"/>
                <a:cs typeface="Trebuchet MS"/>
              </a:rPr>
              <a:t>Programming</a:t>
            </a:r>
            <a:r>
              <a:rPr sz="1850" b="1" spc="-10" dirty="0">
                <a:solidFill>
                  <a:srgbClr val="1A1A1A"/>
                </a:solidFill>
                <a:latin typeface="Trebuchet MS"/>
                <a:cs typeface="Trebuchet MS"/>
              </a:rPr>
              <a:t> Practices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2650" y="3189943"/>
            <a:ext cx="76073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solidFill>
                  <a:srgbClr val="595959"/>
                </a:solidFill>
                <a:latin typeface="Tahoma"/>
                <a:cs typeface="Tahoma"/>
              </a:rPr>
              <a:t>Build</a:t>
            </a:r>
            <a:r>
              <a:rPr sz="1900" spc="-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IN" sz="1900" spc="10" dirty="0">
                <a:solidFill>
                  <a:srgbClr val="595959"/>
                </a:solidFill>
                <a:latin typeface="Tahoma"/>
                <a:cs typeface="Tahoma"/>
              </a:rPr>
              <a:t>2</a:t>
            </a:r>
            <a:endParaRPr sz="1900" dirty="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85650" y="3204675"/>
            <a:ext cx="2140585" cy="1263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65" dirty="0">
                <a:solidFill>
                  <a:srgbClr val="595959"/>
                </a:solidFill>
                <a:latin typeface="Tahoma"/>
                <a:cs typeface="Tahoma"/>
              </a:rPr>
              <a:t>Team</a:t>
            </a:r>
            <a:r>
              <a:rPr sz="1400" spc="-1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Tahoma"/>
                <a:cs typeface="Tahoma"/>
              </a:rPr>
              <a:t>Members:</a:t>
            </a:r>
            <a:endParaRPr sz="1400">
              <a:latin typeface="Tahoma"/>
              <a:cs typeface="Tahoma"/>
            </a:endParaRPr>
          </a:p>
          <a:p>
            <a:pPr marL="469265" indent="-335915">
              <a:lnSpc>
                <a:spcPts val="1510"/>
              </a:lnSpc>
              <a:spcBef>
                <a:spcPts val="1005"/>
              </a:spcBef>
              <a:buChar char="●"/>
              <a:tabLst>
                <a:tab pos="469265" algn="l"/>
              </a:tabLst>
            </a:pP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Abhishek</a:t>
            </a:r>
            <a:r>
              <a:rPr sz="1400" spc="-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595959"/>
                </a:solidFill>
                <a:latin typeface="Tahoma"/>
                <a:cs typeface="Tahoma"/>
              </a:rPr>
              <a:t>Handa</a:t>
            </a:r>
            <a:endParaRPr sz="1400">
              <a:latin typeface="Tahoma"/>
              <a:cs typeface="Tahoma"/>
            </a:endParaRPr>
          </a:p>
          <a:p>
            <a:pPr marL="469265" indent="-335915">
              <a:lnSpc>
                <a:spcPts val="1345"/>
              </a:lnSpc>
              <a:buChar char="●"/>
              <a:tabLst>
                <a:tab pos="469265" algn="l"/>
              </a:tabLst>
            </a:pPr>
            <a:r>
              <a:rPr sz="1400" spc="-10" dirty="0">
                <a:solidFill>
                  <a:srgbClr val="595959"/>
                </a:solidFill>
                <a:latin typeface="Tahoma"/>
                <a:cs typeface="Tahoma"/>
              </a:rPr>
              <a:t>Rajat</a:t>
            </a:r>
            <a:r>
              <a:rPr sz="14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Tahoma"/>
                <a:cs typeface="Tahoma"/>
              </a:rPr>
              <a:t>Sharma</a:t>
            </a:r>
            <a:endParaRPr sz="1400">
              <a:latin typeface="Tahoma"/>
              <a:cs typeface="Tahoma"/>
            </a:endParaRPr>
          </a:p>
          <a:p>
            <a:pPr marL="469265" indent="-335915">
              <a:lnSpc>
                <a:spcPts val="1345"/>
              </a:lnSpc>
              <a:buChar char="●"/>
              <a:tabLst>
                <a:tab pos="469265" algn="l"/>
              </a:tabLst>
            </a:pP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Harman</a:t>
            </a:r>
            <a:r>
              <a:rPr sz="1400" spc="-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595959"/>
                </a:solidFill>
                <a:latin typeface="Tahoma"/>
                <a:cs typeface="Tahoma"/>
              </a:rPr>
              <a:t>Singh</a:t>
            </a:r>
            <a:r>
              <a:rPr sz="1400" spc="-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Tahoma"/>
                <a:cs typeface="Tahoma"/>
              </a:rPr>
              <a:t>Jolly</a:t>
            </a:r>
            <a:endParaRPr sz="1400">
              <a:latin typeface="Tahoma"/>
              <a:cs typeface="Tahoma"/>
            </a:endParaRPr>
          </a:p>
          <a:p>
            <a:pPr marL="469265" indent="-335915">
              <a:lnSpc>
                <a:spcPts val="1345"/>
              </a:lnSpc>
              <a:buChar char="●"/>
              <a:tabLst>
                <a:tab pos="469265" algn="l"/>
              </a:tabLst>
            </a:pP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Amanpreet</a:t>
            </a:r>
            <a:r>
              <a:rPr sz="1400" spc="-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Tahoma"/>
                <a:cs typeface="Tahoma"/>
              </a:rPr>
              <a:t>Singh</a:t>
            </a:r>
            <a:endParaRPr sz="1400">
              <a:latin typeface="Tahoma"/>
              <a:cs typeface="Tahoma"/>
            </a:endParaRPr>
          </a:p>
          <a:p>
            <a:pPr marL="469265" indent="-335915">
              <a:lnSpc>
                <a:spcPts val="1510"/>
              </a:lnSpc>
              <a:buChar char="●"/>
              <a:tabLst>
                <a:tab pos="469265" algn="l"/>
              </a:tabLst>
            </a:pP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Anurag</a:t>
            </a:r>
            <a:r>
              <a:rPr sz="1400" spc="-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Tahoma"/>
                <a:cs typeface="Tahoma"/>
              </a:rPr>
              <a:t>Teckchandani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71650" y="3546051"/>
            <a:ext cx="957580" cy="9220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510"/>
              </a:lnSpc>
              <a:spcBef>
                <a:spcPts val="100"/>
              </a:spcBef>
            </a:pPr>
            <a:r>
              <a:rPr sz="1400" spc="-10" dirty="0">
                <a:solidFill>
                  <a:srgbClr val="595959"/>
                </a:solidFill>
                <a:latin typeface="Tahoma"/>
                <a:cs typeface="Tahoma"/>
              </a:rPr>
              <a:t>(40231719)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ts val="1345"/>
              </a:lnSpc>
            </a:pPr>
            <a:r>
              <a:rPr sz="1400" spc="-10" dirty="0">
                <a:solidFill>
                  <a:srgbClr val="595959"/>
                </a:solidFill>
                <a:latin typeface="Tahoma"/>
                <a:cs typeface="Tahoma"/>
              </a:rPr>
              <a:t>(40196467)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ts val="1345"/>
              </a:lnSpc>
            </a:pPr>
            <a:r>
              <a:rPr sz="1400" spc="-10" dirty="0">
                <a:solidFill>
                  <a:srgbClr val="595959"/>
                </a:solidFill>
                <a:latin typeface="Tahoma"/>
                <a:cs typeface="Tahoma"/>
              </a:rPr>
              <a:t>(40204947)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ts val="1345"/>
              </a:lnSpc>
            </a:pPr>
            <a:r>
              <a:rPr sz="1400" spc="-10" dirty="0">
                <a:solidFill>
                  <a:srgbClr val="595959"/>
                </a:solidFill>
                <a:latin typeface="Tahoma"/>
                <a:cs typeface="Tahoma"/>
              </a:rPr>
              <a:t>(40221947)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ts val="1510"/>
              </a:lnSpc>
            </a:pPr>
            <a:r>
              <a:rPr sz="1400" spc="-10" dirty="0">
                <a:solidFill>
                  <a:srgbClr val="595959"/>
                </a:solidFill>
                <a:latin typeface="Tahoma"/>
                <a:cs typeface="Tahoma"/>
              </a:rPr>
              <a:t>(40263724)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875" y="657887"/>
            <a:ext cx="7199630" cy="417462"/>
          </a:xfrm>
          <a:prstGeom prst="rect">
            <a:avLst/>
          </a:prstGeom>
        </p:spPr>
        <p:txBody>
          <a:bodyPr vert="horz" wrap="square" lIns="0" tIns="62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r>
              <a:rPr dirty="0"/>
              <a:t>Architectural</a:t>
            </a:r>
            <a:r>
              <a:rPr spc="220" dirty="0"/>
              <a:t> </a:t>
            </a:r>
            <a:r>
              <a:rPr spc="105" dirty="0"/>
              <a:t>Design</a:t>
            </a:r>
            <a:r>
              <a:rPr lang="en-IN" spc="105" dirty="0"/>
              <a:t> – Command Pattern</a:t>
            </a:r>
            <a:endParaRPr spc="10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56574" y="1416252"/>
            <a:ext cx="8154026" cy="3152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r>
              <a:rPr lang="en-U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Command pattern comprises the following components:</a:t>
            </a:r>
          </a:p>
          <a:p>
            <a:pPr algn="l"/>
            <a:endParaRPr lang="en-US" sz="1600" b="0" i="0" dirty="0">
              <a:solidFill>
                <a:schemeClr val="bg2">
                  <a:lumMod val="25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600" b="1" i="0" u="sng" dirty="0">
                <a:solidFill>
                  <a:schemeClr val="bg2">
                    <a:lumMod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Invoker</a:t>
            </a:r>
            <a:r>
              <a:rPr lang="en-U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This is an entity responsible for generating the command object required to execute a specific operation.</a:t>
            </a:r>
          </a:p>
          <a:p>
            <a:pPr algn="l"/>
            <a:endParaRPr lang="en-US" sz="1600" b="0" i="0" dirty="0">
              <a:solidFill>
                <a:schemeClr val="bg2">
                  <a:lumMod val="25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600" b="1" i="0" u="sng" dirty="0">
                <a:solidFill>
                  <a:schemeClr val="bg2">
                    <a:lumMod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Receiver</a:t>
            </a:r>
            <a:r>
              <a:rPr lang="en-U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It's an entity that will be impacted or utilized when the command is executed.</a:t>
            </a:r>
          </a:p>
          <a:p>
            <a:pPr algn="l"/>
            <a:endParaRPr lang="en-US" sz="1600" b="0" i="0" dirty="0">
              <a:solidFill>
                <a:schemeClr val="bg2">
                  <a:lumMod val="25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600" b="1" i="0" u="sng" dirty="0">
                <a:solidFill>
                  <a:schemeClr val="bg2">
                    <a:lumMod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Command</a:t>
            </a:r>
            <a:r>
              <a:rPr lang="en-U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This class defines the operations that each command must address. It's commonly realized as an abstract class or interface.</a:t>
            </a:r>
          </a:p>
          <a:p>
            <a:pPr algn="l"/>
            <a:endParaRPr lang="en-US" sz="1600" b="0" i="0" dirty="0">
              <a:solidFill>
                <a:schemeClr val="bg2">
                  <a:lumMod val="25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600" b="1" i="0" u="sng" dirty="0" err="1">
                <a:solidFill>
                  <a:schemeClr val="bg2">
                    <a:lumMod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ConcreteCommand</a:t>
            </a:r>
            <a:r>
              <a:rPr lang="en-U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This object holds the context required for operation execution and contains the code that performs the actual operation.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D1D5DB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927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874" y="657887"/>
            <a:ext cx="7581325" cy="417462"/>
          </a:xfrm>
          <a:prstGeom prst="rect">
            <a:avLst/>
          </a:prstGeom>
        </p:spPr>
        <p:txBody>
          <a:bodyPr vert="horz" wrap="square" lIns="0" tIns="62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r>
              <a:rPr dirty="0"/>
              <a:t>Architectural</a:t>
            </a:r>
            <a:r>
              <a:rPr spc="220" dirty="0"/>
              <a:t> </a:t>
            </a:r>
            <a:r>
              <a:rPr spc="105" dirty="0"/>
              <a:t>Design</a:t>
            </a:r>
            <a:r>
              <a:rPr lang="en-IN" spc="105" dirty="0"/>
              <a:t> – Command Pattern (Example)</a:t>
            </a:r>
            <a:endParaRPr spc="105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0E639B-FD93-3EDE-D565-695DB3851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68488"/>
            <a:ext cx="4458999" cy="31320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E65C21-B430-3C4A-82BE-81E90ECA6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2419350"/>
            <a:ext cx="42871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049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140"/>
              </a:spcBef>
            </a:pPr>
            <a:r>
              <a:rPr dirty="0"/>
              <a:t>Our</a:t>
            </a:r>
            <a:r>
              <a:rPr spc="-70" dirty="0"/>
              <a:t> </a:t>
            </a:r>
            <a:r>
              <a:rPr spc="105" dirty="0"/>
              <a:t>Design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8A9B03-AFA8-5785-D32E-A6A58D10C9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352550"/>
            <a:ext cx="7086600" cy="349663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0030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40"/>
              </a:spcBef>
            </a:pPr>
            <a:r>
              <a:rPr spc="130" dirty="0"/>
              <a:t>Naming</a:t>
            </a:r>
            <a:r>
              <a:rPr spc="-110" dirty="0"/>
              <a:t> </a:t>
            </a:r>
            <a:r>
              <a:rPr spc="45" dirty="0"/>
              <a:t>Conventions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1962" y="1377255"/>
            <a:ext cx="7018020" cy="2894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100"/>
              </a:spcBef>
              <a:buChar char="●"/>
              <a:tabLst>
                <a:tab pos="356235" algn="l"/>
              </a:tabLst>
            </a:pP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Data</a:t>
            </a:r>
            <a:r>
              <a:rPr sz="1500" spc="-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spc="-30" dirty="0">
                <a:solidFill>
                  <a:srgbClr val="595959"/>
                </a:solidFill>
                <a:latin typeface="Tahoma"/>
                <a:cs typeface="Tahoma"/>
              </a:rPr>
              <a:t>members,</a:t>
            </a:r>
            <a:r>
              <a:rPr sz="1500" spc="-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Member</a:t>
            </a:r>
            <a:r>
              <a:rPr sz="1500" spc="-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functions</a:t>
            </a:r>
            <a:r>
              <a:rPr sz="1500" spc="-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500" spc="-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Method</a:t>
            </a:r>
            <a:r>
              <a:rPr sz="1500" spc="-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Tahoma"/>
                <a:cs typeface="Tahoma"/>
              </a:rPr>
              <a:t>Parameters</a:t>
            </a:r>
            <a:endParaRPr sz="1500" dirty="0">
              <a:latin typeface="Tahoma"/>
              <a:cs typeface="Tahoma"/>
            </a:endParaRPr>
          </a:p>
          <a:p>
            <a:pPr marL="813435" lvl="1" indent="-344170">
              <a:lnSpc>
                <a:spcPct val="100000"/>
              </a:lnSpc>
              <a:spcBef>
                <a:spcPts val="90"/>
              </a:spcBef>
              <a:buChar char="○"/>
              <a:tabLst>
                <a:tab pos="813435" algn="l"/>
              </a:tabLst>
            </a:pPr>
            <a:r>
              <a:rPr sz="1500" spc="65" dirty="0">
                <a:solidFill>
                  <a:srgbClr val="595959"/>
                </a:solidFill>
                <a:latin typeface="Tahoma"/>
                <a:cs typeface="Tahoma"/>
              </a:rPr>
              <a:t>All</a:t>
            </a:r>
            <a:r>
              <a:rPr sz="1500" spc="-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are</a:t>
            </a:r>
            <a:r>
              <a:rPr sz="1500" spc="-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in</a:t>
            </a:r>
            <a:r>
              <a:rPr sz="1500" spc="-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lower</a:t>
            </a:r>
            <a:r>
              <a:rPr sz="1500" spc="-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camelCase</a:t>
            </a:r>
            <a:r>
              <a:rPr sz="1500" spc="2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like</a:t>
            </a:r>
            <a:r>
              <a:rPr sz="1500" spc="-1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i="1" spc="-95" dirty="0">
                <a:solidFill>
                  <a:srgbClr val="595959"/>
                </a:solidFill>
                <a:latin typeface="Trebuchet MS"/>
                <a:cs typeface="Trebuchet MS"/>
              </a:rPr>
              <a:t>int</a:t>
            </a:r>
            <a:r>
              <a:rPr sz="1500" i="1" spc="-11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500" i="1" spc="-75" dirty="0">
                <a:solidFill>
                  <a:srgbClr val="595959"/>
                </a:solidFill>
                <a:latin typeface="Trebuchet MS"/>
                <a:cs typeface="Trebuchet MS"/>
              </a:rPr>
              <a:t>thisIsExampleFunction</a:t>
            </a:r>
            <a:r>
              <a:rPr sz="1500" i="1" spc="-114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500" i="1" spc="-110" dirty="0">
                <a:solidFill>
                  <a:srgbClr val="595959"/>
                </a:solidFill>
                <a:latin typeface="Trebuchet MS"/>
                <a:cs typeface="Trebuchet MS"/>
              </a:rPr>
              <a:t>(int</a:t>
            </a:r>
            <a:r>
              <a:rPr sz="1500" i="1" spc="-114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500" i="1" spc="-85" dirty="0">
                <a:solidFill>
                  <a:srgbClr val="595959"/>
                </a:solidFill>
                <a:latin typeface="Trebuchet MS"/>
                <a:cs typeface="Trebuchet MS"/>
              </a:rPr>
              <a:t>p1,</a:t>
            </a:r>
            <a:r>
              <a:rPr sz="1500" i="1" spc="-11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500" i="1" spc="-95" dirty="0">
                <a:solidFill>
                  <a:srgbClr val="595959"/>
                </a:solidFill>
                <a:latin typeface="Trebuchet MS"/>
                <a:cs typeface="Trebuchet MS"/>
              </a:rPr>
              <a:t>int</a:t>
            </a:r>
            <a:r>
              <a:rPr sz="1500" i="1" spc="-114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500" i="1" spc="-25" dirty="0">
                <a:solidFill>
                  <a:srgbClr val="595959"/>
                </a:solidFill>
                <a:latin typeface="Trebuchet MS"/>
                <a:cs typeface="Trebuchet MS"/>
              </a:rPr>
              <a:t>p2)</a:t>
            </a:r>
            <a:endParaRPr sz="1500" dirty="0">
              <a:latin typeface="Trebuchet MS"/>
              <a:cs typeface="Trebuchet MS"/>
            </a:endParaRPr>
          </a:p>
          <a:p>
            <a:pPr marL="813435" lvl="1" indent="-344170">
              <a:lnSpc>
                <a:spcPct val="100000"/>
              </a:lnSpc>
              <a:spcBef>
                <a:spcPts val="90"/>
              </a:spcBef>
              <a:buChar char="○"/>
              <a:tabLst>
                <a:tab pos="813435" algn="l"/>
              </a:tabLst>
            </a:pP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500" spc="-1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data</a:t>
            </a:r>
            <a:r>
              <a:rPr sz="1500" spc="-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Tahoma"/>
                <a:cs typeface="Tahoma"/>
              </a:rPr>
              <a:t>members</a:t>
            </a:r>
            <a:r>
              <a:rPr sz="1500" spc="-1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like</a:t>
            </a:r>
            <a:r>
              <a:rPr sz="1500" spc="-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i="1" spc="-95" dirty="0">
                <a:solidFill>
                  <a:srgbClr val="595959"/>
                </a:solidFill>
                <a:latin typeface="Trebuchet MS"/>
                <a:cs typeface="Trebuchet MS"/>
              </a:rPr>
              <a:t>int</a:t>
            </a:r>
            <a:r>
              <a:rPr sz="1500" i="1" spc="-12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500" i="1" spc="-10" dirty="0">
                <a:solidFill>
                  <a:srgbClr val="595959"/>
                </a:solidFill>
                <a:latin typeface="Trebuchet MS"/>
                <a:cs typeface="Trebuchet MS"/>
              </a:rPr>
              <a:t>d_</a:t>
            </a:r>
            <a:r>
              <a:rPr lang="en-IN" sz="1500" i="1" spc="-10" dirty="0" err="1">
                <a:solidFill>
                  <a:srgbClr val="595959"/>
                </a:solidFill>
                <a:latin typeface="Trebuchet MS"/>
                <a:cs typeface="Trebuchet MS"/>
              </a:rPr>
              <a:t>gameEngine</a:t>
            </a:r>
            <a:endParaRPr sz="1500" dirty="0">
              <a:latin typeface="Trebuchet MS"/>
              <a:cs typeface="Trebuchet MS"/>
            </a:endParaRPr>
          </a:p>
          <a:p>
            <a:pPr marL="356235" indent="-343535">
              <a:lnSpc>
                <a:spcPct val="100000"/>
              </a:lnSpc>
              <a:spcBef>
                <a:spcPts val="90"/>
              </a:spcBef>
              <a:buChar char="●"/>
              <a:tabLst>
                <a:tab pos="356235" algn="l"/>
              </a:tabLst>
            </a:pPr>
            <a:r>
              <a:rPr sz="1500" spc="-10" dirty="0">
                <a:solidFill>
                  <a:srgbClr val="595959"/>
                </a:solidFill>
                <a:latin typeface="Tahoma"/>
                <a:cs typeface="Tahoma"/>
              </a:rPr>
              <a:t>Classes</a:t>
            </a:r>
            <a:endParaRPr sz="1500" dirty="0">
              <a:latin typeface="Tahoma"/>
              <a:cs typeface="Tahoma"/>
            </a:endParaRPr>
          </a:p>
          <a:p>
            <a:pPr marL="813435" lvl="1" indent="-344170">
              <a:lnSpc>
                <a:spcPct val="100000"/>
              </a:lnSpc>
              <a:spcBef>
                <a:spcPts val="90"/>
              </a:spcBef>
              <a:buChar char="○"/>
              <a:tabLst>
                <a:tab pos="813435" algn="l"/>
              </a:tabLst>
            </a:pP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Class</a:t>
            </a:r>
            <a:r>
              <a:rPr sz="1500" spc="-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spc="-25" dirty="0">
                <a:solidFill>
                  <a:srgbClr val="595959"/>
                </a:solidFill>
                <a:latin typeface="Tahoma"/>
                <a:cs typeface="Tahoma"/>
              </a:rPr>
              <a:t>names</a:t>
            </a:r>
            <a:r>
              <a:rPr sz="1500" spc="-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are</a:t>
            </a:r>
            <a:r>
              <a:rPr sz="1500" spc="-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in</a:t>
            </a:r>
            <a:r>
              <a:rPr sz="1500" spc="-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upper</a:t>
            </a:r>
            <a:r>
              <a:rPr sz="1500" spc="-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CamelCase</a:t>
            </a:r>
            <a:r>
              <a:rPr sz="1500" spc="-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spc="-20" dirty="0">
                <a:solidFill>
                  <a:srgbClr val="595959"/>
                </a:solidFill>
                <a:latin typeface="Tahoma"/>
                <a:cs typeface="Tahoma"/>
              </a:rPr>
              <a:t>like</a:t>
            </a:r>
            <a:endParaRPr sz="1500" dirty="0">
              <a:latin typeface="Tahoma"/>
              <a:cs typeface="Tahoma"/>
            </a:endParaRPr>
          </a:p>
          <a:p>
            <a:pPr marL="813435" lvl="1" indent="-344170">
              <a:lnSpc>
                <a:spcPct val="100000"/>
              </a:lnSpc>
              <a:spcBef>
                <a:spcPts val="90"/>
              </a:spcBef>
              <a:buFont typeface="Tahoma"/>
              <a:buChar char="○"/>
              <a:tabLst>
                <a:tab pos="813435" algn="l"/>
              </a:tabLst>
            </a:pPr>
            <a:r>
              <a:rPr lang="en-IN" sz="1500" i="1" spc="-45" dirty="0" err="1">
                <a:solidFill>
                  <a:srgbClr val="595959"/>
                </a:solidFill>
                <a:latin typeface="Trebuchet MS"/>
                <a:cs typeface="Trebuchet MS"/>
              </a:rPr>
              <a:t>GameEngine</a:t>
            </a:r>
            <a:r>
              <a:rPr sz="1500" i="1" spc="-45" dirty="0">
                <a:solidFill>
                  <a:srgbClr val="595959"/>
                </a:solidFill>
                <a:latin typeface="Trebuchet MS"/>
                <a:cs typeface="Trebuchet MS"/>
              </a:rPr>
              <a:t>.java</a:t>
            </a:r>
            <a:r>
              <a:rPr lang="en-IN" sz="1500" i="1" spc="-45" dirty="0">
                <a:solidFill>
                  <a:srgbClr val="595959"/>
                </a:solidFill>
                <a:latin typeface="Trebuchet MS"/>
                <a:cs typeface="Trebuchet MS"/>
              </a:rPr>
              <a:t> and OrderExecutionPhase.java</a:t>
            </a:r>
            <a:endParaRPr sz="1500" dirty="0">
              <a:latin typeface="Trebuchet MS"/>
              <a:cs typeface="Trebuchet MS"/>
            </a:endParaRPr>
          </a:p>
          <a:p>
            <a:pPr marL="356235" indent="-343535">
              <a:lnSpc>
                <a:spcPct val="100000"/>
              </a:lnSpc>
              <a:spcBef>
                <a:spcPts val="90"/>
              </a:spcBef>
              <a:buChar char="●"/>
              <a:tabLst>
                <a:tab pos="356235" algn="l"/>
              </a:tabLst>
            </a:pP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Local</a:t>
            </a:r>
            <a:r>
              <a:rPr sz="1500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Tahoma"/>
                <a:cs typeface="Tahoma"/>
              </a:rPr>
              <a:t>Variables</a:t>
            </a:r>
            <a:endParaRPr sz="1500" dirty="0">
              <a:latin typeface="Tahoma"/>
              <a:cs typeface="Tahoma"/>
            </a:endParaRPr>
          </a:p>
          <a:p>
            <a:pPr marL="813435" lvl="1" indent="-344170">
              <a:lnSpc>
                <a:spcPct val="100000"/>
              </a:lnSpc>
              <a:spcBef>
                <a:spcPts val="90"/>
              </a:spcBef>
              <a:buChar char="○"/>
              <a:tabLst>
                <a:tab pos="813435" algn="l"/>
              </a:tabLst>
            </a:pPr>
            <a:r>
              <a:rPr sz="1500" spc="-10" dirty="0">
                <a:solidFill>
                  <a:srgbClr val="595959"/>
                </a:solidFill>
                <a:latin typeface="Tahoma"/>
                <a:cs typeface="Tahoma"/>
              </a:rPr>
              <a:t>They</a:t>
            </a:r>
            <a:r>
              <a:rPr sz="1500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follow</a:t>
            </a:r>
            <a:r>
              <a:rPr sz="1500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lower</a:t>
            </a:r>
            <a:r>
              <a:rPr sz="1500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camelCase</a:t>
            </a:r>
            <a:r>
              <a:rPr sz="15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Tahoma"/>
                <a:cs typeface="Tahoma"/>
              </a:rPr>
              <a:t>along</a:t>
            </a:r>
            <a:r>
              <a:rPr sz="1500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with</a:t>
            </a:r>
            <a:r>
              <a:rPr sz="1500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spc="-140" dirty="0">
                <a:solidFill>
                  <a:srgbClr val="595959"/>
                </a:solidFill>
                <a:latin typeface="Tahoma"/>
                <a:cs typeface="Tahoma"/>
              </a:rPr>
              <a:t>"I_."</a:t>
            </a:r>
            <a:r>
              <a:rPr sz="15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stating</a:t>
            </a:r>
            <a:r>
              <a:rPr sz="1500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spc="50" dirty="0">
                <a:solidFill>
                  <a:srgbClr val="595959"/>
                </a:solidFill>
                <a:latin typeface="Tahoma"/>
                <a:cs typeface="Tahoma"/>
              </a:rPr>
              <a:t>it</a:t>
            </a:r>
            <a:r>
              <a:rPr sz="1500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is</a:t>
            </a:r>
            <a:r>
              <a:rPr sz="15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spc="-4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500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local</a:t>
            </a:r>
            <a:r>
              <a:rPr sz="1500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variable</a:t>
            </a:r>
            <a:r>
              <a:rPr sz="15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spc="-20" dirty="0">
                <a:solidFill>
                  <a:srgbClr val="595959"/>
                </a:solidFill>
                <a:latin typeface="Tahoma"/>
                <a:cs typeface="Tahoma"/>
              </a:rPr>
              <a:t>like</a:t>
            </a:r>
            <a:endParaRPr sz="1500" dirty="0">
              <a:latin typeface="Tahoma"/>
              <a:cs typeface="Tahoma"/>
            </a:endParaRPr>
          </a:p>
          <a:p>
            <a:pPr marL="850265" lvl="1" indent="-381000">
              <a:lnSpc>
                <a:spcPct val="100000"/>
              </a:lnSpc>
              <a:spcBef>
                <a:spcPts val="90"/>
              </a:spcBef>
              <a:buFont typeface="Tahoma"/>
              <a:buChar char="○"/>
              <a:tabLst>
                <a:tab pos="850265" algn="l"/>
              </a:tabLst>
            </a:pPr>
            <a:r>
              <a:rPr lang="en-IN" sz="1500" i="1" spc="-75" dirty="0" err="1">
                <a:solidFill>
                  <a:srgbClr val="595959"/>
                </a:solidFill>
                <a:latin typeface="Trebuchet MS"/>
                <a:cs typeface="Trebuchet MS"/>
              </a:rPr>
              <a:t>L_reader</a:t>
            </a:r>
            <a:r>
              <a:rPr lang="en-IN" sz="1500" i="1" spc="-75" dirty="0">
                <a:solidFill>
                  <a:srgbClr val="595959"/>
                </a:solidFill>
                <a:latin typeface="Trebuchet MS"/>
                <a:cs typeface="Trebuchet MS"/>
              </a:rPr>
              <a:t>, </a:t>
            </a:r>
            <a:r>
              <a:rPr lang="en-IN" sz="1500" i="1" spc="-75" dirty="0" err="1">
                <a:solidFill>
                  <a:srgbClr val="595959"/>
                </a:solidFill>
                <a:latin typeface="Trebuchet MS"/>
                <a:cs typeface="Trebuchet MS"/>
              </a:rPr>
              <a:t>l_continue</a:t>
            </a:r>
            <a:endParaRPr lang="en-IN" sz="1500" dirty="0">
              <a:latin typeface="Trebuchet MS"/>
              <a:cs typeface="Trebuchet MS"/>
            </a:endParaRPr>
          </a:p>
          <a:p>
            <a:pPr marL="356235" indent="-343535">
              <a:lnSpc>
                <a:spcPct val="100000"/>
              </a:lnSpc>
              <a:spcBef>
                <a:spcPts val="90"/>
              </a:spcBef>
              <a:buChar char="●"/>
              <a:tabLst>
                <a:tab pos="356235" algn="l"/>
              </a:tabLst>
            </a:pP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Static</a:t>
            </a:r>
            <a:r>
              <a:rPr sz="15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Tahoma"/>
                <a:cs typeface="Tahoma"/>
              </a:rPr>
              <a:t>Members/Constants</a:t>
            </a:r>
            <a:endParaRPr sz="1500" dirty="0">
              <a:latin typeface="Tahoma"/>
              <a:cs typeface="Tahoma"/>
            </a:endParaRPr>
          </a:p>
          <a:p>
            <a:pPr marL="813435" marR="22860" lvl="1" indent="-344170">
              <a:lnSpc>
                <a:spcPct val="105000"/>
              </a:lnSpc>
              <a:buChar char="○"/>
              <a:tabLst>
                <a:tab pos="813435" algn="l"/>
              </a:tabLst>
            </a:pPr>
            <a:r>
              <a:rPr sz="1500" spc="65" dirty="0">
                <a:solidFill>
                  <a:srgbClr val="595959"/>
                </a:solidFill>
                <a:latin typeface="Tahoma"/>
                <a:cs typeface="Tahoma"/>
              </a:rPr>
              <a:t>All</a:t>
            </a:r>
            <a:r>
              <a:rPr sz="1500" spc="-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static</a:t>
            </a:r>
            <a:r>
              <a:rPr sz="1500" spc="-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Tahoma"/>
                <a:cs typeface="Tahoma"/>
              </a:rPr>
              <a:t>members</a:t>
            </a:r>
            <a:r>
              <a:rPr sz="1500" spc="-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are</a:t>
            </a:r>
            <a:r>
              <a:rPr sz="1500" spc="-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in</a:t>
            </a:r>
            <a:r>
              <a:rPr sz="1500" spc="-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UPPER_SNAKE_CASE</a:t>
            </a:r>
            <a:r>
              <a:rPr sz="1500" spc="-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letters</a:t>
            </a:r>
            <a:r>
              <a:rPr sz="1500" spc="-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with</a:t>
            </a:r>
            <a:r>
              <a:rPr sz="1500" spc="-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underscores</a:t>
            </a:r>
            <a:r>
              <a:rPr sz="1500" spc="-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spc="-25" dirty="0">
                <a:solidFill>
                  <a:srgbClr val="595959"/>
                </a:solidFill>
                <a:latin typeface="Tahoma"/>
                <a:cs typeface="Tahoma"/>
              </a:rPr>
              <a:t>in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between</a:t>
            </a:r>
            <a:r>
              <a:rPr sz="1500" spc="-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500" spc="-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words</a:t>
            </a:r>
            <a:r>
              <a:rPr sz="1500" spc="-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595959"/>
                </a:solidFill>
                <a:latin typeface="Tahoma"/>
                <a:cs typeface="Tahoma"/>
              </a:rPr>
              <a:t>like</a:t>
            </a:r>
            <a:r>
              <a:rPr sz="1500" spc="-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i="1" spc="-95" dirty="0">
                <a:solidFill>
                  <a:srgbClr val="595959"/>
                </a:solidFill>
                <a:latin typeface="Trebuchet MS"/>
                <a:cs typeface="Trebuchet MS"/>
              </a:rPr>
              <a:t>int</a:t>
            </a:r>
            <a:r>
              <a:rPr sz="1500" i="1" spc="-11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500" i="1" spc="-20" dirty="0">
                <a:solidFill>
                  <a:srgbClr val="595959"/>
                </a:solidFill>
                <a:latin typeface="Trebuchet MS"/>
                <a:cs typeface="Trebuchet MS"/>
              </a:rPr>
              <a:t>EXAMPLE_VALUE</a:t>
            </a:r>
            <a:r>
              <a:rPr sz="1500" i="1" spc="-114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500" i="1" spc="75" dirty="0">
                <a:solidFill>
                  <a:srgbClr val="595959"/>
                </a:solidFill>
                <a:latin typeface="Trebuchet MS"/>
                <a:cs typeface="Trebuchet MS"/>
              </a:rPr>
              <a:t>=</a:t>
            </a:r>
            <a:r>
              <a:rPr sz="1500" i="1" spc="-114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500" i="1" spc="-10" dirty="0">
                <a:solidFill>
                  <a:srgbClr val="595959"/>
                </a:solidFill>
                <a:latin typeface="Trebuchet MS"/>
                <a:cs typeface="Trebuchet MS"/>
              </a:rPr>
              <a:t>alpha;</a:t>
            </a:r>
            <a:endParaRPr sz="15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85" dirty="0"/>
              <a:t>Example</a:t>
            </a:r>
            <a:r>
              <a:rPr spc="-110" dirty="0"/>
              <a:t> </a:t>
            </a:r>
            <a:r>
              <a:rPr spc="55" dirty="0"/>
              <a:t>of</a:t>
            </a:r>
            <a:r>
              <a:rPr spc="-160" dirty="0"/>
              <a:t> </a:t>
            </a:r>
            <a:r>
              <a:rPr spc="130" dirty="0"/>
              <a:t>Naming</a:t>
            </a:r>
            <a:r>
              <a:rPr spc="-110" dirty="0"/>
              <a:t> </a:t>
            </a:r>
            <a:r>
              <a:rPr spc="55" dirty="0"/>
              <a:t>Conventions</a:t>
            </a:r>
            <a:r>
              <a:rPr spc="-110" dirty="0"/>
              <a:t> </a:t>
            </a:r>
            <a:r>
              <a:rPr spc="135" dirty="0"/>
              <a:t>Used</a:t>
            </a:r>
            <a:r>
              <a:rPr spc="-105" dirty="0"/>
              <a:t> </a:t>
            </a:r>
            <a:r>
              <a:rPr spc="55" dirty="0"/>
              <a:t>(Snapshots)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FEA026-E692-B71F-3382-22B6EF53D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423" y="2343150"/>
            <a:ext cx="4808577" cy="23554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98D788-19FA-1465-090A-B15AFB90C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4" y="1428750"/>
            <a:ext cx="4249005" cy="35623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70" dirty="0"/>
              <a:t>Javadocs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3875" y="1274584"/>
            <a:ext cx="7592695" cy="76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1400" spc="5" dirty="0">
                <a:solidFill>
                  <a:srgbClr val="595959"/>
                </a:solidFill>
                <a:latin typeface="Tahoma"/>
                <a:cs typeface="Tahoma"/>
              </a:rPr>
              <a:t>JavaDoc</a:t>
            </a:r>
            <a:r>
              <a:rPr sz="1400" spc="-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595959"/>
                </a:solidFill>
                <a:latin typeface="Tahoma"/>
                <a:cs typeface="Tahoma"/>
              </a:rPr>
              <a:t>tool</a:t>
            </a:r>
            <a:r>
              <a:rPr sz="1400" spc="-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is</a:t>
            </a:r>
            <a:r>
              <a:rPr sz="1400" spc="-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400" spc="-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595959"/>
                </a:solidFill>
                <a:latin typeface="Tahoma"/>
                <a:cs typeface="Tahoma"/>
              </a:rPr>
              <a:t>document</a:t>
            </a:r>
            <a:r>
              <a:rPr sz="1400" spc="-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595959"/>
                </a:solidFill>
                <a:latin typeface="Tahoma"/>
                <a:cs typeface="Tahoma"/>
              </a:rPr>
              <a:t>generator</a:t>
            </a:r>
            <a:r>
              <a:rPr sz="1400" spc="-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595959"/>
                </a:solidFill>
                <a:latin typeface="Tahoma"/>
                <a:cs typeface="Tahoma"/>
              </a:rPr>
              <a:t>tool</a:t>
            </a:r>
            <a:r>
              <a:rPr sz="1400" spc="-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595959"/>
                </a:solidFill>
                <a:latin typeface="Tahoma"/>
                <a:cs typeface="Tahoma"/>
              </a:rPr>
              <a:t>in</a:t>
            </a:r>
            <a:r>
              <a:rPr sz="1400" spc="-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Tahoma"/>
                <a:cs typeface="Tahoma"/>
              </a:rPr>
              <a:t>Java</a:t>
            </a:r>
            <a:r>
              <a:rPr sz="1400" spc="-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595959"/>
                </a:solidFill>
                <a:latin typeface="Tahoma"/>
                <a:cs typeface="Tahoma"/>
              </a:rPr>
              <a:t>programming</a:t>
            </a:r>
            <a:r>
              <a:rPr sz="1400" spc="-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595959"/>
                </a:solidFill>
                <a:latin typeface="Tahoma"/>
                <a:cs typeface="Tahoma"/>
              </a:rPr>
              <a:t>language</a:t>
            </a:r>
            <a:r>
              <a:rPr sz="1400" spc="-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595959"/>
                </a:solidFill>
                <a:latin typeface="Tahoma"/>
                <a:cs typeface="Tahoma"/>
              </a:rPr>
              <a:t>for</a:t>
            </a:r>
            <a:r>
              <a:rPr sz="1400" spc="-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gene</a:t>
            </a:r>
            <a:r>
              <a:rPr sz="1400" spc="-30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ating</a:t>
            </a:r>
            <a:r>
              <a:rPr sz="1400" spc="-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595959"/>
                </a:solidFill>
                <a:latin typeface="Tahoma"/>
                <a:cs typeface="Tahoma"/>
              </a:rPr>
              <a:t>standard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595959"/>
                </a:solidFill>
                <a:latin typeface="Tahoma"/>
                <a:cs typeface="Tahoma"/>
              </a:rPr>
              <a:t>documentation</a:t>
            </a:r>
            <a:r>
              <a:rPr sz="1400" spc="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595959"/>
                </a:solidFill>
                <a:latin typeface="Tahoma"/>
                <a:cs typeface="Tahoma"/>
              </a:rPr>
              <a:t>in</a:t>
            </a:r>
            <a:r>
              <a:rPr sz="1400" spc="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595959"/>
                </a:solidFill>
                <a:latin typeface="Tahoma"/>
                <a:cs typeface="Tahoma"/>
              </a:rPr>
              <a:t>HTML</a:t>
            </a:r>
            <a:r>
              <a:rPr sz="1400" spc="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Tahoma"/>
                <a:cs typeface="Tahoma"/>
              </a:rPr>
              <a:t>format.</a:t>
            </a:r>
            <a:r>
              <a:rPr sz="1400" spc="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595959"/>
                </a:solidFill>
                <a:latin typeface="Tahoma"/>
                <a:cs typeface="Tahoma"/>
              </a:rPr>
              <a:t>It</a:t>
            </a:r>
            <a:r>
              <a:rPr sz="1400" spc="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gene</a:t>
            </a:r>
            <a:r>
              <a:rPr sz="1400" spc="-30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ates</a:t>
            </a:r>
            <a:r>
              <a:rPr sz="1400" spc="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595959"/>
                </a:solidFill>
                <a:latin typeface="Tahoma"/>
                <a:cs typeface="Tahoma"/>
              </a:rPr>
              <a:t>API</a:t>
            </a:r>
            <a:r>
              <a:rPr sz="1400" spc="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documentation.</a:t>
            </a:r>
            <a:r>
              <a:rPr sz="1400" spc="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595959"/>
                </a:solidFill>
                <a:latin typeface="Tahoma"/>
                <a:cs typeface="Tahoma"/>
              </a:rPr>
              <a:t>It</a:t>
            </a:r>
            <a:r>
              <a:rPr sz="1400" spc="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Tahoma"/>
                <a:cs typeface="Tahoma"/>
              </a:rPr>
              <a:t>parses</a:t>
            </a:r>
            <a:r>
              <a:rPr sz="1400" spc="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400" spc="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595959"/>
                </a:solidFill>
                <a:latin typeface="Tahoma"/>
                <a:cs typeface="Tahoma"/>
              </a:rPr>
              <a:t>declarations</a:t>
            </a:r>
            <a:r>
              <a:rPr sz="1400" spc="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595959"/>
                </a:solidFill>
                <a:latin typeface="Tahoma"/>
                <a:cs typeface="Tahoma"/>
              </a:rPr>
              <a:t>ad</a:t>
            </a:r>
            <a:r>
              <a:rPr sz="1400" spc="-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595959"/>
                </a:solidFill>
                <a:latin typeface="Tahoma"/>
                <a:cs typeface="Tahoma"/>
              </a:rPr>
              <a:t>documentation</a:t>
            </a:r>
            <a:r>
              <a:rPr sz="1400" spc="-1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595959"/>
                </a:solidFill>
                <a:latin typeface="Tahoma"/>
                <a:cs typeface="Tahoma"/>
              </a:rPr>
              <a:t>in</a:t>
            </a:r>
            <a:r>
              <a:rPr sz="1400" spc="-1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400" spc="-1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595959"/>
                </a:solidFill>
                <a:latin typeface="Tahoma"/>
                <a:cs typeface="Tahoma"/>
              </a:rPr>
              <a:t>set</a:t>
            </a:r>
            <a:r>
              <a:rPr sz="1400" spc="-1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1400" spc="-1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595959"/>
                </a:solidFill>
                <a:latin typeface="Tahoma"/>
                <a:cs typeface="Tahoma"/>
              </a:rPr>
              <a:t>source</a:t>
            </a:r>
            <a:r>
              <a:rPr sz="1400" spc="-1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595959"/>
                </a:solidFill>
                <a:latin typeface="Tahoma"/>
                <a:cs typeface="Tahoma"/>
              </a:rPr>
              <a:t>file</a:t>
            </a:r>
            <a:r>
              <a:rPr sz="1400" spc="-1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595959"/>
                </a:solidFill>
                <a:latin typeface="Tahoma"/>
                <a:cs typeface="Tahoma"/>
              </a:rPr>
              <a:t>describing</a:t>
            </a:r>
            <a:r>
              <a:rPr sz="1400" spc="-1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595959"/>
                </a:solidFill>
                <a:latin typeface="Tahoma"/>
                <a:cs typeface="Tahoma"/>
              </a:rPr>
              <a:t>classes,</a:t>
            </a:r>
            <a:r>
              <a:rPr sz="1400" spc="-1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595959"/>
                </a:solidFill>
                <a:latin typeface="Tahoma"/>
                <a:cs typeface="Tahoma"/>
              </a:rPr>
              <a:t>methods,</a:t>
            </a:r>
            <a:r>
              <a:rPr sz="1400" spc="-1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595959"/>
                </a:solidFill>
                <a:latin typeface="Tahoma"/>
                <a:cs typeface="Tahoma"/>
              </a:rPr>
              <a:t>constructors,</a:t>
            </a:r>
            <a:r>
              <a:rPr sz="1400" spc="-1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400" spc="-1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595959"/>
                </a:solidFill>
                <a:latin typeface="Tahoma"/>
                <a:cs typeface="Tahoma"/>
              </a:rPr>
              <a:t>fields.</a:t>
            </a:r>
            <a:endParaRPr sz="14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0811" y="2284509"/>
            <a:ext cx="3382576" cy="209857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524849" y="4439386"/>
            <a:ext cx="7340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800" spc="-20" dirty="0">
                <a:latin typeface="Tahoma"/>
                <a:cs typeface="Tahoma"/>
              </a:rPr>
              <a:t>From </a:t>
            </a:r>
            <a:r>
              <a:rPr sz="800" spc="-10" dirty="0">
                <a:latin typeface="Tahoma"/>
                <a:cs typeface="Tahoma"/>
              </a:rPr>
              <a:t>GeeksForGeeks</a:t>
            </a:r>
            <a:endParaRPr sz="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40"/>
              </a:spcBef>
            </a:pPr>
            <a:r>
              <a:rPr spc="85" dirty="0"/>
              <a:t>Example</a:t>
            </a:r>
            <a:r>
              <a:rPr spc="-120" dirty="0"/>
              <a:t> </a:t>
            </a:r>
            <a:r>
              <a:rPr spc="55" dirty="0"/>
              <a:t>of</a:t>
            </a:r>
            <a:r>
              <a:rPr spc="-235" dirty="0"/>
              <a:t> </a:t>
            </a:r>
            <a:r>
              <a:rPr spc="80" dirty="0"/>
              <a:t>Javadocs</a:t>
            </a:r>
            <a:r>
              <a:rPr spc="-120" dirty="0"/>
              <a:t> </a:t>
            </a:r>
            <a:r>
              <a:rPr spc="135" dirty="0"/>
              <a:t>Used</a:t>
            </a:r>
            <a:r>
              <a:rPr spc="-120" dirty="0"/>
              <a:t> </a:t>
            </a:r>
            <a:r>
              <a:rPr spc="55" dirty="0"/>
              <a:t>(Snapshots)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899915-DA3C-1D70-08BC-27927B736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77" y="1472850"/>
            <a:ext cx="3784963" cy="3486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3204F5-132D-E0C9-1F73-2EF139C70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1472850"/>
            <a:ext cx="4648200" cy="34861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875" y="657887"/>
            <a:ext cx="7199630" cy="417462"/>
          </a:xfrm>
          <a:prstGeom prst="rect">
            <a:avLst/>
          </a:prstGeom>
        </p:spPr>
        <p:txBody>
          <a:bodyPr vert="horz" wrap="square" lIns="0" tIns="62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r>
              <a:rPr dirty="0"/>
              <a:t>Architectural</a:t>
            </a:r>
            <a:r>
              <a:rPr spc="220" dirty="0"/>
              <a:t> </a:t>
            </a:r>
            <a:r>
              <a:rPr spc="105" dirty="0"/>
              <a:t>Design</a:t>
            </a:r>
            <a:r>
              <a:rPr lang="en-IN" spc="105" dirty="0"/>
              <a:t> – State Pattern</a:t>
            </a:r>
            <a:endParaRPr spc="10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56574" y="1416252"/>
            <a:ext cx="8154026" cy="25673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r>
              <a:rPr lang="en-US" sz="1600" b="1" i="0" u="sng" dirty="0">
                <a:solidFill>
                  <a:schemeClr val="bg2">
                    <a:lumMod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Context:</a:t>
            </a:r>
            <a:r>
              <a:rPr lang="en-US" sz="1600" i="0" dirty="0">
                <a:solidFill>
                  <a:schemeClr val="bg2">
                    <a:lumMod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This represents the object whose behavior is state-dependent. It holds a reference to a </a:t>
            </a:r>
            <a:r>
              <a:rPr lang="en-US" sz="1600" i="0" dirty="0" err="1">
                <a:solidFill>
                  <a:schemeClr val="bg2">
                    <a:lumMod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ConcreteState</a:t>
            </a:r>
            <a:r>
              <a:rPr lang="en-US" sz="1600" i="0" dirty="0">
                <a:solidFill>
                  <a:schemeClr val="bg2">
                    <a:lumMod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object that defines the current state of the Context. Some of its methods leverage the state-specific behavior of the State object to offer context-specific functionality. A change in the state object results in a change in the behavior of the Context object.</a:t>
            </a:r>
          </a:p>
          <a:p>
            <a:pPr algn="l"/>
            <a:endParaRPr lang="en-US" sz="1600" i="0" dirty="0">
              <a:solidFill>
                <a:schemeClr val="bg2">
                  <a:lumMod val="25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600" b="1" i="0" u="sng" dirty="0">
                <a:solidFill>
                  <a:schemeClr val="bg2">
                    <a:lumMod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State: </a:t>
            </a:r>
            <a:r>
              <a:rPr lang="en-US" sz="1600" i="0" dirty="0">
                <a:solidFill>
                  <a:schemeClr val="bg2">
                    <a:lumMod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class defines the operations that each state must handle. It is typically implemented as an abstract class or interface.</a:t>
            </a:r>
          </a:p>
          <a:p>
            <a:pPr algn="l"/>
            <a:endParaRPr lang="en-US" sz="1600" i="0" dirty="0">
              <a:solidFill>
                <a:schemeClr val="bg2">
                  <a:lumMod val="25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600" b="1" i="0" u="sng" dirty="0" err="1">
                <a:solidFill>
                  <a:schemeClr val="bg2">
                    <a:lumMod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ConcreteState</a:t>
            </a:r>
            <a:r>
              <a:rPr lang="en-US" sz="1600" b="1" i="0" u="sng" dirty="0">
                <a:solidFill>
                  <a:schemeClr val="bg2">
                    <a:lumMod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1600" i="0" dirty="0">
                <a:solidFill>
                  <a:schemeClr val="bg2">
                    <a:lumMod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These classes implement the state-specific behavior.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875" y="657887"/>
            <a:ext cx="7199630" cy="417462"/>
          </a:xfrm>
          <a:prstGeom prst="rect">
            <a:avLst/>
          </a:prstGeom>
        </p:spPr>
        <p:txBody>
          <a:bodyPr vert="horz" wrap="square" lIns="0" tIns="62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r>
              <a:rPr dirty="0"/>
              <a:t>Architectural</a:t>
            </a:r>
            <a:r>
              <a:rPr spc="220" dirty="0"/>
              <a:t> </a:t>
            </a:r>
            <a:r>
              <a:rPr spc="105" dirty="0"/>
              <a:t>Design</a:t>
            </a:r>
            <a:r>
              <a:rPr lang="en-IN" spc="105" dirty="0"/>
              <a:t> – State Pattern (Example)</a:t>
            </a:r>
            <a:endParaRPr spc="105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E29AD7-F929-DD5A-7461-02625167B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81150"/>
            <a:ext cx="4572000" cy="30649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9DD1B1-B467-40BD-0AFA-948504FC8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939" y="1581150"/>
            <a:ext cx="4360061" cy="308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494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875" y="657887"/>
            <a:ext cx="7199630" cy="417462"/>
          </a:xfrm>
          <a:prstGeom prst="rect">
            <a:avLst/>
          </a:prstGeom>
        </p:spPr>
        <p:txBody>
          <a:bodyPr vert="horz" wrap="square" lIns="0" tIns="62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r>
              <a:rPr dirty="0"/>
              <a:t>Architectural</a:t>
            </a:r>
            <a:r>
              <a:rPr spc="220" dirty="0"/>
              <a:t> </a:t>
            </a:r>
            <a:r>
              <a:rPr spc="105" dirty="0"/>
              <a:t>Design</a:t>
            </a:r>
            <a:r>
              <a:rPr lang="en-IN" spc="105" dirty="0"/>
              <a:t> – Observer Pattern</a:t>
            </a:r>
            <a:endParaRPr spc="10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56574" y="1416252"/>
            <a:ext cx="8154026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The elements of observer pattern are as follows:</a:t>
            </a:r>
          </a:p>
          <a:p>
            <a:pPr algn="l"/>
            <a:endParaRPr lang="en-US" sz="1600" b="1" u="sng" dirty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r>
              <a:rPr lang="en-US" sz="1600" b="1" u="sng" dirty="0">
                <a:solidFill>
                  <a:schemeClr val="bg2">
                    <a:lumMod val="25000"/>
                  </a:schemeClr>
                </a:solidFill>
              </a:rPr>
              <a:t>Subject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- interface or abstract class defining the operations for attaching and de-attaching observers to the client. It is often referred to as “Observable”.</a:t>
            </a:r>
          </a:p>
          <a:p>
            <a:pPr algn="l"/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r>
              <a:rPr lang="en-US" sz="1600" b="1" u="sng" dirty="0" err="1">
                <a:solidFill>
                  <a:schemeClr val="bg2">
                    <a:lumMod val="25000"/>
                  </a:schemeClr>
                </a:solidFill>
              </a:rPr>
              <a:t>ConcreteSubject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- concrete Subject class. It maintains the state of the observed object and when a change in its state occurs it notifies the attached Observers. If used as part of MVC, the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ConcreteSubject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classes are the Model classes that have Views attached to them.</a:t>
            </a:r>
            <a:endParaRPr lang="en-US" sz="1200" i="0" dirty="0">
              <a:solidFill>
                <a:schemeClr val="bg2">
                  <a:lumMod val="25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043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874" y="657887"/>
            <a:ext cx="7505125" cy="417462"/>
          </a:xfrm>
          <a:prstGeom prst="rect">
            <a:avLst/>
          </a:prstGeom>
        </p:spPr>
        <p:txBody>
          <a:bodyPr vert="horz" wrap="square" lIns="0" tIns="62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r>
              <a:rPr dirty="0"/>
              <a:t>Architectural</a:t>
            </a:r>
            <a:r>
              <a:rPr spc="220" dirty="0"/>
              <a:t> </a:t>
            </a:r>
            <a:r>
              <a:rPr spc="105" dirty="0"/>
              <a:t>Design</a:t>
            </a:r>
            <a:r>
              <a:rPr lang="en-IN" spc="105" dirty="0"/>
              <a:t> – Observer Pattern (Example)</a:t>
            </a:r>
            <a:endParaRPr spc="105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8E79A0-D921-6C3E-99E1-C667B0A9D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504950"/>
            <a:ext cx="6248400" cy="313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1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</TotalTime>
  <Words>521</Words>
  <Application>Microsoft Office PowerPoint</Application>
  <PresentationFormat>On-screen Show (16:9)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Tahoma</vt:lpstr>
      <vt:lpstr>Trebuchet MS</vt:lpstr>
      <vt:lpstr>Office Theme</vt:lpstr>
      <vt:lpstr>Team U5 - WarZone (Risk Computer Game)</vt:lpstr>
      <vt:lpstr>Naming Conventions</vt:lpstr>
      <vt:lpstr>Example of Naming Conventions Used (Snapshots)</vt:lpstr>
      <vt:lpstr>Javadocs</vt:lpstr>
      <vt:lpstr>Example of Javadocs Used (Snapshots)</vt:lpstr>
      <vt:lpstr>Architectural Design – State Pattern</vt:lpstr>
      <vt:lpstr>Architectural Design – State Pattern (Example)</vt:lpstr>
      <vt:lpstr>Architectural Design – Observer Pattern</vt:lpstr>
      <vt:lpstr>Architectural Design – Observer Pattern (Example)</vt:lpstr>
      <vt:lpstr>Architectural Design – Command Pattern</vt:lpstr>
      <vt:lpstr>Architectural Design – Command Pattern (Example)</vt:lpstr>
      <vt:lpstr>Our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1 PPT</dc:title>
  <dc:creator>Anurag Teckchandani</dc:creator>
  <cp:lastModifiedBy>Anurag Teckchandani</cp:lastModifiedBy>
  <cp:revision>2</cp:revision>
  <dcterms:created xsi:type="dcterms:W3CDTF">2023-11-08T23:42:21Z</dcterms:created>
  <dcterms:modified xsi:type="dcterms:W3CDTF">2023-11-09T03:05:52Z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