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11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8288BA-AC86-49E1-ABD1-24AD7B30E9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0E4DD6-ADAD-4FD1-9849-404DA35EC9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5C31E1-F6AF-4AC2-8195-4A4F0297FB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9D349E-8E6F-4E42-ADB8-6865FDC894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FEAF84-5C8A-4E3A-939B-EC86EC45B0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55B145-8500-4CC9-9D7A-AC4714596C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31D1AD-2020-472D-9699-1C30FE9FF6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A51E92-1704-46F9-9ED4-6EE66E11D1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617F16-FCB3-4DA5-AF5A-89FF04133B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95720" y="657720"/>
            <a:ext cx="7199280" cy="21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7A9E7F-5CF6-4CDE-8013-A0C8ED9842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79EAC8-33E3-484B-9F28-37E1000923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1E9AEB-AD60-4691-A9B9-9A61D4180A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A899D1-5F43-4647-86B5-C6FE822B97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987C54-AE17-4FCF-9DF5-3C8348ADE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2958B8-8CE1-4F21-87BE-0F0C0223D6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56F06C-1907-4157-97DC-FE9C6CA46E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FB6025-4861-47F3-B13D-CAED4B92BE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6D437F-B759-4844-9D07-2530AD64BF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0A6CF1-27C1-41C9-94A2-19B767BAFD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3117DE-998F-4F75-B650-CBFE106BF8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079E97-21BF-4975-A1C6-C992D324A2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49D762-A37B-40CF-B1DB-FA6574B7DB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DDDB73-AC64-4939-BE99-D290ABF44B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95720" y="657720"/>
            <a:ext cx="7199280" cy="21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85DA3B6-626F-4A55-B0DA-F080ED8A68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EA51DD-F9F6-4838-B5AC-55A84D023B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62815F-E843-4A0B-9685-5917C68E59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0BB8B9-5DEC-454C-BE82-D8E43252C2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401A23-A39E-4269-88C5-48B0439F84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DD8CFF-0593-4423-B28F-7C5A45F1A8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EAC6EC-CDCA-4269-BC6A-5EB08F07DA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B1DAB7-38B1-40D8-AD8D-B8D1175ACA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A0127D-D67D-4260-B163-9C5ED54DB7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BF197A-C6B2-47AC-84E1-F21F55C77B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862902-823A-49BF-901F-19A5A94C2C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C533F1-1A64-472E-82F4-B6E4312E1E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433C97-8303-4E59-A4D4-6871614E8D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95720" y="657720"/>
            <a:ext cx="7199280" cy="21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DCBEF8-2533-4D6A-8596-37F55354CD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BCD1709-9B07-4BAB-B0AC-D89E9CF917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17FD9A-9D49-4DE1-A840-828BB02BAC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1779D8-288E-499F-B4D5-EF8A800D29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D9C7E1-EDCB-4120-8F05-D8A98E36BC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41F868-9C5F-4F9C-8855-BAF2673C35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934D5D-7718-4C2D-8751-B2B0F58850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FC19B6-F84D-4807-9D2E-58DEE3E379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95720" y="657720"/>
            <a:ext cx="7199280" cy="21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5695D6-A4DF-4FF9-867D-C4BBF4A97A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7D392B-82D2-4007-96FE-08A8B996A0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5E366E-07D1-42B3-918D-390FDFF51E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7105D4-BCA0-4AF3-89F2-2C177214E3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487800"/>
              <a:gd name="textAreaBottom" fmla="*/ 488160 h 487800"/>
            </a:gdLst>
            <a:ahLst/>
            <a:rect l="textAreaLeft" t="textAreaTop" r="textAreaRight" b="textAreaBottom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>
              <a:gd name="textAreaLeft" fmla="*/ 0 w 372960"/>
              <a:gd name="textAreaRight" fmla="*/ 373320 w 37296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>
              <a:gd name="textAreaLeft" fmla="*/ 0 w 376200"/>
              <a:gd name="textAreaRight" fmla="*/ 376560 w 37620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form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6480" y="1416240"/>
            <a:ext cx="38152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2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5F254A-53EB-4165-9037-387F71F64C35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487800"/>
              <a:gd name="textAreaBottom" fmla="*/ 488160 h 487800"/>
            </a:gdLst>
            <a:ahLst/>
            <a:rect l="textAreaLeft" t="textAreaTop" r="textAreaRight" b="textAreaBottom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>
              <a:gd name="textAreaLeft" fmla="*/ 0 w 372960"/>
              <a:gd name="textAreaRight" fmla="*/ 373320 w 37296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>
              <a:gd name="textAreaLeft" fmla="*/ 0 w 376200"/>
              <a:gd name="textAreaRight" fmla="*/ 376560 w 37620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5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6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BF9B52-F23B-460F-A3D3-269A467D9DD4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487800"/>
              <a:gd name="textAreaBottom" fmla="*/ 488160 h 487800"/>
            </a:gdLst>
            <a:ahLst/>
            <a:rect l="textAreaLeft" t="textAreaTop" r="textAreaRight" b="textAreaBottom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>
              <a:gd name="textAreaLeft" fmla="*/ 0 w 372960"/>
              <a:gd name="textAreaRight" fmla="*/ 373320 w 37296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>
              <a:gd name="textAreaLeft" fmla="*/ 0 w 376200"/>
              <a:gd name="textAreaRight" fmla="*/ 376560 w 37620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7520" y="770040"/>
            <a:ext cx="134964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8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sldNum" idx="9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ADED1C-9D9F-4A1E-9E64-2F2B0566ECEB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487800"/>
              <a:gd name="textAreaBottom" fmla="*/ 488160 h 487800"/>
            </a:gdLst>
            <a:ahLst/>
            <a:rect l="textAreaLeft" t="textAreaTop" r="textAreaRight" b="textAreaBottom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>
              <a:gd name="textAreaLeft" fmla="*/ 0 w 372960"/>
              <a:gd name="textAreaRight" fmla="*/ 373320 w 37296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>
              <a:gd name="textAreaLeft" fmla="*/ 0 w 376200"/>
              <a:gd name="textAreaRight" fmla="*/ 376560 w 37620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6480" y="1416240"/>
            <a:ext cx="38152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 idx="11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sldNum" idx="12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6E0A5A-7398-4D73-8C5F-18894440EA7F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object 2"/>
          <p:cNvGrpSpPr/>
          <p:nvPr/>
        </p:nvGrpSpPr>
        <p:grpSpPr>
          <a:xfrm>
            <a:off x="0" y="0"/>
            <a:ext cx="9143640" cy="5143320"/>
            <a:chOff x="0" y="0"/>
            <a:chExt cx="9143640" cy="5143320"/>
          </a:xfrm>
        </p:grpSpPr>
        <p:sp>
          <p:nvSpPr>
            <p:cNvPr id="177" name="object 3"/>
            <p:cNvSpPr/>
            <p:nvPr/>
          </p:nvSpPr>
          <p:spPr>
            <a:xfrm>
              <a:off x="0" y="487800"/>
              <a:ext cx="9143640" cy="465552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4655520"/>
                <a:gd name="textAreaBottom" fmla="*/ 4655880 h 4655520"/>
              </a:gdLst>
              <a:ahLst/>
              <a:rect l="textAreaLeft" t="textAreaTop" r="textAreaRight" b="textAreaBottom"/>
              <a:pathLst>
                <a:path w="9144000" h="4655820">
                  <a:moveTo>
                    <a:pt x="0" y="4655699"/>
                  </a:moveTo>
                  <a:lnTo>
                    <a:pt x="9143999" y="46556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655699"/>
                  </a:lnTo>
                  <a:close/>
                </a:path>
              </a:pathLst>
            </a:custGeom>
            <a:solidFill>
              <a:srgbClr val="e9ed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object 4"/>
            <p:cNvSpPr/>
            <p:nvPr/>
          </p:nvSpPr>
          <p:spPr>
            <a:xfrm>
              <a:off x="0" y="0"/>
              <a:ext cx="9143640" cy="4878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487800"/>
                <a:gd name="textAreaBottom" fmla="*/ 488160 h 487800"/>
              </a:gdLst>
              <a:ahLst/>
              <a:rect l="textAreaLeft" t="textAreaTop" r="textAreaRight" b="textAreaBottom"/>
              <a:pathLst>
                <a:path w="9144000" h="488315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object 5"/>
            <p:cNvSpPr/>
            <p:nvPr/>
          </p:nvSpPr>
          <p:spPr>
            <a:xfrm>
              <a:off x="1203120" y="1191240"/>
              <a:ext cx="372960" cy="46080"/>
            </a:xfrm>
            <a:custGeom>
              <a:avLst/>
              <a:gdLst>
                <a:gd name="textAreaLeft" fmla="*/ 0 w 372960"/>
                <a:gd name="textAreaRight" fmla="*/ 373320 w 3729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object 6"/>
            <p:cNvSpPr/>
            <p:nvPr/>
          </p:nvSpPr>
          <p:spPr>
            <a:xfrm>
              <a:off x="830520" y="1191240"/>
              <a:ext cx="376200" cy="46080"/>
            </a:xfrm>
            <a:custGeom>
              <a:avLst/>
              <a:gdLst>
                <a:gd name="textAreaLeft" fmla="*/ 0 w 376200"/>
                <a:gd name="textAreaRight" fmla="*/ 376560 w 37620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6120" y="1380960"/>
            <a:ext cx="7495920" cy="881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850" spc="-1" strike="noStrike">
                <a:solidFill>
                  <a:srgbClr val="1a1a1a"/>
                </a:solidFill>
                <a:latin typeface="Trebuchet MS"/>
              </a:rPr>
              <a:t>Team</a:t>
            </a:r>
            <a:r>
              <a:rPr b="1" lang="en-US" sz="2850" spc="-2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69" strike="noStrike">
                <a:solidFill>
                  <a:srgbClr val="1a1a1a"/>
                </a:solidFill>
                <a:latin typeface="Trebuchet MS"/>
              </a:rPr>
              <a:t>U5</a:t>
            </a:r>
            <a:r>
              <a:rPr b="1" lang="en-US" sz="2850" spc="-2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267" strike="noStrike">
                <a:solidFill>
                  <a:srgbClr val="1a1a1a"/>
                </a:solidFill>
                <a:latin typeface="Trebuchet MS"/>
              </a:rPr>
              <a:t>-</a:t>
            </a:r>
            <a:r>
              <a:rPr b="1" lang="en-US" sz="2850" spc="-2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77" strike="noStrike">
                <a:solidFill>
                  <a:srgbClr val="1a1a1a"/>
                </a:solidFill>
                <a:latin typeface="Trebuchet MS"/>
              </a:rPr>
              <a:t>WarZone</a:t>
            </a:r>
            <a:r>
              <a:rPr b="1" lang="en-US" sz="2850" spc="-15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89" strike="noStrike">
                <a:solidFill>
                  <a:srgbClr val="1a1a1a"/>
                </a:solidFill>
                <a:latin typeface="Trebuchet MS"/>
              </a:rPr>
              <a:t>(Risk</a:t>
            </a:r>
            <a:r>
              <a:rPr b="1" lang="en-US" sz="2850" spc="-2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-1" strike="noStrike">
                <a:solidFill>
                  <a:srgbClr val="1a1a1a"/>
                </a:solidFill>
                <a:latin typeface="Trebuchet MS"/>
              </a:rPr>
              <a:t>Computer</a:t>
            </a:r>
            <a:r>
              <a:rPr b="1" lang="en-US" sz="2850" spc="-2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38" strike="noStrike">
                <a:solidFill>
                  <a:srgbClr val="1a1a1a"/>
                </a:solidFill>
                <a:latin typeface="Trebuchet MS"/>
              </a:rPr>
              <a:t>Game)</a:t>
            </a:r>
            <a:endParaRPr b="0" lang="en-U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object 8"/>
          <p:cNvSpPr/>
          <p:nvPr/>
        </p:nvSpPr>
        <p:spPr>
          <a:xfrm>
            <a:off x="726120" y="2255040"/>
            <a:ext cx="537048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1850" spc="58" strike="noStrike">
                <a:solidFill>
                  <a:srgbClr val="1a1a1a"/>
                </a:solidFill>
                <a:latin typeface="Trebuchet MS"/>
              </a:rPr>
              <a:t>SOEN-6441:</a:t>
            </a:r>
            <a:r>
              <a:rPr b="1" lang="en-US" sz="1850" spc="-15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1850" spc="52" strike="noStrike">
                <a:solidFill>
                  <a:srgbClr val="1a1a1a"/>
                </a:solidFill>
                <a:latin typeface="Trebuchet MS"/>
              </a:rPr>
              <a:t>Advanced</a:t>
            </a:r>
            <a:r>
              <a:rPr b="1" lang="en-US" sz="1850" spc="-12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1850" spc="83" strike="noStrike">
                <a:solidFill>
                  <a:srgbClr val="1a1a1a"/>
                </a:solidFill>
                <a:latin typeface="Trebuchet MS"/>
              </a:rPr>
              <a:t>Programming</a:t>
            </a:r>
            <a:r>
              <a:rPr b="1" lang="en-US" sz="1850" spc="-12" strike="noStrike">
                <a:solidFill>
                  <a:srgbClr val="1a1a1a"/>
                </a:solidFill>
                <a:latin typeface="Trebuchet MS"/>
              </a:rPr>
              <a:t> Practices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9"/>
          <p:cNvSpPr/>
          <p:nvPr/>
        </p:nvSpPr>
        <p:spPr>
          <a:xfrm>
            <a:off x="802800" y="3189960"/>
            <a:ext cx="760320" cy="5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900" spc="-1" strike="noStrike">
                <a:solidFill>
                  <a:srgbClr val="595959"/>
                </a:solidFill>
                <a:latin typeface="Tahoma"/>
              </a:rPr>
              <a:t>Build</a:t>
            </a:r>
            <a:r>
              <a:rPr b="0" lang="en-US" sz="1900" spc="-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900" spc="9" strike="noStrike">
                <a:solidFill>
                  <a:srgbClr val="595959"/>
                </a:solidFill>
                <a:latin typeface="Tahoma"/>
              </a:rPr>
              <a:t>2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10"/>
          <p:cNvSpPr/>
          <p:nvPr/>
        </p:nvSpPr>
        <p:spPr>
          <a:xfrm>
            <a:off x="4885560" y="3204720"/>
            <a:ext cx="2140200" cy="14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66" strike="noStrike">
                <a:solidFill>
                  <a:srgbClr val="595959"/>
                </a:solidFill>
                <a:latin typeface="Tahoma"/>
              </a:rPr>
              <a:t>Team</a:t>
            </a:r>
            <a:r>
              <a:rPr b="0" lang="en-US" sz="1400" spc="-13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Members: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69440" indent="-335880">
              <a:lnSpc>
                <a:spcPts val="1511"/>
              </a:lnSpc>
              <a:spcBef>
                <a:spcPts val="1006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6944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Abhishek</a:t>
            </a:r>
            <a:r>
              <a:rPr b="0" lang="en-US" sz="1400" spc="-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Handa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69440" indent="-335880">
              <a:lnSpc>
                <a:spcPts val="1344"/>
              </a:lnSpc>
              <a:buClr>
                <a:srgbClr val="595959"/>
              </a:buClr>
              <a:buFont typeface="Wingdings" charset="2"/>
              <a:buChar char=""/>
              <a:tabLst>
                <a:tab algn="l" pos="469440"/>
              </a:tabLst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Rajat</a:t>
            </a:r>
            <a:r>
              <a:rPr b="0" lang="en-US" sz="1400" spc="-15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Sharma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69440" indent="-335880">
              <a:lnSpc>
                <a:spcPts val="1344"/>
              </a:lnSpc>
              <a:buClr>
                <a:srgbClr val="595959"/>
              </a:buClr>
              <a:buFont typeface="Wingdings" charset="2"/>
              <a:buChar char=""/>
              <a:tabLst>
                <a:tab algn="l" pos="46944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Harman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Singh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Jolly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69440" indent="-335880">
              <a:lnSpc>
                <a:spcPts val="1344"/>
              </a:lnSpc>
              <a:buClr>
                <a:srgbClr val="595959"/>
              </a:buClr>
              <a:buFont typeface="Wingdings" charset="2"/>
              <a:buChar char=""/>
              <a:tabLst>
                <a:tab algn="l" pos="46944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Amanpreet</a:t>
            </a:r>
            <a:r>
              <a:rPr b="0" lang="en-US" sz="1400" spc="-4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Singh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69440" indent="-335880">
              <a:lnSpc>
                <a:spcPts val="1511"/>
              </a:lnSpc>
              <a:buClr>
                <a:srgbClr val="595959"/>
              </a:buClr>
              <a:buFont typeface="Wingdings" charset="2"/>
              <a:buChar char=""/>
              <a:tabLst>
                <a:tab algn="l" pos="46944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Anurag</a:t>
            </a:r>
            <a:r>
              <a:rPr b="0" lang="en-US" sz="1400" spc="-120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Teckchandani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11"/>
          <p:cNvSpPr/>
          <p:nvPr/>
        </p:nvSpPr>
        <p:spPr>
          <a:xfrm>
            <a:off x="7171560" y="3546000"/>
            <a:ext cx="957240" cy="90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1511"/>
              </a:lnSpc>
              <a:spcBef>
                <a:spcPts val="99"/>
              </a:spcBef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(40231719)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344"/>
              </a:lnSpc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(40196467)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344"/>
              </a:lnSpc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(40204947)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344"/>
              </a:lnSpc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(40221947)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511"/>
              </a:lnSpc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(40263724)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Command Pattern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3364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The Command pattern comprises the following components: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Invoker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This is an entity responsible for generating the command object required to execute a specific operation.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Receiver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It's an entity that will be impacted or utilized when the command is executed.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Command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This class defines the operations that each command must address. It's commonly realized as an abstract class or interface.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ConcreteCommand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This object holds the context required for operation execution and contains the code that performs the actual operation.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5808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Command Pattern (Example)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Picture 6" descr=""/>
          <p:cNvPicPr/>
          <p:nvPr/>
        </p:nvPicPr>
        <p:blipFill>
          <a:blip r:embed="rId1"/>
          <a:stretch/>
        </p:blipFill>
        <p:spPr>
          <a:xfrm>
            <a:off x="304920" y="1468440"/>
            <a:ext cx="4458600" cy="313164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8" descr=""/>
          <p:cNvPicPr/>
          <p:nvPr/>
        </p:nvPicPr>
        <p:blipFill>
          <a:blip r:embed="rId2"/>
          <a:stretch/>
        </p:blipFill>
        <p:spPr>
          <a:xfrm>
            <a:off x="4800600" y="2419200"/>
            <a:ext cx="4286880" cy="14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Adapter Pattern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51310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Context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: Object with behavior tied to an interface, relying on an Adapter for seamless integration and leveraging interface-specific functionality.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Interface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: Abstract class/interface specifying methods for adaptee classes, ensuring standardized integration.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Adapter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: Acts as a bridge, enabling the Context object to interact with adaptee functionalities through a common interface.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Adaptee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: Holds existing functionality for integration, necessitating an Adapter for compatibility.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Benefits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: Facilitates flexible and modular code, allowing the Context object to interact seamlessly with diverse adaptee classes.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50492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Adapter Pattern (Example)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619560" y="1637640"/>
            <a:ext cx="6009840" cy="339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Player Behavior Strategies in Game Dynamics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3607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Human Player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Requires user interaction for decision-making.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Aggressive Computer Player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Centralizes forces, attacks with the strongest country, and maximizes force aggregation.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Benevolent Computer Player: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 Focuses on protecting weak countries, reinforcing rather than attacking.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Random Computer Player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Deploys, attacks, and moves armies randomly within the game.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Cheater Computer Player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Conquers immediate neighboring enemies and doubles armies on territories with enemy neighbors, directly affecting the map during order creation.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Player Behavior Strategies (code snippets)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559080" y="1535040"/>
            <a:ext cx="3784320" cy="143676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4800600" y="1536840"/>
            <a:ext cx="3779640" cy="143496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581400" y="3060360"/>
            <a:ext cx="3762000" cy="142848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4"/>
          <a:stretch/>
        </p:blipFill>
        <p:spPr>
          <a:xfrm>
            <a:off x="4762080" y="3081960"/>
            <a:ext cx="3924720" cy="14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Tournament Mode Overview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2905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Tournament Configuration: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User chooses M (1-5 maps), P (2-4 player strategies), G (1-5 games per map), and D (10-50 turns per game).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Automatic Tournament Execution: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Plays G games on each of the M maps between chosen computer player strategies.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Games are automatically played without user interaction.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Draws are declared after D turns to minimize run completion time.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Tournament Mode Overview (code snippet)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647280" y="1143000"/>
            <a:ext cx="7876800" cy="380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17640" bIns="0" anchor="t">
            <a:noAutofit/>
          </a:bodyPr>
          <a:p>
            <a:pPr marL="24372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Our</a:t>
            </a:r>
            <a:r>
              <a:rPr b="1" lang="en-US" sz="2300" spc="-72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6629400" cy="362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69120"/>
          </a:xfrm>
          <a:prstGeom prst="rect">
            <a:avLst/>
          </a:prstGeom>
          <a:noFill/>
          <a:ln w="0">
            <a:noFill/>
          </a:ln>
        </p:spPr>
        <p:txBody>
          <a:bodyPr lIns="0" rIns="0" tIns="110160" bIns="0" anchor="t">
            <a:noAutofit/>
          </a:bodyPr>
          <a:p>
            <a:pPr marL="579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128" strike="noStrike">
                <a:solidFill>
                  <a:srgbClr val="1a1a1a"/>
                </a:solidFill>
                <a:latin typeface="Trebuchet MS"/>
              </a:rPr>
              <a:t>Naming</a:t>
            </a:r>
            <a:r>
              <a:rPr b="1" lang="en-US" sz="2300" spc="-11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43" strike="noStrike">
                <a:solidFill>
                  <a:srgbClr val="1a1a1a"/>
                </a:solidFill>
                <a:latin typeface="Trebuchet MS"/>
              </a:rPr>
              <a:t>Conventions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object 3"/>
          <p:cNvSpPr/>
          <p:nvPr/>
        </p:nvSpPr>
        <p:spPr>
          <a:xfrm>
            <a:off x="712080" y="1377360"/>
            <a:ext cx="7017840" cy="31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6400" indent="-34344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Font typeface="Wingdings" charset="2"/>
              <a:buChar char=""/>
              <a:tabLst>
                <a:tab algn="l" pos="356400"/>
              </a:tabLst>
            </a:pP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Data</a:t>
            </a:r>
            <a:r>
              <a:rPr b="0" lang="en-US" sz="1500" spc="-4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32" strike="noStrike">
                <a:solidFill>
                  <a:srgbClr val="595959"/>
                </a:solidFill>
                <a:latin typeface="Tahoma"/>
              </a:rPr>
              <a:t>members,</a:t>
            </a:r>
            <a:r>
              <a:rPr b="0" lang="en-US" sz="1500" spc="-4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Member</a:t>
            </a:r>
            <a:r>
              <a:rPr b="0" lang="en-US" sz="1500" spc="-4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functions</a:t>
            </a:r>
            <a:r>
              <a:rPr b="0" lang="en-US" sz="1500" spc="-4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2" strike="noStrike">
                <a:solidFill>
                  <a:srgbClr val="595959"/>
                </a:solidFill>
                <a:latin typeface="Tahoma"/>
              </a:rPr>
              <a:t>and</a:t>
            </a:r>
            <a:r>
              <a:rPr b="0" lang="en-US" sz="1500" spc="-4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Method</a:t>
            </a:r>
            <a:r>
              <a:rPr b="0" lang="en-US" sz="1500" spc="-4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2" strike="noStrike">
                <a:solidFill>
                  <a:srgbClr val="595959"/>
                </a:solidFill>
                <a:latin typeface="Tahoma"/>
              </a:rPr>
              <a:t>Parameters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 2" charset="2"/>
              <a:buChar char=""/>
              <a:tabLst>
                <a:tab algn="l" pos="813600"/>
              </a:tabLst>
            </a:pPr>
            <a:r>
              <a:rPr b="0" lang="en-US" sz="1500" spc="63" strike="noStrike">
                <a:solidFill>
                  <a:srgbClr val="595959"/>
                </a:solidFill>
                <a:latin typeface="Tahoma"/>
              </a:rPr>
              <a:t>All</a:t>
            </a:r>
            <a:r>
              <a:rPr b="0" lang="en-US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are</a:t>
            </a:r>
            <a:r>
              <a:rPr b="0" lang="en-US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US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lower</a:t>
            </a:r>
            <a:r>
              <a:rPr b="0" lang="en-US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camelCase</a:t>
            </a:r>
            <a:r>
              <a:rPr b="0" lang="en-US" sz="1500" spc="219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like</a:t>
            </a:r>
            <a:r>
              <a:rPr b="0" lang="en-US" sz="1500" spc="-13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i="1" lang="en-US" sz="1500" spc="-97" strike="noStrike">
                <a:solidFill>
                  <a:srgbClr val="595959"/>
                </a:solidFill>
                <a:latin typeface="Trebuchet MS"/>
              </a:rPr>
              <a:t>int</a:t>
            </a:r>
            <a:r>
              <a:rPr b="0" i="1" lang="en-US" sz="1500" spc="-111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75" strike="noStrike">
                <a:solidFill>
                  <a:srgbClr val="595959"/>
                </a:solidFill>
                <a:latin typeface="Trebuchet MS"/>
              </a:rPr>
              <a:t>thisIsExampleFunction</a:t>
            </a:r>
            <a:r>
              <a:rPr b="0" i="1" lang="en-US" sz="1500" spc="-114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111" strike="noStrike">
                <a:solidFill>
                  <a:srgbClr val="595959"/>
                </a:solidFill>
                <a:latin typeface="Trebuchet MS"/>
              </a:rPr>
              <a:t>(int</a:t>
            </a:r>
            <a:r>
              <a:rPr b="0" i="1" lang="en-US" sz="1500" spc="-114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86" strike="noStrike">
                <a:solidFill>
                  <a:srgbClr val="595959"/>
                </a:solidFill>
                <a:latin typeface="Trebuchet MS"/>
              </a:rPr>
              <a:t>p1,</a:t>
            </a:r>
            <a:r>
              <a:rPr b="0" i="1" lang="en-US" sz="1500" spc="-111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97" strike="noStrike">
                <a:solidFill>
                  <a:srgbClr val="595959"/>
                </a:solidFill>
                <a:latin typeface="Trebuchet MS"/>
              </a:rPr>
              <a:t>int</a:t>
            </a:r>
            <a:r>
              <a:rPr b="0" i="1" lang="en-US" sz="1500" spc="-114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26" strike="noStrike">
                <a:solidFill>
                  <a:srgbClr val="595959"/>
                </a:solidFill>
                <a:latin typeface="Trebuchet MS"/>
              </a:rPr>
              <a:t>p2)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 2" charset="2"/>
              <a:buChar char=""/>
              <a:tabLst>
                <a:tab algn="l" pos="813600"/>
              </a:tabLst>
            </a:pP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And</a:t>
            </a:r>
            <a:r>
              <a:rPr b="0" lang="en-US" sz="1500" spc="-13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data</a:t>
            </a:r>
            <a:r>
              <a:rPr b="0" lang="en-US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2" strike="noStrike">
                <a:solidFill>
                  <a:srgbClr val="595959"/>
                </a:solidFill>
                <a:latin typeface="Tahoma"/>
              </a:rPr>
              <a:t>members</a:t>
            </a:r>
            <a:r>
              <a:rPr b="0" lang="en-US" sz="1500" spc="-13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like</a:t>
            </a:r>
            <a:r>
              <a:rPr b="0" lang="en-US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i="1" lang="en-US" sz="1500" spc="-97" strike="noStrike">
                <a:solidFill>
                  <a:srgbClr val="595959"/>
                </a:solidFill>
                <a:latin typeface="Trebuchet MS"/>
              </a:rPr>
              <a:t>int</a:t>
            </a:r>
            <a:r>
              <a:rPr b="0" i="1" lang="en-US" sz="1500" spc="-120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12" strike="noStrike">
                <a:solidFill>
                  <a:srgbClr val="595959"/>
                </a:solidFill>
                <a:latin typeface="Trebuchet MS"/>
              </a:rPr>
              <a:t>d_</a:t>
            </a:r>
            <a:r>
              <a:rPr b="0" i="1" lang="en-IN" sz="1500" spc="-12" strike="noStrike">
                <a:solidFill>
                  <a:srgbClr val="595959"/>
                </a:solidFill>
                <a:latin typeface="Trebuchet MS"/>
              </a:rPr>
              <a:t>gameEngine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56400" indent="-34344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" charset="2"/>
              <a:buChar char=""/>
              <a:tabLst>
                <a:tab algn="l" pos="356400"/>
              </a:tabLst>
            </a:pP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Classes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 2" charset="2"/>
              <a:buChar char=""/>
              <a:tabLst>
                <a:tab algn="l" pos="813600"/>
              </a:tabLst>
            </a:pP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Class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26" strike="noStrike">
                <a:solidFill>
                  <a:srgbClr val="595959"/>
                </a:solidFill>
                <a:latin typeface="Tahoma"/>
              </a:rPr>
              <a:t>names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are</a:t>
            </a:r>
            <a:r>
              <a:rPr b="0" lang="en-IN" sz="1500" spc="-120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upper</a:t>
            </a:r>
            <a:r>
              <a:rPr b="0" lang="en-IN" sz="1500" spc="-120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CamelCase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21" strike="noStrike">
                <a:solidFill>
                  <a:srgbClr val="595959"/>
                </a:solidFill>
                <a:latin typeface="Tahoma"/>
              </a:rPr>
              <a:t>like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Tahoma"/>
              <a:buChar char="○"/>
              <a:tabLst>
                <a:tab algn="l" pos="813600"/>
              </a:tabLst>
            </a:pPr>
            <a:r>
              <a:rPr b="0" i="1" lang="en-IN" sz="1500" spc="-46" strike="noStrike">
                <a:solidFill>
                  <a:srgbClr val="595959"/>
                </a:solidFill>
                <a:latin typeface="Trebuchet MS"/>
              </a:rPr>
              <a:t>GameEngine.java and OrderExecutionPhase.java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56400" indent="-34344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" charset="2"/>
              <a:buChar char=""/>
              <a:tabLst>
                <a:tab algn="l" pos="356400"/>
              </a:tabLst>
            </a:pP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Local</a:t>
            </a:r>
            <a:r>
              <a:rPr b="0" lang="en-IN" sz="1500" spc="-14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Variables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Tahoma"/>
              <a:buChar char="○"/>
              <a:tabLst>
                <a:tab algn="l" pos="813600"/>
              </a:tabLst>
            </a:pP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They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follow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lower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camelCase</a:t>
            </a:r>
            <a:r>
              <a:rPr b="0" lang="en-IN" sz="1500" spc="-11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along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with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40" strike="noStrike">
                <a:solidFill>
                  <a:srgbClr val="595959"/>
                </a:solidFill>
                <a:latin typeface="Tahoma"/>
              </a:rPr>
              <a:t>"I_."</a:t>
            </a:r>
            <a:r>
              <a:rPr b="0" lang="en-IN" sz="1500" spc="-11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stating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49" strike="noStrike">
                <a:solidFill>
                  <a:srgbClr val="595959"/>
                </a:solidFill>
                <a:latin typeface="Tahoma"/>
              </a:rPr>
              <a:t>it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is</a:t>
            </a:r>
            <a:r>
              <a:rPr b="0" lang="en-IN" sz="1500" spc="-11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41" strike="noStrike">
                <a:solidFill>
                  <a:srgbClr val="595959"/>
                </a:solidFill>
                <a:latin typeface="Tahoma"/>
              </a:rPr>
              <a:t>a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local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variable</a:t>
            </a:r>
            <a:r>
              <a:rPr b="0" lang="en-IN" sz="1500" spc="-11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21" strike="noStrike">
                <a:solidFill>
                  <a:srgbClr val="595959"/>
                </a:solidFill>
                <a:latin typeface="Tahoma"/>
              </a:rPr>
              <a:t>like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50320" indent="-38088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Tahoma"/>
              <a:buChar char="○"/>
              <a:tabLst>
                <a:tab algn="l" pos="850320"/>
              </a:tabLst>
            </a:pPr>
            <a:r>
              <a:rPr b="0" i="1" lang="en-IN" sz="1500" spc="-75" strike="noStrike">
                <a:solidFill>
                  <a:srgbClr val="595959"/>
                </a:solidFill>
                <a:latin typeface="Trebuchet MS"/>
              </a:rPr>
              <a:t>L_reader, l_continue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56400" indent="-34344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" charset="2"/>
              <a:buChar char=""/>
              <a:tabLst>
                <a:tab algn="l" pos="356400"/>
              </a:tabLst>
            </a:pP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Static</a:t>
            </a:r>
            <a:r>
              <a:rPr b="0" lang="en-IN" sz="1500" spc="-11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Members/Constants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5000"/>
              </a:lnSpc>
              <a:buClr>
                <a:srgbClr val="595959"/>
              </a:buClr>
              <a:buFont typeface="Tahoma"/>
              <a:buChar char="○"/>
              <a:tabLst>
                <a:tab algn="l" pos="813600"/>
              </a:tabLst>
            </a:pPr>
            <a:r>
              <a:rPr b="0" lang="en-IN" sz="1500" spc="63" strike="noStrike">
                <a:solidFill>
                  <a:srgbClr val="595959"/>
                </a:solidFill>
                <a:latin typeface="Tahoma"/>
              </a:rPr>
              <a:t>All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static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members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are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IN" sz="1500" spc="-7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UPPER_SNAKE_CASE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letters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with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underscores</a:t>
            </a:r>
            <a:r>
              <a:rPr b="0" lang="en-IN" sz="1500" spc="-7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26" strike="noStrike">
                <a:solidFill>
                  <a:srgbClr val="595959"/>
                </a:solidFill>
                <a:latin typeface="Tahoma"/>
              </a:rPr>
              <a:t>in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between</a:t>
            </a:r>
            <a:r>
              <a:rPr b="0" lang="en-IN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the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words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like</a:t>
            </a:r>
            <a:r>
              <a:rPr b="0" lang="en-IN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i="1" lang="en-IN" sz="1500" spc="-97" strike="noStrike">
                <a:solidFill>
                  <a:srgbClr val="595959"/>
                </a:solidFill>
                <a:latin typeface="Trebuchet MS"/>
              </a:rPr>
              <a:t>int</a:t>
            </a:r>
            <a:r>
              <a:rPr b="0" i="1" lang="en-IN" sz="1500" spc="-111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IN" sz="1500" spc="-21" strike="noStrike">
                <a:solidFill>
                  <a:srgbClr val="595959"/>
                </a:solidFill>
                <a:latin typeface="Trebuchet MS"/>
              </a:rPr>
              <a:t>EXAMPLE_VALUE</a:t>
            </a:r>
            <a:r>
              <a:rPr b="0" i="1" lang="en-IN" sz="1500" spc="-114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IN" sz="1500" spc="72" strike="noStrike">
                <a:solidFill>
                  <a:srgbClr val="595959"/>
                </a:solidFill>
                <a:latin typeface="Trebuchet MS"/>
              </a:rPr>
              <a:t>=</a:t>
            </a:r>
            <a:r>
              <a:rPr b="0" i="1" lang="en-IN" sz="1500" spc="-114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IN" sz="1500" spc="-12" strike="noStrike">
                <a:solidFill>
                  <a:srgbClr val="595959"/>
                </a:solidFill>
                <a:latin typeface="Trebuchet MS"/>
              </a:rPr>
              <a:t>alpha;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83" strike="noStrike">
                <a:solidFill>
                  <a:srgbClr val="1a1a1a"/>
                </a:solidFill>
                <a:latin typeface="Trebuchet MS"/>
              </a:rPr>
              <a:t>Example</a:t>
            </a:r>
            <a:r>
              <a:rPr b="1" lang="en-US" sz="2300" spc="-11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52" strike="noStrike">
                <a:solidFill>
                  <a:srgbClr val="1a1a1a"/>
                </a:solidFill>
                <a:latin typeface="Trebuchet MS"/>
              </a:rPr>
              <a:t>of</a:t>
            </a:r>
            <a:r>
              <a:rPr b="1" lang="en-US" sz="2300" spc="-16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28" strike="noStrike">
                <a:solidFill>
                  <a:srgbClr val="1a1a1a"/>
                </a:solidFill>
                <a:latin typeface="Trebuchet MS"/>
              </a:rPr>
              <a:t>Naming</a:t>
            </a:r>
            <a:r>
              <a:rPr b="1" lang="en-US" sz="2300" spc="-11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52" strike="noStrike">
                <a:solidFill>
                  <a:srgbClr val="1a1a1a"/>
                </a:solidFill>
                <a:latin typeface="Trebuchet MS"/>
              </a:rPr>
              <a:t>Conventions</a:t>
            </a:r>
            <a:r>
              <a:rPr b="1" lang="en-US" sz="2300" spc="-11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34" strike="noStrike">
                <a:solidFill>
                  <a:srgbClr val="1a1a1a"/>
                </a:solidFill>
                <a:latin typeface="Trebuchet MS"/>
              </a:rPr>
              <a:t>Used</a:t>
            </a:r>
            <a:r>
              <a:rPr b="1" lang="en-US" sz="2300" spc="-106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52" strike="noStrike">
                <a:solidFill>
                  <a:srgbClr val="1a1a1a"/>
                </a:solidFill>
                <a:latin typeface="Trebuchet MS"/>
              </a:rPr>
              <a:t>(Snapshots)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Picture 5" descr=""/>
          <p:cNvPicPr/>
          <p:nvPr/>
        </p:nvPicPr>
        <p:blipFill>
          <a:blip r:embed="rId1"/>
          <a:stretch/>
        </p:blipFill>
        <p:spPr>
          <a:xfrm>
            <a:off x="4335480" y="2343240"/>
            <a:ext cx="4808160" cy="235512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7" descr=""/>
          <p:cNvPicPr/>
          <p:nvPr/>
        </p:nvPicPr>
        <p:blipFill>
          <a:blip r:embed="rId2"/>
          <a:stretch/>
        </p:blipFill>
        <p:spPr>
          <a:xfrm>
            <a:off x="60120" y="1428840"/>
            <a:ext cx="4248720" cy="35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97520" y="770040"/>
            <a:ext cx="155988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176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69" strike="noStrike">
                <a:solidFill>
                  <a:srgbClr val="1a1a1a"/>
                </a:solidFill>
                <a:latin typeface="Trebuchet MS"/>
              </a:rPr>
              <a:t>Javadocs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3"/>
          <p:cNvSpPr/>
          <p:nvPr/>
        </p:nvSpPr>
        <p:spPr>
          <a:xfrm>
            <a:off x="573840" y="1274760"/>
            <a:ext cx="7592400" cy="9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4000"/>
              </a:lnSpc>
              <a:spcBef>
                <a:spcPts val="99"/>
              </a:spcBef>
            </a:pP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JavaDoc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24" strike="noStrike">
                <a:solidFill>
                  <a:srgbClr val="595959"/>
                </a:solidFill>
                <a:latin typeface="Tahoma"/>
              </a:rPr>
              <a:t>tool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is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32" strike="noStrike">
                <a:solidFill>
                  <a:srgbClr val="595959"/>
                </a:solidFill>
                <a:latin typeface="Tahoma"/>
              </a:rPr>
              <a:t>a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document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generator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24" strike="noStrike">
                <a:solidFill>
                  <a:srgbClr val="595959"/>
                </a:solidFill>
                <a:latin typeface="Tahoma"/>
              </a:rPr>
              <a:t>tool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12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Java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5" strike="noStrike">
                <a:solidFill>
                  <a:srgbClr val="595959"/>
                </a:solidFill>
                <a:latin typeface="Tahoma"/>
              </a:rPr>
              <a:t>programming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6" strike="noStrike">
                <a:solidFill>
                  <a:srgbClr val="595959"/>
                </a:solidFill>
                <a:latin typeface="Tahoma"/>
              </a:rPr>
              <a:t>language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24" strike="noStrike">
                <a:solidFill>
                  <a:srgbClr val="595959"/>
                </a:solidFill>
                <a:latin typeface="Tahoma"/>
              </a:rPr>
              <a:t>for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gene</a:t>
            </a:r>
            <a:r>
              <a:rPr b="0" lang="en-US" sz="1400" spc="-32" strike="noStrike">
                <a:solidFill>
                  <a:srgbClr val="595959"/>
                </a:solidFill>
                <a:latin typeface="Tahoma"/>
              </a:rPr>
              <a:t>r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ating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standard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documentation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12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83" strike="noStrike">
                <a:solidFill>
                  <a:srgbClr val="595959"/>
                </a:solidFill>
                <a:latin typeface="Tahoma"/>
              </a:rPr>
              <a:t>HTML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format.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It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gene</a:t>
            </a:r>
            <a:r>
              <a:rPr b="0" lang="en-US" sz="1400" spc="-32" strike="noStrike">
                <a:solidFill>
                  <a:srgbClr val="595959"/>
                </a:solidFill>
                <a:latin typeface="Tahoma"/>
              </a:rPr>
              <a:t>r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ates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24" strike="noStrike">
                <a:solidFill>
                  <a:srgbClr val="595959"/>
                </a:solidFill>
                <a:latin typeface="Tahoma"/>
              </a:rPr>
              <a:t>API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documentation.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It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parses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9" strike="noStrike">
                <a:solidFill>
                  <a:srgbClr val="595959"/>
                </a:solidFill>
                <a:latin typeface="Tahoma"/>
              </a:rPr>
              <a:t>the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declarations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ad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documentation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12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32" strike="noStrike">
                <a:solidFill>
                  <a:srgbClr val="595959"/>
                </a:solidFill>
                <a:latin typeface="Tahoma"/>
              </a:rPr>
              <a:t>a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9" strike="noStrike">
                <a:solidFill>
                  <a:srgbClr val="595959"/>
                </a:solidFill>
                <a:latin typeface="Tahoma"/>
              </a:rPr>
              <a:t>set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12" strike="noStrike">
                <a:solidFill>
                  <a:srgbClr val="595959"/>
                </a:solidFill>
                <a:latin typeface="Tahoma"/>
              </a:rPr>
              <a:t>of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source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file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describing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6" strike="noStrike">
                <a:solidFill>
                  <a:srgbClr val="595959"/>
                </a:solidFill>
                <a:latin typeface="Tahoma"/>
              </a:rPr>
              <a:t>classes,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5" strike="noStrike">
                <a:solidFill>
                  <a:srgbClr val="595959"/>
                </a:solidFill>
                <a:latin typeface="Tahoma"/>
              </a:rPr>
              <a:t>methods,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constructors,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and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fields.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object 4" descr=""/>
          <p:cNvPicPr/>
          <p:nvPr/>
        </p:nvPicPr>
        <p:blipFill>
          <a:blip r:embed="rId1"/>
          <a:stretch/>
        </p:blipFill>
        <p:spPr>
          <a:xfrm>
            <a:off x="2670840" y="2284560"/>
            <a:ext cx="3382200" cy="2098080"/>
          </a:xfrm>
          <a:prstGeom prst="rect">
            <a:avLst/>
          </a:prstGeom>
          <a:ln w="0">
            <a:noFill/>
          </a:ln>
        </p:spPr>
      </p:pic>
      <p:sp>
        <p:nvSpPr>
          <p:cNvPr id="194" name="object 5"/>
          <p:cNvSpPr/>
          <p:nvPr/>
        </p:nvSpPr>
        <p:spPr>
          <a:xfrm>
            <a:off x="5524920" y="4439520"/>
            <a:ext cx="7336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800" spc="-21" strike="noStrike">
                <a:solidFill>
                  <a:srgbClr val="000000"/>
                </a:solidFill>
                <a:latin typeface="Tahoma"/>
              </a:rPr>
              <a:t>From </a:t>
            </a:r>
            <a:r>
              <a:rPr b="0" lang="en-US" sz="800" spc="-12" strike="noStrike">
                <a:solidFill>
                  <a:srgbClr val="000000"/>
                </a:solidFill>
                <a:latin typeface="Tahoma"/>
              </a:rPr>
              <a:t>GeeksForGeeks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17640" bIns="0" anchor="t">
            <a:noAutofit/>
          </a:bodyPr>
          <a:p>
            <a:pPr marL="7128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83" strike="noStrike">
                <a:solidFill>
                  <a:srgbClr val="1a1a1a"/>
                </a:solidFill>
                <a:latin typeface="Trebuchet MS"/>
              </a:rPr>
              <a:t>Example</a:t>
            </a:r>
            <a:r>
              <a:rPr b="1" lang="en-US" sz="2300" spc="-12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52" strike="noStrike">
                <a:solidFill>
                  <a:srgbClr val="1a1a1a"/>
                </a:solidFill>
                <a:latin typeface="Trebuchet MS"/>
              </a:rPr>
              <a:t>of</a:t>
            </a:r>
            <a:r>
              <a:rPr b="1" lang="en-US" sz="2300" spc="-236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77" strike="noStrike">
                <a:solidFill>
                  <a:srgbClr val="1a1a1a"/>
                </a:solidFill>
                <a:latin typeface="Trebuchet MS"/>
              </a:rPr>
              <a:t>Javadocs</a:t>
            </a:r>
            <a:r>
              <a:rPr b="1" lang="en-US" sz="2300" spc="-12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34" strike="noStrike">
                <a:solidFill>
                  <a:srgbClr val="1a1a1a"/>
                </a:solidFill>
                <a:latin typeface="Trebuchet MS"/>
              </a:rPr>
              <a:t>Used</a:t>
            </a:r>
            <a:r>
              <a:rPr b="1" lang="en-US" sz="2300" spc="-12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52" strike="noStrike">
                <a:solidFill>
                  <a:srgbClr val="1a1a1a"/>
                </a:solidFill>
                <a:latin typeface="Trebuchet MS"/>
              </a:rPr>
              <a:t>(Snapshots)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5" descr=""/>
          <p:cNvPicPr/>
          <p:nvPr/>
        </p:nvPicPr>
        <p:blipFill>
          <a:blip r:embed="rId1"/>
          <a:stretch/>
        </p:blipFill>
        <p:spPr>
          <a:xfrm>
            <a:off x="291600" y="1472760"/>
            <a:ext cx="3784680" cy="348588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7" descr=""/>
          <p:cNvPicPr/>
          <p:nvPr/>
        </p:nvPicPr>
        <p:blipFill>
          <a:blip r:embed="rId2"/>
          <a:stretch/>
        </p:blipFill>
        <p:spPr>
          <a:xfrm>
            <a:off x="4267080" y="1472760"/>
            <a:ext cx="4647960" cy="348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State Pattern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2905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Context: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 This represents the object whose behavior is state-dependent. It holds a reference to a ConcreteState object that defines the current state of the Context. Some of its methods leverage the state-specific behavior of the State object to offer context-specific functionality. A change in the state object results in a change in the behavior of the Context object.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State: 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This class defines the operations that each state must handle. It is typically implemented as an abstract class or interface.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ConcreteState: 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These classes implement the state-specific behavior.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State Pattern (Example)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5" descr=""/>
          <p:cNvPicPr/>
          <p:nvPr/>
        </p:nvPicPr>
        <p:blipFill>
          <a:blip r:embed="rId1"/>
          <a:stretch/>
        </p:blipFill>
        <p:spPr>
          <a:xfrm>
            <a:off x="152280" y="1581120"/>
            <a:ext cx="4571640" cy="306468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9" descr=""/>
          <p:cNvPicPr/>
          <p:nvPr/>
        </p:nvPicPr>
        <p:blipFill>
          <a:blip r:embed="rId2"/>
          <a:stretch/>
        </p:blipFill>
        <p:spPr>
          <a:xfrm>
            <a:off x="4784040" y="1581120"/>
            <a:ext cx="4359600" cy="30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Observer Pattern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2905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The elements of observer pattern are as follows: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</a:rPr>
              <a:t>Subject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 - interface or abstract class defining the operations for attaching and de-attaching observers to the client. It is often referred to as “Observable”.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</a:rPr>
              <a:t>ConcreteSubject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 - concrete Subject class. It maintains the state of the observed object and when a change in its state occurs it notifies the attached Observers. If used as part of MVC, the ConcreteSubject classes are the Model classes that have Views attached to them.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50492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Observer Pattern (Example)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6" name="Picture 6" descr=""/>
          <p:cNvPicPr/>
          <p:nvPr/>
        </p:nvPicPr>
        <p:blipFill>
          <a:blip r:embed="rId1"/>
          <a:stretch/>
        </p:blipFill>
        <p:spPr>
          <a:xfrm>
            <a:off x="1295280" y="1504800"/>
            <a:ext cx="6248160" cy="313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LibreOffice/7.6.2.1$Linux_X86_64 LibreOffice_project/9d0b4c0791fc17bc4181a67fd90c5aaed576d1c0</Application>
  <AppVersion>15.0000</AppVersion>
  <Words>521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2023-11-08T23:42:21Z</dcterms:created>
  <dc:creator>Anurag Teckchandani</dc:creator>
  <dc:description/>
  <dc:language>en-US</dc:language>
  <cp:lastModifiedBy/>
  <dcterms:modified xsi:type="dcterms:W3CDTF">2023-11-29T00:44:21Z</dcterms:modified>
  <cp:revision>3</cp:revision>
  <dc:subject/>
  <dc:title>Build 1 PPT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