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3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4630400" cy="8229600"/>
  <p:notesSz cx="8229600" cy="14630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10"/>
  </p:normalViewPr>
  <p:slideViewPr>
    <p:cSldViewPr snapToGrid="0" snapToObjects="1">
      <p:cViewPr varScale="1">
        <p:scale>
          <a:sx n="60" d="100"/>
          <a:sy n="60" d="100"/>
        </p:scale>
        <p:origin x="427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21125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01335" y="962758"/>
            <a:ext cx="10364488" cy="3049717"/>
          </a:xfrm>
        </p:spPr>
        <p:txBody>
          <a:bodyPr bIns="0" anchor="b">
            <a:normAutofit/>
          </a:bodyPr>
          <a:lstStyle>
            <a:lvl1pPr algn="l">
              <a:defRPr sz="7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01336" y="4237446"/>
            <a:ext cx="10364486" cy="1173145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2160" b="0" cap="all" baseline="0">
                <a:solidFill>
                  <a:schemeClr val="tx1"/>
                </a:solidFill>
              </a:defRPr>
            </a:lvl1pPr>
            <a:lvl2pPr marL="548640" indent="0" algn="ctr">
              <a:buNone/>
              <a:defRPr sz="216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6EE87-EBD5-4F12-A48A-63ACA297AC8F}" type="datetimeFigureOut">
              <a:rPr lang="en-US" smtClean="0"/>
              <a:t>7/9/2024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9801" y="395169"/>
            <a:ext cx="5968698" cy="37104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725197" y="958767"/>
            <a:ext cx="973223" cy="604294"/>
          </a:xfr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901336" y="4234250"/>
            <a:ext cx="1036448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3540820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smtClean="0"/>
              <a:t>7/9/2024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744675" y="2216506"/>
            <a:ext cx="1152902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842894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326933" y="958768"/>
            <a:ext cx="1938890" cy="5591867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33606" y="958768"/>
            <a:ext cx="9394596" cy="559186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smtClean="0"/>
              <a:t>7/9/2024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1326933" y="958768"/>
            <a:ext cx="0" cy="5591867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08371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04404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smtClean="0"/>
              <a:t>7/9/2024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744675" y="2216506"/>
            <a:ext cx="1152902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9805515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5087" y="2107356"/>
            <a:ext cx="10371785" cy="2265540"/>
          </a:xfrm>
        </p:spPr>
        <p:txBody>
          <a:bodyPr anchor="b">
            <a:normAutofit/>
          </a:bodyPr>
          <a:lstStyle>
            <a:lvl1pPr algn="l">
              <a:defRPr sz="43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45087" y="4567435"/>
            <a:ext cx="10356535" cy="1215515"/>
          </a:xfrm>
        </p:spPr>
        <p:txBody>
          <a:bodyPr tIns="91440">
            <a:normAutofit/>
          </a:bodyPr>
          <a:lstStyle>
            <a:lvl1pPr marL="0" indent="0" algn="l">
              <a:buNone/>
              <a:defRPr sz="2160">
                <a:solidFill>
                  <a:schemeClr val="tx1"/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smtClean="0"/>
              <a:t>7/9/2024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745087" y="4565982"/>
            <a:ext cx="1035653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5077476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9061" y="965867"/>
            <a:ext cx="11526762" cy="127116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36797" y="2413054"/>
            <a:ext cx="5574182" cy="41383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96525" y="2420812"/>
            <a:ext cx="5574182" cy="41298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smtClean="0"/>
              <a:t>7/9/2024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744675" y="2216506"/>
            <a:ext cx="1152902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1741038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6630" y="964996"/>
            <a:ext cx="11529193" cy="126758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6629" y="2423459"/>
            <a:ext cx="5574182" cy="962332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640" b="0" cap="all" baseline="0">
                <a:solidFill>
                  <a:schemeClr val="accent1"/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36629" y="3389124"/>
            <a:ext cx="5574182" cy="31733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94835" y="2427604"/>
            <a:ext cx="5574182" cy="962684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640" b="0" cap="all" baseline="0">
                <a:solidFill>
                  <a:schemeClr val="accent1"/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94835" y="3385790"/>
            <a:ext cx="5574182" cy="31648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smtClean="0"/>
              <a:t>7/9/2024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744675" y="2216506"/>
            <a:ext cx="1152902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8149376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smtClean="0"/>
              <a:t>7/9/2024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744675" y="2216506"/>
            <a:ext cx="1152902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5820130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smtClean="0"/>
              <a:t>7/9/2024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447850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3606" y="958768"/>
            <a:ext cx="3927719" cy="2696540"/>
          </a:xfrm>
        </p:spPr>
        <p:txBody>
          <a:bodyPr anchor="b">
            <a:normAutofit/>
          </a:bodyPr>
          <a:lstStyle>
            <a:lvl1pPr algn="l">
              <a:defRPr sz="28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52457" y="958769"/>
            <a:ext cx="7214964" cy="5590591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3606" y="3846590"/>
            <a:ext cx="3930016" cy="2697817"/>
          </a:xfrm>
        </p:spPr>
        <p:txBody>
          <a:bodyPr/>
          <a:lstStyle>
            <a:lvl1pPr marL="0" indent="0" algn="l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smtClean="0"/>
              <a:t>7/9/2024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737936" y="3846589"/>
            <a:ext cx="3923388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8258887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8972865" y="578605"/>
            <a:ext cx="4889440" cy="617892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1447" y="1355416"/>
            <a:ext cx="6638794" cy="2196701"/>
          </a:xfrm>
        </p:spPr>
        <p:txBody>
          <a:bodyPr anchor="b">
            <a:normAutofit/>
          </a:bodyPr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749268" y="1347051"/>
            <a:ext cx="3349405" cy="4639592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40395" y="3775191"/>
            <a:ext cx="6629285" cy="2404490"/>
          </a:xfrm>
        </p:spPr>
        <p:txBody>
          <a:bodyPr>
            <a:normAutofit/>
          </a:bodyPr>
          <a:lstStyle>
            <a:lvl1pPr marL="0" indent="0" algn="l">
              <a:buNone/>
              <a:defRPr sz="216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736859" y="6563828"/>
            <a:ext cx="6632821" cy="384148"/>
          </a:xfrm>
        </p:spPr>
        <p:txBody>
          <a:bodyPr/>
          <a:lstStyle>
            <a:lvl1pPr algn="l">
              <a:defRPr/>
            </a:lvl1pPr>
          </a:lstStyle>
          <a:p>
            <a:fld id="{C7616CA0-919D-4A49-9C8A-62FDFB3A5183}" type="datetimeFigureOut">
              <a:rPr lang="en-US" smtClean="0"/>
              <a:t>7/9/2024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736858" y="382369"/>
            <a:ext cx="6649205" cy="38511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736859" y="3772326"/>
            <a:ext cx="663282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4976729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423372"/>
            <a:ext cx="14630400" cy="49271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7351776"/>
            <a:ext cx="14630400" cy="89154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41895" y="965423"/>
            <a:ext cx="11523930" cy="125908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41895" y="2418879"/>
            <a:ext cx="11523930" cy="41407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064966" y="396445"/>
            <a:ext cx="4200858" cy="371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298CD5-6C1E-4009-B41F-6DF62E31D3BE}" type="datetimeFigureOut">
              <a:rPr lang="en-US" smtClean="0"/>
              <a:pPr/>
              <a:t>7/9/2024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41895" y="395169"/>
            <a:ext cx="7126603" cy="371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76073" y="958767"/>
            <a:ext cx="973223" cy="60429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336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7354096"/>
            <a:ext cx="146304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224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</p:sldLayoutIdLst>
  <p:hf sldNum="0" hdr="0" ftr="0" dt="0"/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384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defTabSz="1097280" rtl="0" eaLnBrk="1" latinLnBrk="0" hangingPunct="1">
        <a:lnSpc>
          <a:spcPct val="120000"/>
        </a:lnSpc>
        <a:spcBef>
          <a:spcPts val="12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4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822960" indent="-274320" algn="l" defTabSz="1097280" rtl="0" eaLnBrk="1" latinLnBrk="0" hangingPunct="1">
        <a:lnSpc>
          <a:spcPct val="120000"/>
        </a:lnSpc>
        <a:spcBef>
          <a:spcPts val="6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16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371600" indent="-274320" algn="l" defTabSz="1097280" rtl="0" eaLnBrk="1" latinLnBrk="0" hangingPunct="1">
        <a:lnSpc>
          <a:spcPct val="120000"/>
        </a:lnSpc>
        <a:spcBef>
          <a:spcPts val="6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92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920240" indent="-274320" algn="l" defTabSz="1097280" rtl="0" eaLnBrk="1" latinLnBrk="0" hangingPunct="1">
        <a:lnSpc>
          <a:spcPct val="120000"/>
        </a:lnSpc>
        <a:spcBef>
          <a:spcPts val="6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8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468880" indent="-274320" algn="l" defTabSz="1097280" rtl="0" eaLnBrk="1" latinLnBrk="0" hangingPunct="1">
        <a:lnSpc>
          <a:spcPct val="120000"/>
        </a:lnSpc>
        <a:spcBef>
          <a:spcPts val="6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4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lnSpc>
          <a:spcPct val="120000"/>
        </a:lnSpc>
        <a:spcBef>
          <a:spcPts val="6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4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120000"/>
        </a:lnSpc>
        <a:spcBef>
          <a:spcPts val="6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4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120000"/>
        </a:lnSpc>
        <a:spcBef>
          <a:spcPts val="6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4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120000"/>
        </a:lnSpc>
        <a:spcBef>
          <a:spcPts val="6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4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52610" y="2613422"/>
            <a:ext cx="4869061" cy="3002637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864037" y="990243"/>
            <a:ext cx="7415927" cy="319397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8384"/>
              </a:lnSpc>
              <a:buNone/>
            </a:pPr>
            <a:r>
              <a:rPr lang="en-US" sz="6707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Introduction to HR Analysis Projects</a:t>
            </a:r>
            <a:endParaRPr lang="en-US" sz="6707" dirty="0"/>
          </a:p>
        </p:txBody>
      </p:sp>
      <p:sp>
        <p:nvSpPr>
          <p:cNvPr id="7" name="Text 3"/>
          <p:cNvSpPr/>
          <p:nvPr/>
        </p:nvSpPr>
        <p:spPr>
          <a:xfrm>
            <a:off x="864037" y="4554498"/>
            <a:ext cx="7415927" cy="197524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 HR analysis projects leverage data-driven insights to optimize workforce management and support strategic business decisions. These initiatives can lead to improved employee engagement, retention, diversity, and overall organizational performance.</a:t>
            </a:r>
            <a:endParaRPr lang="en-US" sz="1944" dirty="0"/>
          </a:p>
        </p:txBody>
      </p:sp>
      <p:sp>
        <p:nvSpPr>
          <p:cNvPr id="8" name="Shape 4"/>
          <p:cNvSpPr/>
          <p:nvPr/>
        </p:nvSpPr>
        <p:spPr>
          <a:xfrm>
            <a:off x="864037" y="6825853"/>
            <a:ext cx="394930" cy="394930"/>
          </a:xfrm>
          <a:prstGeom prst="roundRect">
            <a:avLst>
              <a:gd name="adj" fmla="val 23151155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1657" y="6833473"/>
            <a:ext cx="379690" cy="379690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1382316" y="6807398"/>
            <a:ext cx="3123962" cy="43195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402"/>
              </a:lnSpc>
              <a:buNone/>
            </a:pPr>
            <a:r>
              <a:rPr lang="en-US" sz="2430" b="1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by Abhishek Jaiswal</a:t>
            </a:r>
            <a:endParaRPr lang="en-US" sz="243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CAE31B9-64A9-A646-27F9-D054CD202248}"/>
                  </a:ext>
                </a:extLst>
              </p:cNvPr>
              <p:cNvSpPr txBox="1"/>
              <p:nvPr/>
            </p:nvSpPr>
            <p:spPr>
              <a:xfrm>
                <a:off x="6858000" y="3657600"/>
                <a:ext cx="20165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825F15A7-03F4-43D7-82C5-3E23DA2F108C}" type="mathplaceholder">
                        <a:rPr lang="en-IN" i="1" smtClean="0">
                          <a:latin typeface="Cambria Math" panose="02040503050406030204" pitchFamily="18" charset="0"/>
                        </a:rPr>
                        <a:t>Type equation here.</a:t>
                      </a:fld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CAE31B9-64A9-A646-27F9-D054CD2022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0" y="3657600"/>
                <a:ext cx="2016578" cy="276999"/>
              </a:xfrm>
              <a:prstGeom prst="rect">
                <a:avLst/>
              </a:prstGeom>
              <a:blipFill>
                <a:blip r:embed="rId6"/>
                <a:stretch>
                  <a:fillRect l="-3323" r="-2719" b="-3555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739"/>
    </mc:Choice>
    <mc:Fallback>
      <p:transition spd="slow" advTm="673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15343" y="1642943"/>
            <a:ext cx="4943713" cy="4943713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759857" y="943570"/>
            <a:ext cx="7624286" cy="135683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343"/>
              </a:lnSpc>
              <a:buNone/>
            </a:pPr>
            <a:r>
              <a:rPr lang="en-US" sz="4274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Importance of Data-Driven HR Decisions</a:t>
            </a:r>
            <a:endParaRPr lang="en-US" sz="4274" dirty="0"/>
          </a:p>
        </p:txBody>
      </p:sp>
      <p:sp>
        <p:nvSpPr>
          <p:cNvPr id="7" name="Shape 3"/>
          <p:cNvSpPr/>
          <p:nvPr/>
        </p:nvSpPr>
        <p:spPr>
          <a:xfrm>
            <a:off x="759857" y="2870240"/>
            <a:ext cx="488513" cy="488513"/>
          </a:xfrm>
          <a:prstGeom prst="roundRect">
            <a:avLst>
              <a:gd name="adj" fmla="val 20002"/>
            </a:avLst>
          </a:prstGeom>
          <a:solidFill>
            <a:srgbClr val="283157"/>
          </a:solidFill>
          <a:ln w="7620">
            <a:solidFill>
              <a:srgbClr val="414A70"/>
            </a:solidFill>
            <a:prstDash val="solid"/>
          </a:ln>
        </p:spPr>
      </p:sp>
      <p:sp>
        <p:nvSpPr>
          <p:cNvPr id="8" name="Text 4"/>
          <p:cNvSpPr/>
          <p:nvPr/>
        </p:nvSpPr>
        <p:spPr>
          <a:xfrm>
            <a:off x="929402" y="2951559"/>
            <a:ext cx="149304" cy="32575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565"/>
              </a:lnSpc>
              <a:buNone/>
            </a:pPr>
            <a:r>
              <a:rPr lang="en-US" sz="2565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1</a:t>
            </a:r>
            <a:endParaRPr lang="en-US" sz="2565" dirty="0"/>
          </a:p>
        </p:txBody>
      </p:sp>
      <p:sp>
        <p:nvSpPr>
          <p:cNvPr id="9" name="Text 5"/>
          <p:cNvSpPr/>
          <p:nvPr/>
        </p:nvSpPr>
        <p:spPr>
          <a:xfrm>
            <a:off x="1465421" y="2870240"/>
            <a:ext cx="2714149" cy="33932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71"/>
              </a:lnSpc>
              <a:buNone/>
            </a:pPr>
            <a:r>
              <a:rPr lang="en-US" sz="2137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Informed Decisions</a:t>
            </a:r>
            <a:endParaRPr lang="en-US" sz="2137" dirty="0"/>
          </a:p>
        </p:txBody>
      </p:sp>
      <p:sp>
        <p:nvSpPr>
          <p:cNvPr id="10" name="Text 6"/>
          <p:cNvSpPr/>
          <p:nvPr/>
        </p:nvSpPr>
        <p:spPr>
          <a:xfrm>
            <a:off x="1465421" y="3339822"/>
            <a:ext cx="6918722" cy="69484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6"/>
              </a:lnSpc>
              <a:buNone/>
            </a:pPr>
            <a:r>
              <a:rPr lang="en-US" sz="171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Data analysis empowers HR professionals to make more informed, objective decisions that align with business goals.</a:t>
            </a:r>
            <a:endParaRPr lang="en-US" sz="1710" dirty="0"/>
          </a:p>
        </p:txBody>
      </p:sp>
      <p:sp>
        <p:nvSpPr>
          <p:cNvPr id="11" name="Shape 7"/>
          <p:cNvSpPr/>
          <p:nvPr/>
        </p:nvSpPr>
        <p:spPr>
          <a:xfrm>
            <a:off x="759857" y="4495919"/>
            <a:ext cx="488513" cy="488513"/>
          </a:xfrm>
          <a:prstGeom prst="roundRect">
            <a:avLst>
              <a:gd name="adj" fmla="val 20002"/>
            </a:avLst>
          </a:prstGeom>
          <a:solidFill>
            <a:srgbClr val="283157"/>
          </a:solidFill>
          <a:ln w="7620">
            <a:solidFill>
              <a:srgbClr val="414A70"/>
            </a:solidFill>
            <a:prstDash val="solid"/>
          </a:ln>
        </p:spPr>
      </p:sp>
      <p:sp>
        <p:nvSpPr>
          <p:cNvPr id="12" name="Text 8"/>
          <p:cNvSpPr/>
          <p:nvPr/>
        </p:nvSpPr>
        <p:spPr>
          <a:xfrm>
            <a:off x="905351" y="4577239"/>
            <a:ext cx="197406" cy="32575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565"/>
              </a:lnSpc>
              <a:buNone/>
            </a:pPr>
            <a:r>
              <a:rPr lang="en-US" sz="2565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2</a:t>
            </a:r>
            <a:endParaRPr lang="en-US" sz="2565" dirty="0"/>
          </a:p>
        </p:txBody>
      </p:sp>
      <p:sp>
        <p:nvSpPr>
          <p:cNvPr id="13" name="Text 9"/>
          <p:cNvSpPr/>
          <p:nvPr/>
        </p:nvSpPr>
        <p:spPr>
          <a:xfrm>
            <a:off x="1465421" y="4495919"/>
            <a:ext cx="3158847" cy="33932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71"/>
              </a:lnSpc>
              <a:buNone/>
            </a:pPr>
            <a:r>
              <a:rPr lang="en-US" sz="2137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Workforce Optimization</a:t>
            </a:r>
            <a:endParaRPr lang="en-US" sz="2137" dirty="0"/>
          </a:p>
        </p:txBody>
      </p:sp>
      <p:sp>
        <p:nvSpPr>
          <p:cNvPr id="14" name="Text 10"/>
          <p:cNvSpPr/>
          <p:nvPr/>
        </p:nvSpPr>
        <p:spPr>
          <a:xfrm>
            <a:off x="1465421" y="4965502"/>
            <a:ext cx="6918722" cy="69484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6"/>
              </a:lnSpc>
              <a:buNone/>
            </a:pPr>
            <a:r>
              <a:rPr lang="en-US" sz="171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HR analytics can identify areas for improvement in workforce planning, development, and deployment.</a:t>
            </a:r>
            <a:endParaRPr lang="en-US" sz="1710" dirty="0"/>
          </a:p>
        </p:txBody>
      </p:sp>
      <p:sp>
        <p:nvSpPr>
          <p:cNvPr id="15" name="Shape 11"/>
          <p:cNvSpPr/>
          <p:nvPr/>
        </p:nvSpPr>
        <p:spPr>
          <a:xfrm>
            <a:off x="759857" y="6121598"/>
            <a:ext cx="488513" cy="488513"/>
          </a:xfrm>
          <a:prstGeom prst="roundRect">
            <a:avLst>
              <a:gd name="adj" fmla="val 20002"/>
            </a:avLst>
          </a:prstGeom>
          <a:solidFill>
            <a:srgbClr val="283157"/>
          </a:solidFill>
          <a:ln w="7620">
            <a:solidFill>
              <a:srgbClr val="414A70"/>
            </a:solidFill>
            <a:prstDash val="solid"/>
          </a:ln>
        </p:spPr>
      </p:sp>
      <p:sp>
        <p:nvSpPr>
          <p:cNvPr id="16" name="Text 12"/>
          <p:cNvSpPr/>
          <p:nvPr/>
        </p:nvSpPr>
        <p:spPr>
          <a:xfrm>
            <a:off x="914162" y="6202918"/>
            <a:ext cx="179784" cy="32575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565"/>
              </a:lnSpc>
              <a:buNone/>
            </a:pPr>
            <a:r>
              <a:rPr lang="en-US" sz="2565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3</a:t>
            </a:r>
            <a:endParaRPr lang="en-US" sz="2565" dirty="0"/>
          </a:p>
        </p:txBody>
      </p:sp>
      <p:sp>
        <p:nvSpPr>
          <p:cNvPr id="17" name="Text 13"/>
          <p:cNvSpPr/>
          <p:nvPr/>
        </p:nvSpPr>
        <p:spPr>
          <a:xfrm>
            <a:off x="1465421" y="6121598"/>
            <a:ext cx="3017282" cy="33932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71"/>
              </a:lnSpc>
              <a:buNone/>
            </a:pPr>
            <a:r>
              <a:rPr lang="en-US" sz="2137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Competitive Advantage</a:t>
            </a:r>
            <a:endParaRPr lang="en-US" sz="2137" dirty="0"/>
          </a:p>
        </p:txBody>
      </p:sp>
      <p:sp>
        <p:nvSpPr>
          <p:cNvPr id="18" name="Text 14"/>
          <p:cNvSpPr/>
          <p:nvPr/>
        </p:nvSpPr>
        <p:spPr>
          <a:xfrm>
            <a:off x="1465421" y="6591181"/>
            <a:ext cx="6918722" cy="69484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6"/>
              </a:lnSpc>
              <a:buNone/>
            </a:pPr>
            <a:r>
              <a:rPr lang="en-US" sz="171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Data-driven HR insights can give organizations a strategic edge in attracting, retaining, and managing top talent.</a:t>
            </a:r>
            <a:endParaRPr lang="en-US" sz="171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815"/>
    </mc:Choice>
    <mc:Fallback>
      <p:transition spd="slow" advTm="3815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/>
        </p:spPr>
      </p:sp>
      <p:sp>
        <p:nvSpPr>
          <p:cNvPr id="4" name="Text 2"/>
          <p:cNvSpPr/>
          <p:nvPr/>
        </p:nvSpPr>
        <p:spPr>
          <a:xfrm>
            <a:off x="864037" y="2203013"/>
            <a:ext cx="9028390" cy="77152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6075"/>
              </a:lnSpc>
              <a:buNone/>
            </a:pPr>
            <a:r>
              <a:rPr lang="en-US" sz="4860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Common HR Analysis Projects</a:t>
            </a:r>
            <a:endParaRPr lang="en-US" sz="4860" dirty="0"/>
          </a:p>
        </p:txBody>
      </p:sp>
      <p:sp>
        <p:nvSpPr>
          <p:cNvPr id="5" name="Text 3"/>
          <p:cNvSpPr/>
          <p:nvPr/>
        </p:nvSpPr>
        <p:spPr>
          <a:xfrm>
            <a:off x="864037" y="3591639"/>
            <a:ext cx="3086100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038"/>
              </a:lnSpc>
              <a:buNone/>
            </a:pPr>
            <a:r>
              <a:rPr lang="en-US" sz="2430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Workforce Planning</a:t>
            </a:r>
            <a:endParaRPr lang="en-US" sz="2430" dirty="0"/>
          </a:p>
        </p:txBody>
      </p:sp>
      <p:sp>
        <p:nvSpPr>
          <p:cNvPr id="6" name="Text 4"/>
          <p:cNvSpPr/>
          <p:nvPr/>
        </p:nvSpPr>
        <p:spPr>
          <a:xfrm>
            <a:off x="864037" y="4224218"/>
            <a:ext cx="3898821" cy="15801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Analyzing hiring trends, skills gaps, and attrition to optimize staffing and succession planning.</a:t>
            </a:r>
            <a:endParaRPr lang="en-US" sz="1944" dirty="0"/>
          </a:p>
        </p:txBody>
      </p:sp>
      <p:sp>
        <p:nvSpPr>
          <p:cNvPr id="7" name="Text 5"/>
          <p:cNvSpPr/>
          <p:nvPr/>
        </p:nvSpPr>
        <p:spPr>
          <a:xfrm>
            <a:off x="5372695" y="3591639"/>
            <a:ext cx="3366968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038"/>
              </a:lnSpc>
              <a:buNone/>
            </a:pPr>
            <a:r>
              <a:rPr lang="en-US" sz="2430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Employee Engagement</a:t>
            </a:r>
            <a:endParaRPr lang="en-US" sz="2430" dirty="0"/>
          </a:p>
        </p:txBody>
      </p:sp>
      <p:sp>
        <p:nvSpPr>
          <p:cNvPr id="8" name="Text 6"/>
          <p:cNvSpPr/>
          <p:nvPr/>
        </p:nvSpPr>
        <p:spPr>
          <a:xfrm>
            <a:off x="5372695" y="4224218"/>
            <a:ext cx="3898821" cy="15801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Identifying drivers of engagement and developing targeted programs to boost motivation and retention.</a:t>
            </a:r>
            <a:endParaRPr lang="en-US" sz="1944" dirty="0"/>
          </a:p>
        </p:txBody>
      </p:sp>
      <p:sp>
        <p:nvSpPr>
          <p:cNvPr id="9" name="Text 7"/>
          <p:cNvSpPr/>
          <p:nvPr/>
        </p:nvSpPr>
        <p:spPr>
          <a:xfrm>
            <a:off x="9881354" y="3591639"/>
            <a:ext cx="3094315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038"/>
              </a:lnSpc>
              <a:buNone/>
            </a:pPr>
            <a:r>
              <a:rPr lang="en-US" sz="2430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Diversity &amp; Inclusion</a:t>
            </a:r>
            <a:endParaRPr lang="en-US" sz="2430" dirty="0"/>
          </a:p>
        </p:txBody>
      </p:sp>
      <p:sp>
        <p:nvSpPr>
          <p:cNvPr id="10" name="Text 8"/>
          <p:cNvSpPr/>
          <p:nvPr/>
        </p:nvSpPr>
        <p:spPr>
          <a:xfrm>
            <a:off x="9881354" y="4224218"/>
            <a:ext cx="3898821" cy="15801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Tracking representation, pay equity, and career advancement to foster a more inclusive workplace.</a:t>
            </a:r>
            <a:endParaRPr lang="en-US" sz="1944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66647" y="2797731"/>
            <a:ext cx="5041106" cy="2634020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623292" y="1211104"/>
            <a:ext cx="6836807" cy="55661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383"/>
              </a:lnSpc>
              <a:buNone/>
            </a:pPr>
            <a:r>
              <a:rPr lang="en-US" sz="3506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Data Collection and Preparation</a:t>
            </a:r>
            <a:endParaRPr lang="en-US" sz="3506" dirty="0"/>
          </a:p>
        </p:txBody>
      </p:sp>
      <p:sp>
        <p:nvSpPr>
          <p:cNvPr id="7" name="Shape 3"/>
          <p:cNvSpPr/>
          <p:nvPr/>
        </p:nvSpPr>
        <p:spPr>
          <a:xfrm>
            <a:off x="623292" y="2034778"/>
            <a:ext cx="7897416" cy="1326118"/>
          </a:xfrm>
          <a:prstGeom prst="roundRect">
            <a:avLst>
              <a:gd name="adj" fmla="val 6044"/>
            </a:avLst>
          </a:prstGeom>
          <a:solidFill>
            <a:srgbClr val="283157"/>
          </a:solidFill>
          <a:ln w="7620">
            <a:solidFill>
              <a:srgbClr val="414A70"/>
            </a:solidFill>
            <a:prstDash val="solid"/>
          </a:ln>
        </p:spPr>
      </p:sp>
      <p:sp>
        <p:nvSpPr>
          <p:cNvPr id="8" name="Text 4"/>
          <p:cNvSpPr/>
          <p:nvPr/>
        </p:nvSpPr>
        <p:spPr>
          <a:xfrm>
            <a:off x="808911" y="2220397"/>
            <a:ext cx="2226350" cy="2782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191"/>
              </a:lnSpc>
              <a:buNone/>
            </a:pPr>
            <a:r>
              <a:rPr lang="en-US" sz="1753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Data Sources</a:t>
            </a:r>
            <a:endParaRPr lang="en-US" sz="1753" dirty="0"/>
          </a:p>
        </p:txBody>
      </p:sp>
      <p:sp>
        <p:nvSpPr>
          <p:cNvPr id="9" name="Text 5"/>
          <p:cNvSpPr/>
          <p:nvPr/>
        </p:nvSpPr>
        <p:spPr>
          <a:xfrm>
            <a:off x="808911" y="2605445"/>
            <a:ext cx="7526179" cy="56983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244"/>
              </a:lnSpc>
              <a:buNone/>
            </a:pPr>
            <a:r>
              <a:rPr lang="en-US" sz="1402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HR systems, employee surveys, performance reviews, and other internal and external data.</a:t>
            </a:r>
            <a:endParaRPr lang="en-US" sz="1402" dirty="0"/>
          </a:p>
        </p:txBody>
      </p:sp>
      <p:sp>
        <p:nvSpPr>
          <p:cNvPr id="10" name="Shape 6"/>
          <p:cNvSpPr/>
          <p:nvPr/>
        </p:nvSpPr>
        <p:spPr>
          <a:xfrm>
            <a:off x="623292" y="3538895"/>
            <a:ext cx="7897416" cy="1041202"/>
          </a:xfrm>
          <a:prstGeom prst="roundRect">
            <a:avLst>
              <a:gd name="adj" fmla="val 7698"/>
            </a:avLst>
          </a:prstGeom>
          <a:solidFill>
            <a:srgbClr val="283157"/>
          </a:solidFill>
          <a:ln w="7620">
            <a:solidFill>
              <a:srgbClr val="414A70"/>
            </a:solidFill>
            <a:prstDash val="solid"/>
          </a:ln>
        </p:spPr>
      </p:sp>
      <p:sp>
        <p:nvSpPr>
          <p:cNvPr id="11" name="Text 7"/>
          <p:cNvSpPr/>
          <p:nvPr/>
        </p:nvSpPr>
        <p:spPr>
          <a:xfrm>
            <a:off x="808911" y="3724513"/>
            <a:ext cx="2226350" cy="2782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191"/>
              </a:lnSpc>
              <a:buNone/>
            </a:pPr>
            <a:r>
              <a:rPr lang="en-US" sz="1753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Data Cleaning</a:t>
            </a:r>
            <a:endParaRPr lang="en-US" sz="1753" dirty="0"/>
          </a:p>
        </p:txBody>
      </p:sp>
      <p:sp>
        <p:nvSpPr>
          <p:cNvPr id="12" name="Text 8"/>
          <p:cNvSpPr/>
          <p:nvPr/>
        </p:nvSpPr>
        <p:spPr>
          <a:xfrm>
            <a:off x="808911" y="4109561"/>
            <a:ext cx="7526179" cy="28491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244"/>
              </a:lnSpc>
              <a:buNone/>
            </a:pPr>
            <a:r>
              <a:rPr lang="en-US" sz="1402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Ensuring data accuracy, consistency, and completeness before analysis.</a:t>
            </a:r>
            <a:endParaRPr lang="en-US" sz="1402" dirty="0"/>
          </a:p>
        </p:txBody>
      </p:sp>
      <p:sp>
        <p:nvSpPr>
          <p:cNvPr id="13" name="Shape 9"/>
          <p:cNvSpPr/>
          <p:nvPr/>
        </p:nvSpPr>
        <p:spPr>
          <a:xfrm>
            <a:off x="623292" y="4758095"/>
            <a:ext cx="7897416" cy="1041202"/>
          </a:xfrm>
          <a:prstGeom prst="roundRect">
            <a:avLst>
              <a:gd name="adj" fmla="val 7698"/>
            </a:avLst>
          </a:prstGeom>
          <a:solidFill>
            <a:srgbClr val="283157"/>
          </a:solidFill>
          <a:ln w="7620">
            <a:solidFill>
              <a:srgbClr val="414A70"/>
            </a:solidFill>
            <a:prstDash val="solid"/>
          </a:ln>
        </p:spPr>
      </p:sp>
      <p:sp>
        <p:nvSpPr>
          <p:cNvPr id="14" name="Text 10"/>
          <p:cNvSpPr/>
          <p:nvPr/>
        </p:nvSpPr>
        <p:spPr>
          <a:xfrm>
            <a:off x="808911" y="4943713"/>
            <a:ext cx="2226350" cy="2782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191"/>
              </a:lnSpc>
              <a:buNone/>
            </a:pPr>
            <a:r>
              <a:rPr lang="en-US" sz="1753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Data Integration</a:t>
            </a:r>
            <a:endParaRPr lang="en-US" sz="1753" dirty="0"/>
          </a:p>
        </p:txBody>
      </p:sp>
      <p:sp>
        <p:nvSpPr>
          <p:cNvPr id="15" name="Text 11"/>
          <p:cNvSpPr/>
          <p:nvPr/>
        </p:nvSpPr>
        <p:spPr>
          <a:xfrm>
            <a:off x="808911" y="5328761"/>
            <a:ext cx="7526179" cy="28491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244"/>
              </a:lnSpc>
              <a:buNone/>
            </a:pPr>
            <a:r>
              <a:rPr lang="en-US" sz="1402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Combining disparate data sets to create a comprehensive view of the workforce.</a:t>
            </a:r>
            <a:endParaRPr lang="en-US" sz="1402" dirty="0"/>
          </a:p>
        </p:txBody>
      </p:sp>
      <p:sp>
        <p:nvSpPr>
          <p:cNvPr id="16" name="Shape 12"/>
          <p:cNvSpPr/>
          <p:nvPr/>
        </p:nvSpPr>
        <p:spPr>
          <a:xfrm>
            <a:off x="623292" y="5977295"/>
            <a:ext cx="7897416" cy="1041202"/>
          </a:xfrm>
          <a:prstGeom prst="roundRect">
            <a:avLst>
              <a:gd name="adj" fmla="val 7698"/>
            </a:avLst>
          </a:prstGeom>
          <a:solidFill>
            <a:srgbClr val="283157"/>
          </a:solidFill>
          <a:ln w="7620">
            <a:solidFill>
              <a:srgbClr val="414A70"/>
            </a:solidFill>
            <a:prstDash val="solid"/>
          </a:ln>
        </p:spPr>
      </p:sp>
      <p:sp>
        <p:nvSpPr>
          <p:cNvPr id="17" name="Text 13"/>
          <p:cNvSpPr/>
          <p:nvPr/>
        </p:nvSpPr>
        <p:spPr>
          <a:xfrm>
            <a:off x="808911" y="6162913"/>
            <a:ext cx="2226350" cy="2782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191"/>
              </a:lnSpc>
              <a:buNone/>
            </a:pPr>
            <a:r>
              <a:rPr lang="en-US" sz="1753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Privacy and Security</a:t>
            </a:r>
            <a:endParaRPr lang="en-US" sz="1753" dirty="0"/>
          </a:p>
        </p:txBody>
      </p:sp>
      <p:sp>
        <p:nvSpPr>
          <p:cNvPr id="18" name="Text 14"/>
          <p:cNvSpPr/>
          <p:nvPr/>
        </p:nvSpPr>
        <p:spPr>
          <a:xfrm>
            <a:off x="808911" y="6547961"/>
            <a:ext cx="7526179" cy="28491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244"/>
              </a:lnSpc>
              <a:buNone/>
            </a:pPr>
            <a:r>
              <a:rPr lang="en-US" sz="1402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Adhering to data protection regulations and maintaining employee confidentiality.</a:t>
            </a:r>
            <a:endParaRPr lang="en-US" sz="1402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19511" y="2825353"/>
            <a:ext cx="4935379" cy="2578775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771168" y="607576"/>
            <a:ext cx="7601664" cy="137707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22"/>
              </a:lnSpc>
              <a:buNone/>
            </a:pPr>
            <a:r>
              <a:rPr lang="en-US" sz="4338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Workforce Planning and Optimization</a:t>
            </a:r>
            <a:endParaRPr lang="en-US" sz="4338" dirty="0"/>
          </a:p>
        </p:txBody>
      </p:sp>
      <p:sp>
        <p:nvSpPr>
          <p:cNvPr id="7" name="Shape 3"/>
          <p:cNvSpPr/>
          <p:nvPr/>
        </p:nvSpPr>
        <p:spPr>
          <a:xfrm>
            <a:off x="1079659" y="2315170"/>
            <a:ext cx="44053" cy="5306854"/>
          </a:xfrm>
          <a:prstGeom prst="roundRect">
            <a:avLst>
              <a:gd name="adj" fmla="val 225099"/>
            </a:avLst>
          </a:prstGeom>
          <a:solidFill>
            <a:srgbClr val="414A70"/>
          </a:solidFill>
          <a:ln/>
        </p:spPr>
      </p:sp>
      <p:sp>
        <p:nvSpPr>
          <p:cNvPr id="8" name="Shape 4"/>
          <p:cNvSpPr/>
          <p:nvPr/>
        </p:nvSpPr>
        <p:spPr>
          <a:xfrm>
            <a:off x="1349573" y="2788920"/>
            <a:ext cx="771168" cy="44053"/>
          </a:xfrm>
          <a:prstGeom prst="roundRect">
            <a:avLst>
              <a:gd name="adj" fmla="val 225099"/>
            </a:avLst>
          </a:prstGeom>
          <a:solidFill>
            <a:srgbClr val="414A70"/>
          </a:solidFill>
          <a:ln/>
        </p:spPr>
      </p:sp>
      <p:sp>
        <p:nvSpPr>
          <p:cNvPr id="9" name="Shape 5"/>
          <p:cNvSpPr/>
          <p:nvPr/>
        </p:nvSpPr>
        <p:spPr>
          <a:xfrm>
            <a:off x="853797" y="2563058"/>
            <a:ext cx="495776" cy="495776"/>
          </a:xfrm>
          <a:prstGeom prst="roundRect">
            <a:avLst>
              <a:gd name="adj" fmla="val 20002"/>
            </a:avLst>
          </a:prstGeom>
          <a:solidFill>
            <a:srgbClr val="283157"/>
          </a:solidFill>
          <a:ln w="7620">
            <a:solidFill>
              <a:srgbClr val="414A70"/>
            </a:solidFill>
            <a:prstDash val="solid"/>
          </a:ln>
        </p:spPr>
      </p:sp>
      <p:sp>
        <p:nvSpPr>
          <p:cNvPr id="10" name="Text 6"/>
          <p:cNvSpPr/>
          <p:nvPr/>
        </p:nvSpPr>
        <p:spPr>
          <a:xfrm>
            <a:off x="1025843" y="2645688"/>
            <a:ext cx="151567" cy="33051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03"/>
              </a:lnSpc>
              <a:buNone/>
            </a:pPr>
            <a:r>
              <a:rPr lang="en-US" sz="2603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1</a:t>
            </a:r>
            <a:endParaRPr lang="en-US" sz="2603" dirty="0"/>
          </a:p>
        </p:txBody>
      </p:sp>
      <p:sp>
        <p:nvSpPr>
          <p:cNvPr id="11" name="Text 7"/>
          <p:cNvSpPr/>
          <p:nvPr/>
        </p:nvSpPr>
        <p:spPr>
          <a:xfrm>
            <a:off x="2313623" y="2535436"/>
            <a:ext cx="2754511" cy="34432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11"/>
              </a:lnSpc>
              <a:buNone/>
            </a:pPr>
            <a:r>
              <a:rPr lang="en-US" sz="2169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Demand Forecasting</a:t>
            </a:r>
            <a:endParaRPr lang="en-US" sz="2169" dirty="0"/>
          </a:p>
        </p:txBody>
      </p:sp>
      <p:sp>
        <p:nvSpPr>
          <p:cNvPr id="12" name="Text 8"/>
          <p:cNvSpPr/>
          <p:nvPr/>
        </p:nvSpPr>
        <p:spPr>
          <a:xfrm>
            <a:off x="2313623" y="3011924"/>
            <a:ext cx="6059210" cy="70508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76"/>
              </a:lnSpc>
              <a:buNone/>
            </a:pPr>
            <a:r>
              <a:rPr lang="en-US" sz="1735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Predicting future staffing needs based on business objectives and growth projections.</a:t>
            </a:r>
            <a:endParaRPr lang="en-US" sz="1735" dirty="0"/>
          </a:p>
        </p:txBody>
      </p:sp>
      <p:sp>
        <p:nvSpPr>
          <p:cNvPr id="13" name="Shape 9"/>
          <p:cNvSpPr/>
          <p:nvPr/>
        </p:nvSpPr>
        <p:spPr>
          <a:xfrm>
            <a:off x="1349573" y="4631293"/>
            <a:ext cx="771168" cy="44053"/>
          </a:xfrm>
          <a:prstGeom prst="roundRect">
            <a:avLst>
              <a:gd name="adj" fmla="val 225099"/>
            </a:avLst>
          </a:prstGeom>
          <a:solidFill>
            <a:srgbClr val="414A70"/>
          </a:solidFill>
          <a:ln/>
        </p:spPr>
      </p:sp>
      <p:sp>
        <p:nvSpPr>
          <p:cNvPr id="14" name="Shape 10"/>
          <p:cNvSpPr/>
          <p:nvPr/>
        </p:nvSpPr>
        <p:spPr>
          <a:xfrm>
            <a:off x="853797" y="4405432"/>
            <a:ext cx="495776" cy="495776"/>
          </a:xfrm>
          <a:prstGeom prst="roundRect">
            <a:avLst>
              <a:gd name="adj" fmla="val 20002"/>
            </a:avLst>
          </a:prstGeom>
          <a:solidFill>
            <a:srgbClr val="283157"/>
          </a:solidFill>
          <a:ln w="7620">
            <a:solidFill>
              <a:srgbClr val="414A70"/>
            </a:solidFill>
            <a:prstDash val="solid"/>
          </a:ln>
        </p:spPr>
      </p:sp>
      <p:sp>
        <p:nvSpPr>
          <p:cNvPr id="15" name="Text 11"/>
          <p:cNvSpPr/>
          <p:nvPr/>
        </p:nvSpPr>
        <p:spPr>
          <a:xfrm>
            <a:off x="1001554" y="4488061"/>
            <a:ext cx="200263" cy="33051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03"/>
              </a:lnSpc>
              <a:buNone/>
            </a:pPr>
            <a:r>
              <a:rPr lang="en-US" sz="2603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2</a:t>
            </a:r>
            <a:endParaRPr lang="en-US" sz="2603" dirty="0"/>
          </a:p>
        </p:txBody>
      </p:sp>
      <p:sp>
        <p:nvSpPr>
          <p:cNvPr id="16" name="Text 12"/>
          <p:cNvSpPr/>
          <p:nvPr/>
        </p:nvSpPr>
        <p:spPr>
          <a:xfrm>
            <a:off x="2313623" y="4377809"/>
            <a:ext cx="2754511" cy="34432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11"/>
              </a:lnSpc>
              <a:buNone/>
            </a:pPr>
            <a:r>
              <a:rPr lang="en-US" sz="2169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Supply Analysis</a:t>
            </a:r>
            <a:endParaRPr lang="en-US" sz="2169" dirty="0"/>
          </a:p>
        </p:txBody>
      </p:sp>
      <p:sp>
        <p:nvSpPr>
          <p:cNvPr id="17" name="Text 13"/>
          <p:cNvSpPr/>
          <p:nvPr/>
        </p:nvSpPr>
        <p:spPr>
          <a:xfrm>
            <a:off x="2313623" y="4854297"/>
            <a:ext cx="6059210" cy="70508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76"/>
              </a:lnSpc>
              <a:buNone/>
            </a:pPr>
            <a:r>
              <a:rPr lang="en-US" sz="1735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Assessing internal talent pipelines and external labor market trends.</a:t>
            </a:r>
            <a:endParaRPr lang="en-US" sz="1735" dirty="0"/>
          </a:p>
        </p:txBody>
      </p:sp>
      <p:sp>
        <p:nvSpPr>
          <p:cNvPr id="18" name="Shape 14"/>
          <p:cNvSpPr/>
          <p:nvPr/>
        </p:nvSpPr>
        <p:spPr>
          <a:xfrm>
            <a:off x="1349573" y="6473666"/>
            <a:ext cx="771168" cy="44053"/>
          </a:xfrm>
          <a:prstGeom prst="roundRect">
            <a:avLst>
              <a:gd name="adj" fmla="val 225099"/>
            </a:avLst>
          </a:prstGeom>
          <a:solidFill>
            <a:srgbClr val="414A70"/>
          </a:solidFill>
          <a:ln/>
        </p:spPr>
      </p:sp>
      <p:sp>
        <p:nvSpPr>
          <p:cNvPr id="19" name="Shape 15"/>
          <p:cNvSpPr/>
          <p:nvPr/>
        </p:nvSpPr>
        <p:spPr>
          <a:xfrm>
            <a:off x="853797" y="6247805"/>
            <a:ext cx="495776" cy="495776"/>
          </a:xfrm>
          <a:prstGeom prst="roundRect">
            <a:avLst>
              <a:gd name="adj" fmla="val 20002"/>
            </a:avLst>
          </a:prstGeom>
          <a:solidFill>
            <a:srgbClr val="283157"/>
          </a:solidFill>
          <a:ln w="7620">
            <a:solidFill>
              <a:srgbClr val="414A70"/>
            </a:solidFill>
            <a:prstDash val="solid"/>
          </a:ln>
        </p:spPr>
      </p:sp>
      <p:sp>
        <p:nvSpPr>
          <p:cNvPr id="20" name="Text 16"/>
          <p:cNvSpPr/>
          <p:nvPr/>
        </p:nvSpPr>
        <p:spPr>
          <a:xfrm>
            <a:off x="1010483" y="6330434"/>
            <a:ext cx="182404" cy="33051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03"/>
              </a:lnSpc>
              <a:buNone/>
            </a:pPr>
            <a:r>
              <a:rPr lang="en-US" sz="2603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3</a:t>
            </a:r>
            <a:endParaRPr lang="en-US" sz="2603" dirty="0"/>
          </a:p>
        </p:txBody>
      </p:sp>
      <p:sp>
        <p:nvSpPr>
          <p:cNvPr id="21" name="Text 17"/>
          <p:cNvSpPr/>
          <p:nvPr/>
        </p:nvSpPr>
        <p:spPr>
          <a:xfrm>
            <a:off x="2313623" y="6220182"/>
            <a:ext cx="2754511" cy="34432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11"/>
              </a:lnSpc>
              <a:buNone/>
            </a:pPr>
            <a:r>
              <a:rPr lang="en-US" sz="2169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Gap Identification</a:t>
            </a:r>
            <a:endParaRPr lang="en-US" sz="2169" dirty="0"/>
          </a:p>
        </p:txBody>
      </p:sp>
      <p:sp>
        <p:nvSpPr>
          <p:cNvPr id="22" name="Text 18"/>
          <p:cNvSpPr/>
          <p:nvPr/>
        </p:nvSpPr>
        <p:spPr>
          <a:xfrm>
            <a:off x="2313623" y="6696670"/>
            <a:ext cx="6059210" cy="70508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76"/>
              </a:lnSpc>
              <a:buNone/>
            </a:pPr>
            <a:r>
              <a:rPr lang="en-US" sz="1735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Pinpointing areas where talent supply and demand are misaligned.</a:t>
            </a:r>
            <a:endParaRPr lang="en-US" sz="1735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864084"/>
          </a:xfrm>
          <a:prstGeom prst="rect">
            <a:avLst/>
          </a:prstGeom>
          <a:solidFill>
            <a:srgbClr val="080E26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864084"/>
          </a:xfrm>
          <a:prstGeom prst="rect">
            <a:avLst/>
          </a:prstGeom>
        </p:spPr>
      </p:pic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979" y="3111579"/>
            <a:ext cx="5054322" cy="2640925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6091238" y="475178"/>
            <a:ext cx="7934325" cy="108013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4253"/>
              </a:lnSpc>
              <a:buNone/>
            </a:pPr>
            <a:r>
              <a:rPr lang="en-US" sz="3402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Employee Engagement and Retention Analysis</a:t>
            </a:r>
            <a:endParaRPr lang="en-US" sz="3402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1238" y="1814513"/>
            <a:ext cx="431959" cy="431959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6091238" y="2419231"/>
            <a:ext cx="2160270" cy="26991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126"/>
              </a:lnSpc>
              <a:buNone/>
            </a:pPr>
            <a:r>
              <a:rPr lang="en-US" sz="1701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Job Satisfaction</a:t>
            </a:r>
            <a:endParaRPr lang="en-US" sz="1701" dirty="0"/>
          </a:p>
        </p:txBody>
      </p:sp>
      <p:sp>
        <p:nvSpPr>
          <p:cNvPr id="9" name="Text 4"/>
          <p:cNvSpPr/>
          <p:nvPr/>
        </p:nvSpPr>
        <p:spPr>
          <a:xfrm>
            <a:off x="6091238" y="2792730"/>
            <a:ext cx="7934325" cy="27658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177"/>
              </a:lnSpc>
              <a:buNone/>
            </a:pPr>
            <a:r>
              <a:rPr lang="en-US" sz="1361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Analyze factors that contribute to employee satisfaction and fulfillment.</a:t>
            </a:r>
            <a:endParaRPr lang="en-US" sz="1361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1238" y="3587710"/>
            <a:ext cx="431959" cy="431959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6091238" y="4192429"/>
            <a:ext cx="2160270" cy="26991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126"/>
              </a:lnSpc>
              <a:buNone/>
            </a:pPr>
            <a:r>
              <a:rPr lang="en-US" sz="1701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Motivation Drivers</a:t>
            </a:r>
            <a:endParaRPr lang="en-US" sz="1701" dirty="0"/>
          </a:p>
        </p:txBody>
      </p:sp>
      <p:sp>
        <p:nvSpPr>
          <p:cNvPr id="12" name="Text 6"/>
          <p:cNvSpPr/>
          <p:nvPr/>
        </p:nvSpPr>
        <p:spPr>
          <a:xfrm>
            <a:off x="6091238" y="4565928"/>
            <a:ext cx="7934325" cy="27658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177"/>
              </a:lnSpc>
              <a:buNone/>
            </a:pPr>
            <a:r>
              <a:rPr lang="en-US" sz="1361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Identify the key intrinsic and extrinsic motivators for your workforce.</a:t>
            </a:r>
            <a:endParaRPr lang="en-US" sz="1361" dirty="0"/>
          </a:p>
        </p:txBody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1238" y="5360908"/>
            <a:ext cx="431959" cy="431959"/>
          </a:xfrm>
          <a:prstGeom prst="rect">
            <a:avLst/>
          </a:prstGeom>
        </p:spPr>
      </p:pic>
      <p:sp>
        <p:nvSpPr>
          <p:cNvPr id="14" name="Text 7"/>
          <p:cNvSpPr/>
          <p:nvPr/>
        </p:nvSpPr>
        <p:spPr>
          <a:xfrm>
            <a:off x="6091238" y="5965627"/>
            <a:ext cx="2160270" cy="26991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126"/>
              </a:lnSpc>
              <a:buNone/>
            </a:pPr>
            <a:r>
              <a:rPr lang="en-US" sz="1701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Turnover Patterns</a:t>
            </a:r>
            <a:endParaRPr lang="en-US" sz="1701" dirty="0"/>
          </a:p>
        </p:txBody>
      </p:sp>
      <p:sp>
        <p:nvSpPr>
          <p:cNvPr id="15" name="Text 8"/>
          <p:cNvSpPr/>
          <p:nvPr/>
        </p:nvSpPr>
        <p:spPr>
          <a:xfrm>
            <a:off x="6091238" y="6339126"/>
            <a:ext cx="7934325" cy="27658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177"/>
              </a:lnSpc>
              <a:buNone/>
            </a:pPr>
            <a:r>
              <a:rPr lang="en-US" sz="1361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Understand the root causes of employee attrition and develop retention strategies.</a:t>
            </a:r>
            <a:endParaRPr lang="en-US" sz="1361" dirty="0"/>
          </a:p>
        </p:txBody>
      </p:sp>
      <p:pic>
        <p:nvPicPr>
          <p:cNvPr id="16" name="Image 5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1238" y="7134106"/>
            <a:ext cx="431959" cy="431959"/>
          </a:xfrm>
          <a:prstGeom prst="rect">
            <a:avLst/>
          </a:prstGeom>
        </p:spPr>
      </p:pic>
      <p:sp>
        <p:nvSpPr>
          <p:cNvPr id="17" name="Text 9"/>
          <p:cNvSpPr/>
          <p:nvPr/>
        </p:nvSpPr>
        <p:spPr>
          <a:xfrm>
            <a:off x="6091238" y="7738824"/>
            <a:ext cx="2160270" cy="26991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126"/>
              </a:lnSpc>
              <a:buNone/>
            </a:pPr>
            <a:r>
              <a:rPr lang="en-US" sz="1701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Career Development</a:t>
            </a:r>
            <a:endParaRPr lang="en-US" sz="1701" dirty="0"/>
          </a:p>
        </p:txBody>
      </p:sp>
      <p:sp>
        <p:nvSpPr>
          <p:cNvPr id="18" name="Text 10"/>
          <p:cNvSpPr/>
          <p:nvPr/>
        </p:nvSpPr>
        <p:spPr>
          <a:xfrm>
            <a:off x="6091238" y="8112323"/>
            <a:ext cx="7934325" cy="27658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177"/>
              </a:lnSpc>
              <a:buNone/>
            </a:pPr>
            <a:r>
              <a:rPr lang="en-US" sz="1361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Assess opportunities for learning, advancement, and professional growth.</a:t>
            </a:r>
            <a:endParaRPr lang="en-US" sz="136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106" y="2264450"/>
            <a:ext cx="4934069" cy="3700582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6259473" y="607933"/>
            <a:ext cx="7597854" cy="138064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36"/>
              </a:lnSpc>
              <a:buNone/>
            </a:pPr>
            <a:r>
              <a:rPr lang="en-US" sz="4349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Diversity and Inclusion Metrics</a:t>
            </a:r>
            <a:endParaRPr lang="en-US" sz="4349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59473" y="2319933"/>
            <a:ext cx="1104543" cy="1767245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7695367" y="2540794"/>
            <a:ext cx="2761298" cy="3450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18"/>
              </a:lnSpc>
              <a:buNone/>
            </a:pPr>
            <a:r>
              <a:rPr lang="en-US" sz="2174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Representation</a:t>
            </a:r>
            <a:endParaRPr lang="en-US" sz="2174" dirty="0"/>
          </a:p>
        </p:txBody>
      </p:sp>
      <p:sp>
        <p:nvSpPr>
          <p:cNvPr id="9" name="Text 4"/>
          <p:cNvSpPr/>
          <p:nvPr/>
        </p:nvSpPr>
        <p:spPr>
          <a:xfrm>
            <a:off x="7695367" y="3018353"/>
            <a:ext cx="6161961" cy="70675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83"/>
              </a:lnSpc>
              <a:buNone/>
            </a:pPr>
            <a:r>
              <a:rPr lang="en-US" sz="1739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Track demographic diversity across the employee lifecycle.</a:t>
            </a:r>
            <a:endParaRPr lang="en-US" sz="1739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59473" y="4087178"/>
            <a:ext cx="1104543" cy="1767245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7695367" y="4308038"/>
            <a:ext cx="2761298" cy="3450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18"/>
              </a:lnSpc>
              <a:buNone/>
            </a:pPr>
            <a:r>
              <a:rPr lang="en-US" sz="2174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Equity</a:t>
            </a:r>
            <a:endParaRPr lang="en-US" sz="2174" dirty="0"/>
          </a:p>
        </p:txBody>
      </p:sp>
      <p:sp>
        <p:nvSpPr>
          <p:cNvPr id="12" name="Text 6"/>
          <p:cNvSpPr/>
          <p:nvPr/>
        </p:nvSpPr>
        <p:spPr>
          <a:xfrm>
            <a:off x="7695367" y="4785598"/>
            <a:ext cx="6161961" cy="70675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83"/>
              </a:lnSpc>
              <a:buNone/>
            </a:pPr>
            <a:r>
              <a:rPr lang="en-US" sz="1739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Analyze pay, promotion, and performance data for fairness.</a:t>
            </a:r>
            <a:endParaRPr lang="en-US" sz="1739" dirty="0"/>
          </a:p>
        </p:txBody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59473" y="5854422"/>
            <a:ext cx="1104543" cy="1767245"/>
          </a:xfrm>
          <a:prstGeom prst="rect">
            <a:avLst/>
          </a:prstGeom>
        </p:spPr>
      </p:pic>
      <p:sp>
        <p:nvSpPr>
          <p:cNvPr id="14" name="Text 7"/>
          <p:cNvSpPr/>
          <p:nvPr/>
        </p:nvSpPr>
        <p:spPr>
          <a:xfrm>
            <a:off x="7695367" y="6075283"/>
            <a:ext cx="2761298" cy="3450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18"/>
              </a:lnSpc>
              <a:buNone/>
            </a:pPr>
            <a:r>
              <a:rPr lang="en-US" sz="2174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Inclusion</a:t>
            </a:r>
            <a:endParaRPr lang="en-US" sz="2174" dirty="0"/>
          </a:p>
        </p:txBody>
      </p:sp>
      <p:sp>
        <p:nvSpPr>
          <p:cNvPr id="15" name="Text 8"/>
          <p:cNvSpPr/>
          <p:nvPr/>
        </p:nvSpPr>
        <p:spPr>
          <a:xfrm>
            <a:off x="7695367" y="6552843"/>
            <a:ext cx="6161961" cy="70675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83"/>
              </a:lnSpc>
              <a:buNone/>
            </a:pPr>
            <a:r>
              <a:rPr lang="en-US" sz="1739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Measure perceptions of belonging, respect, and opportunity.</a:t>
            </a:r>
            <a:endParaRPr lang="en-US" sz="1739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3035498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49868" y="3704987"/>
            <a:ext cx="9065538" cy="75878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975"/>
              </a:lnSpc>
              <a:buNone/>
            </a:pPr>
            <a:r>
              <a:rPr lang="en-US" sz="4780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Conclusion and Key Takeaways</a:t>
            </a:r>
            <a:endParaRPr lang="en-US" sz="4780" dirty="0"/>
          </a:p>
        </p:txBody>
      </p:sp>
      <p:sp>
        <p:nvSpPr>
          <p:cNvPr id="6" name="Shape 3"/>
          <p:cNvSpPr/>
          <p:nvPr/>
        </p:nvSpPr>
        <p:spPr>
          <a:xfrm>
            <a:off x="849868" y="5101114"/>
            <a:ext cx="546378" cy="546378"/>
          </a:xfrm>
          <a:prstGeom prst="roundRect">
            <a:avLst>
              <a:gd name="adj" fmla="val 20000"/>
            </a:avLst>
          </a:prstGeom>
          <a:solidFill>
            <a:srgbClr val="283157"/>
          </a:solidFill>
          <a:ln w="7620">
            <a:solidFill>
              <a:srgbClr val="414A70"/>
            </a:solidFill>
            <a:prstDash val="solid"/>
          </a:ln>
        </p:spPr>
      </p:sp>
      <p:sp>
        <p:nvSpPr>
          <p:cNvPr id="7" name="Text 4"/>
          <p:cNvSpPr/>
          <p:nvPr/>
        </p:nvSpPr>
        <p:spPr>
          <a:xfrm>
            <a:off x="1039535" y="5192197"/>
            <a:ext cx="167045" cy="36421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868"/>
              </a:lnSpc>
              <a:buNone/>
            </a:pPr>
            <a:r>
              <a:rPr lang="en-US" sz="2868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1</a:t>
            </a:r>
            <a:endParaRPr lang="en-US" sz="2868" dirty="0"/>
          </a:p>
        </p:txBody>
      </p:sp>
      <p:sp>
        <p:nvSpPr>
          <p:cNvPr id="8" name="Text 5"/>
          <p:cNvSpPr/>
          <p:nvPr/>
        </p:nvSpPr>
        <p:spPr>
          <a:xfrm>
            <a:off x="1639014" y="5101114"/>
            <a:ext cx="3359229" cy="75890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988"/>
              </a:lnSpc>
              <a:buNone/>
            </a:pPr>
            <a:r>
              <a:rPr lang="en-US" sz="2390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Competitive Advantage</a:t>
            </a:r>
            <a:endParaRPr lang="en-US" sz="2390" dirty="0"/>
          </a:p>
        </p:txBody>
      </p:sp>
      <p:sp>
        <p:nvSpPr>
          <p:cNvPr id="9" name="Text 6"/>
          <p:cNvSpPr/>
          <p:nvPr/>
        </p:nvSpPr>
        <p:spPr>
          <a:xfrm>
            <a:off x="1639014" y="6005632"/>
            <a:ext cx="3359229" cy="15544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059"/>
              </a:lnSpc>
              <a:buNone/>
            </a:pPr>
            <a:r>
              <a:rPr lang="en-US" sz="1912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HR analytics unlock data-driven insights to drive strategic workforce decisions.</a:t>
            </a:r>
            <a:endParaRPr lang="en-US" sz="1912" dirty="0"/>
          </a:p>
        </p:txBody>
      </p:sp>
      <p:sp>
        <p:nvSpPr>
          <p:cNvPr id="10" name="Shape 7"/>
          <p:cNvSpPr/>
          <p:nvPr/>
        </p:nvSpPr>
        <p:spPr>
          <a:xfrm>
            <a:off x="5241012" y="5101114"/>
            <a:ext cx="546378" cy="546378"/>
          </a:xfrm>
          <a:prstGeom prst="roundRect">
            <a:avLst>
              <a:gd name="adj" fmla="val 20000"/>
            </a:avLst>
          </a:prstGeom>
          <a:solidFill>
            <a:srgbClr val="283157"/>
          </a:solidFill>
          <a:ln w="7620">
            <a:solidFill>
              <a:srgbClr val="414A70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5403771" y="5192197"/>
            <a:ext cx="220742" cy="36421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868"/>
              </a:lnSpc>
              <a:buNone/>
            </a:pPr>
            <a:r>
              <a:rPr lang="en-US" sz="2868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2</a:t>
            </a:r>
            <a:endParaRPr lang="en-US" sz="2868" dirty="0"/>
          </a:p>
        </p:txBody>
      </p:sp>
      <p:sp>
        <p:nvSpPr>
          <p:cNvPr id="12" name="Text 9"/>
          <p:cNvSpPr/>
          <p:nvPr/>
        </p:nvSpPr>
        <p:spPr>
          <a:xfrm>
            <a:off x="6030158" y="5101114"/>
            <a:ext cx="3359229" cy="75890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988"/>
              </a:lnSpc>
              <a:buNone/>
            </a:pPr>
            <a:r>
              <a:rPr lang="en-US" sz="2390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Continuous Improvement</a:t>
            </a:r>
            <a:endParaRPr lang="en-US" sz="2390" dirty="0"/>
          </a:p>
        </p:txBody>
      </p:sp>
      <p:sp>
        <p:nvSpPr>
          <p:cNvPr id="13" name="Text 10"/>
          <p:cNvSpPr/>
          <p:nvPr/>
        </p:nvSpPr>
        <p:spPr>
          <a:xfrm>
            <a:off x="6030158" y="6005632"/>
            <a:ext cx="3359229" cy="15544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059"/>
              </a:lnSpc>
              <a:buNone/>
            </a:pPr>
            <a:r>
              <a:rPr lang="en-US" sz="1912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Ongoing analysis and optimization are key to sustaining a high-performing workforce.</a:t>
            </a:r>
            <a:endParaRPr lang="en-US" sz="1912" dirty="0"/>
          </a:p>
        </p:txBody>
      </p:sp>
      <p:sp>
        <p:nvSpPr>
          <p:cNvPr id="14" name="Shape 11"/>
          <p:cNvSpPr/>
          <p:nvPr/>
        </p:nvSpPr>
        <p:spPr>
          <a:xfrm>
            <a:off x="9632156" y="5101114"/>
            <a:ext cx="546378" cy="546378"/>
          </a:xfrm>
          <a:prstGeom prst="roundRect">
            <a:avLst>
              <a:gd name="adj" fmla="val 20000"/>
            </a:avLst>
          </a:prstGeom>
          <a:solidFill>
            <a:srgbClr val="283157"/>
          </a:solidFill>
          <a:ln w="7620">
            <a:solidFill>
              <a:srgbClr val="414A70"/>
            </a:solidFill>
            <a:prstDash val="solid"/>
          </a:ln>
        </p:spPr>
      </p:sp>
      <p:sp>
        <p:nvSpPr>
          <p:cNvPr id="15" name="Text 12"/>
          <p:cNvSpPr/>
          <p:nvPr/>
        </p:nvSpPr>
        <p:spPr>
          <a:xfrm>
            <a:off x="9804797" y="5192197"/>
            <a:ext cx="201097" cy="36421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868"/>
              </a:lnSpc>
              <a:buNone/>
            </a:pPr>
            <a:r>
              <a:rPr lang="en-US" sz="2868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3</a:t>
            </a:r>
            <a:endParaRPr lang="en-US" sz="2868" dirty="0"/>
          </a:p>
        </p:txBody>
      </p:sp>
      <p:sp>
        <p:nvSpPr>
          <p:cNvPr id="16" name="Text 13"/>
          <p:cNvSpPr/>
          <p:nvPr/>
        </p:nvSpPr>
        <p:spPr>
          <a:xfrm>
            <a:off x="10421303" y="5101114"/>
            <a:ext cx="3282791" cy="37945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988"/>
              </a:lnSpc>
              <a:buNone/>
            </a:pPr>
            <a:r>
              <a:rPr lang="en-US" sz="2390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Ethical Considerations</a:t>
            </a:r>
            <a:endParaRPr lang="en-US" sz="2390" dirty="0"/>
          </a:p>
        </p:txBody>
      </p:sp>
      <p:sp>
        <p:nvSpPr>
          <p:cNvPr id="17" name="Text 14"/>
          <p:cNvSpPr/>
          <p:nvPr/>
        </p:nvSpPr>
        <p:spPr>
          <a:xfrm>
            <a:off x="10421303" y="5626179"/>
            <a:ext cx="3359229" cy="116586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059"/>
              </a:lnSpc>
              <a:buNone/>
            </a:pPr>
            <a:r>
              <a:rPr lang="en-US" sz="1912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Responsible data governance and employee privacy must be prioritized.</a:t>
            </a:r>
            <a:endParaRPr lang="en-US" sz="1912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463</TotalTime>
  <Words>426</Words>
  <Application>Microsoft Office PowerPoint</Application>
  <PresentationFormat>Custom</PresentationFormat>
  <Paragraphs>74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Cambria Math</vt:lpstr>
      <vt:lpstr>Epilogue</vt:lpstr>
      <vt:lpstr>Fraunces</vt:lpstr>
      <vt:lpstr>Gill Sans MT</vt:lpstr>
      <vt:lpstr>Gallery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Abhishek jaiswal</cp:lastModifiedBy>
  <cp:revision>3</cp:revision>
  <dcterms:created xsi:type="dcterms:W3CDTF">2024-07-08T11:53:04Z</dcterms:created>
  <dcterms:modified xsi:type="dcterms:W3CDTF">2024-07-09T15:50:24Z</dcterms:modified>
</cp:coreProperties>
</file>