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7" r:id="rId14"/>
    <p:sldId id="266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19FD-AFDD-49C6-8221-C2A1B10E6793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6D591-B47B-4A1A-89DB-7AE3FE243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19FD-AFDD-49C6-8221-C2A1B10E6793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6D591-B47B-4A1A-89DB-7AE3FE243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19FD-AFDD-49C6-8221-C2A1B10E6793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6D591-B47B-4A1A-89DB-7AE3FE243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19FD-AFDD-49C6-8221-C2A1B10E6793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6D591-B47B-4A1A-89DB-7AE3FE243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19FD-AFDD-49C6-8221-C2A1B10E6793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6D591-B47B-4A1A-89DB-7AE3FE243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19FD-AFDD-49C6-8221-C2A1B10E6793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6D591-B47B-4A1A-89DB-7AE3FE243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19FD-AFDD-49C6-8221-C2A1B10E6793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6D591-B47B-4A1A-89DB-7AE3FE243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19FD-AFDD-49C6-8221-C2A1B10E6793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6D591-B47B-4A1A-89DB-7AE3FE243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19FD-AFDD-49C6-8221-C2A1B10E6793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6D591-B47B-4A1A-89DB-7AE3FE243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19FD-AFDD-49C6-8221-C2A1B10E6793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6D591-B47B-4A1A-89DB-7AE3FE243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19FD-AFDD-49C6-8221-C2A1B10E6793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6D591-B47B-4A1A-89DB-7AE3FE243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F3F19FD-AFDD-49C6-8221-C2A1B10E6793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446D591-B47B-4A1A-89DB-7AE3FE243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i-IN" dirty="0" smtClean="0">
                <a:latin typeface="Times New Roman" pitchFamily="18" charset="0"/>
              </a:rPr>
              <a:t>JavaScript Keywords, Comments, Operators and Data Types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i-IN" sz="3200" dirty="0" smtClean="0">
                <a:latin typeface="Times New Roman" pitchFamily="18" charset="0"/>
              </a:rPr>
              <a:t>Samir Rana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2296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 &lt;p id=“abc"&gt;&lt;/p&gt;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 =  8 + 4+ "5";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(“abc").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x;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hi-IN" sz="2200" dirty="0" smtClean="0">
              <a:latin typeface="Times New Roman" pitchFamily="18" charset="0"/>
            </a:endParaRPr>
          </a:p>
          <a:p>
            <a:endParaRPr lang="hi-IN" sz="2200" dirty="0">
              <a:latin typeface="Times New Roman" pitchFamily="18" charset="0"/>
            </a:endParaRPr>
          </a:p>
          <a:p>
            <a:r>
              <a:rPr lang="hi-IN" sz="2200" b="1" dirty="0" smtClean="0">
                <a:latin typeface="Times New Roman" pitchFamily="18" charset="0"/>
              </a:rPr>
              <a:t>Note: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JavaScript evaluates expressions from left to right. Different sequences can produce different results: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6400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JavaScript Comparison and Logical Operators</a:t>
            </a:r>
            <a:endParaRPr lang="hi-IN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JavaScript Comparison</a:t>
            </a:r>
            <a:r>
              <a:rPr lang="hi-IN" sz="2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Operators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sz="20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==                           equal to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===                         equal value and equal </a:t>
            </a: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!=                            not equal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!==                          not equal value or not equal</a:t>
            </a: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                             greater than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                             less than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&gt;=                           greater than or equal to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&lt;=                           less than or equal to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                             ternary operator</a:t>
            </a:r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2000" dirty="0" smtClean="0">
              <a:latin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 Logical Operators</a:t>
            </a: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hi-IN" sz="2000" dirty="0" smtClean="0">
                <a:latin typeface="Times New Roman" pitchFamily="18" charset="0"/>
              </a:rPr>
              <a:t>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Description </a:t>
            </a:r>
            <a:endParaRPr lang="hi-IN" sz="2000" b="1" u="sng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&amp;&amp; </a:t>
            </a:r>
            <a:r>
              <a:rPr lang="hi-IN" sz="2000" dirty="0" smtClean="0">
                <a:latin typeface="Times New Roman" pitchFamily="18" charset="0"/>
              </a:rPr>
              <a:t>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logical and 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|| </a:t>
            </a:r>
            <a:r>
              <a:rPr lang="hi-IN" sz="2000" dirty="0" smtClean="0">
                <a:latin typeface="Times New Roman" pitchFamily="18" charset="0"/>
              </a:rPr>
              <a:t>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logical or 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hi-IN" sz="2000" dirty="0" smtClean="0">
                <a:latin typeface="Times New Roman" pitchFamily="18" charset="0"/>
              </a:rPr>
              <a:t>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logical not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JavaScript Data Types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eight basic data types in JavaScript. They are: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143000"/>
          <a:ext cx="7848600" cy="4800603"/>
        </p:xfrm>
        <a:graphic>
          <a:graphicData uri="http://schemas.openxmlformats.org/drawingml/2006/table">
            <a:tbl>
              <a:tblPr/>
              <a:tblGrid>
                <a:gridCol w="2616200"/>
                <a:gridCol w="2616200"/>
                <a:gridCol w="2616200"/>
              </a:tblGrid>
              <a:tr h="359103">
                <a:tc>
                  <a:txBody>
                    <a:bodyPr/>
                    <a:lstStyle/>
                    <a:p>
                      <a:r>
                        <a:rPr lang="en-US" sz="1800" b="1" u="sng" dirty="0">
                          <a:latin typeface="Times New Roman" pitchFamily="18" charset="0"/>
                          <a:cs typeface="Times New Roman" pitchFamily="18" charset="0"/>
                        </a:rPr>
                        <a:t>Data Types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sng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sng" dirty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577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represents textual data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itchFamily="18" charset="0"/>
                          <a:cs typeface="Times New Roman" pitchFamily="18" charset="0"/>
                        </a:rPr>
                        <a:t>'hello', "hello world!" etc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95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itchFamily="18" charset="0"/>
                          <a:cs typeface="Times New Roman" pitchFamily="18" charset="0"/>
                        </a:rPr>
                        <a:t>an integer or a floating-point number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itchFamily="18" charset="0"/>
                          <a:cs typeface="Times New Roman" pitchFamily="18" charset="0"/>
                        </a:rPr>
                        <a:t>3, 3.234, 3e-2 etc.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954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BigInt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itchFamily="18" charset="0"/>
                          <a:cs typeface="Times New Roman" pitchFamily="18" charset="0"/>
                        </a:rPr>
                        <a:t>an integer with arbitrary precision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900719925124740999n , 1n etc.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95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itchFamily="18" charset="0"/>
                          <a:cs typeface="Times New Roman" pitchFamily="18" charset="0"/>
                        </a:rPr>
                        <a:t>Any of two values: true or false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itchFamily="18" charset="0"/>
                          <a:cs typeface="Times New Roman" pitchFamily="18" charset="0"/>
                        </a:rPr>
                        <a:t>true and false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95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undefined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itchFamily="18" charset="0"/>
                          <a:cs typeface="Times New Roman" pitchFamily="18" charset="0"/>
                        </a:rPr>
                        <a:t>a data type whose variable is not initialized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itchFamily="18" charset="0"/>
                          <a:cs typeface="Times New Roman" pitchFamily="18" charset="0"/>
                        </a:rPr>
                        <a:t>let a;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95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special keyword denoting a null value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itchFamily="18" charset="0"/>
                          <a:cs typeface="Times New Roman" pitchFamily="18" charset="0"/>
                        </a:rPr>
                        <a:t>let a = null;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95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key-value pairs of collection of data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let student = { };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777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JavaScript Types are Dynamic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 has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This means that the same variable can be used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hold different data types</a:t>
            </a: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2000" dirty="0" smtClean="0">
              <a:latin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x;           // Now x is undefined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 = 5;           // Now x is a Number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 = "John";      // Now x is a String </a:t>
            </a:r>
            <a:endParaRPr lang="hi-IN" sz="2000" dirty="0" smtClean="0">
              <a:latin typeface="Times New Roman" pitchFamily="18" charset="0"/>
            </a:endParaRPr>
          </a:p>
          <a:p>
            <a:endParaRPr lang="hi-IN" sz="2000" dirty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use quotes inside a string, as long as they don't match the quotes surrounding the string: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answer1 = "It's alright";             // Single quote inside double quotes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answer2 = "He is called 'Johnny'";    // Single quotes inside double quotes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answer3 = 'He is called "Johnny"';    // Double quotes inside single quotes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673774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u="sng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 Operator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use the JavaScript </a:t>
            </a:r>
            <a:r>
              <a:rPr lang="en-US" sz="2000" b="1" u="sng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operator to find the type of a 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 variable: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 id="abc"&gt;&lt;/p&gt;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("abc").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 +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3.14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 +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false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 +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[1,2,3,4]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 +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name:'Rahul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', age:34};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JavaScript Booleans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Booleans can only have two values: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often used in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conditional testing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 id="p1"&gt;&lt;/p&gt;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 = 5;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 = 5;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z = 6;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("p1").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(x == y)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 + (x == z);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pPr algn="ctr">
              <a:buNone/>
            </a:pPr>
            <a:r>
              <a:rPr lang="hi-IN" sz="6000" b="1" dirty="0" smtClean="0">
                <a:latin typeface="Times New Roman" pitchFamily="18" charset="0"/>
              </a:rPr>
              <a:t> Thank you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610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JavaScript Keywords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JavaScript statements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often start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with a 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identify the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 action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be performed.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keywords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reserved words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Reserved words cannot be used as names for variables.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Most Commonly used </a:t>
            </a:r>
            <a:r>
              <a:rPr lang="en-US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keywords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200" b="1" u="sng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hi-IN" sz="2200" b="1" u="sng" dirty="0" smtClean="0">
                <a:latin typeface="Times New Roman" pitchFamily="18" charset="0"/>
              </a:rPr>
              <a:t> are shown in the following table: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304800"/>
          <a:ext cx="8001000" cy="6289094"/>
        </p:xfrm>
        <a:graphic>
          <a:graphicData uri="http://schemas.openxmlformats.org/drawingml/2006/table">
            <a:tbl>
              <a:tblPr/>
              <a:tblGrid>
                <a:gridCol w="2133600"/>
                <a:gridCol w="5867400"/>
              </a:tblGrid>
              <a:tr h="227725">
                <a:tc>
                  <a:txBody>
                    <a:bodyPr/>
                    <a:lstStyle/>
                    <a:p>
                      <a:r>
                        <a:rPr lang="en-US" sz="1800" b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Keyword</a:t>
                      </a:r>
                      <a:r>
                        <a:rPr lang="hi-IN" sz="1800" b="1" u="none" dirty="0" smtClean="0">
                          <a:latin typeface="Times New Roman" pitchFamily="18" charset="0"/>
                        </a:rPr>
                        <a:t>s</a:t>
                      </a:r>
                      <a:endParaRPr lang="en-US" sz="18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sng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Break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Terminates a switch or a loop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31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Continue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Jumps out of a loop and starts at the top</a:t>
                      </a: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31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debugger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Stops the execution of JavaScript, and calls (if </a:t>
                      </a:r>
                      <a:r>
                        <a:rPr lang="hi-IN" sz="1800" dirty="0" smtClean="0">
                          <a:latin typeface="Times New Roman" pitchFamily="18" charset="0"/>
                        </a:rPr>
                        <a:t>          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available) the debugging</a:t>
                      </a:r>
                      <a:r>
                        <a:rPr lang="hi-IN" sz="1800" baseline="0" dirty="0" smtClean="0">
                          <a:latin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31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do ... while 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Executes a block of statements, and repeats the block, while a condition is true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31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Marks a block of statements to be executed, as long as a condition is true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31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Declares a function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108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if ... else 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Marks a block of statements to be executed, depending on a condition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31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switch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Marks a block of statements to be executed, depending on different cases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31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try ... catch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Implements error handling to a block of statements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310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Declares a variable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713" marR="46713" marT="23356" marB="23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94692"/>
            <a:ext cx="84582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JavaScript Comments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JavaScript comments can be used to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explain JavaScript code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and to make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more readable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JavaScript comments can also be used to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prevent execution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when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testing alternative code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Single Line Comments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Single line comments start with //.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Any text between // and the end of the line will be ignored by JavaScript (will not be executed).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Multi Line Comments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Multi-line comments start with /* and end with */.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Any text between /* and */ will be ignored by JavaScript.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0"/>
            <a:ext cx="8229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JavaScript Operators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JavaScript Arithmetic Operators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Arithmetic operators are used to perform arithmetic 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operations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 numbers</a:t>
            </a: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+                     Addition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-                      Subtraction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*                      Multiplication</a:t>
            </a:r>
            <a:endParaRPr lang="hi-IN" sz="2200" dirty="0" smtClean="0">
              <a:latin typeface="Times New Roman" pitchFamily="18" charset="0"/>
            </a:endParaRPr>
          </a:p>
          <a:p>
            <a:r>
              <a:rPr lang="hi-IN" sz="2200" dirty="0" smtClean="0">
                <a:latin typeface="Times New Roman" pitchFamily="18" charset="0"/>
              </a:rPr>
              <a:t>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** </a:t>
            </a:r>
            <a:r>
              <a:rPr lang="hi-IN" sz="2200" dirty="0" smtClean="0">
                <a:latin typeface="Times New Roman" pitchFamily="18" charset="0"/>
              </a:rPr>
              <a:t>  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Exponentiation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/                       Division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%                       Modulus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++                       Increment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--                        Decrement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JavaScript Assignment Operators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Assignment operators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assign values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JavaScript variables.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Same As</a:t>
            </a: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                     x = y                           x = 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+=                   x += y                        x = x + 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-=                    x -= y                         x = x - 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*=                   x *= y                         x = x * 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/=                    x /= y                         x = x / 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%=                  x %= y                       x = x % y</a:t>
            </a:r>
            <a:endParaRPr lang="hi-IN" sz="2200" dirty="0" smtClean="0">
              <a:latin typeface="Times New Roman" pitchFamily="18" charset="0"/>
            </a:endParaRPr>
          </a:p>
          <a:p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**=</a:t>
            </a:r>
            <a:r>
              <a:rPr lang="hi-IN" sz="2200" dirty="0" smtClean="0">
                <a:latin typeface="Times New Roman" pitchFamily="18" charset="0"/>
              </a:rPr>
              <a:t>      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x **= y </a:t>
            </a:r>
            <a:r>
              <a:rPr lang="hi-IN" sz="2200" dirty="0" smtClean="0">
                <a:latin typeface="Times New Roman" pitchFamily="18" charset="0"/>
              </a:rPr>
              <a:t>         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x = x ** y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67056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u="sng" dirty="0" smtClean="0">
                <a:latin typeface="Times New Roman" pitchFamily="18" charset="0"/>
                <a:cs typeface="Times New Roman" pitchFamily="18" charset="0"/>
              </a:rPr>
              <a:t>JavaScript String Operators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+ operator can also be used to add (concatenate) strings.</a:t>
            </a:r>
          </a:p>
          <a:p>
            <a:endParaRPr lang="hi-IN" sz="2100" u="sng" dirty="0" smtClean="0">
              <a:latin typeface="Times New Roman" pitchFamily="18" charset="0"/>
            </a:endParaRPr>
          </a:p>
          <a:p>
            <a:r>
              <a:rPr lang="en-US" sz="2100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1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&lt;p id="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"&gt;&lt;/p&gt;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hi-IN" sz="2100" dirty="0" smtClean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name1 = "Hello World!!";</a:t>
            </a:r>
          </a:p>
          <a:p>
            <a:r>
              <a:rPr lang="hi-I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name1 += "Have a nice day!!";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/*name1= "Hello World!!" + " " + "Have a nice day!!";  Same as above*/ </a:t>
            </a:r>
          </a:p>
          <a:p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= name1;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229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b="1" u="sng" dirty="0" smtClean="0">
                <a:latin typeface="Times New Roman" pitchFamily="18" charset="0"/>
              </a:rPr>
              <a:t>A</a:t>
            </a:r>
            <a:r>
              <a:rPr lang="en-US" sz="2000" b="1" u="sng" dirty="0" err="1" smtClean="0">
                <a:latin typeface="Times New Roman" pitchFamily="18" charset="0"/>
                <a:cs typeface="Times New Roman" pitchFamily="18" charset="0"/>
              </a:rPr>
              <a:t>dding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 Strings and Numbers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 two numbers, will return the sum, but adding a number and a string will return a string: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sz="2000" b="1" dirty="0" smtClean="0">
                <a:latin typeface="Times New Roman" pitchFamily="18" charset="0"/>
              </a:rPr>
              <a:t>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&lt;p id="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"&gt;&lt;/p&gt;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 = 5 + 10;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 = "5" + 10;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z = "Hello" + 5;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x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 + y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 + z;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22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 &lt;p id="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"&gt;&lt;/p&gt;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 = "5" + 8 + 4;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x;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hi-IN" sz="2200" dirty="0" smtClean="0">
              <a:latin typeface="Times New Roman" pitchFamily="18" charset="0"/>
            </a:endParaRPr>
          </a:p>
          <a:p>
            <a:endParaRPr lang="hi-IN" sz="2200" dirty="0">
              <a:latin typeface="Times New Roman" pitchFamily="18" charset="0"/>
            </a:endParaRPr>
          </a:p>
          <a:p>
            <a:r>
              <a:rPr lang="hi-IN" sz="2200" b="1" dirty="0" smtClean="0">
                <a:latin typeface="Times New Roman" pitchFamily="18" charset="0"/>
              </a:rPr>
              <a:t>Note: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JavaScript evaluates expressions from left to right. Different sequences can produce different results: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212</TotalTime>
  <Words>765</Words>
  <Application>Microsoft Office PowerPoint</Application>
  <PresentationFormat>On-screen Show (4:3)</PresentationFormat>
  <Paragraphs>230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JavaScript Keywords, Comments, Operators and Data Types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sameer</dc:creator>
  <cp:lastModifiedBy>sameer</cp:lastModifiedBy>
  <cp:revision>9</cp:revision>
  <dcterms:created xsi:type="dcterms:W3CDTF">2020-09-23T06:58:14Z</dcterms:created>
  <dcterms:modified xsi:type="dcterms:W3CDTF">2020-09-27T12:18:47Z</dcterms:modified>
</cp:coreProperties>
</file>