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71" r:id="rId10"/>
    <p:sldId id="303" r:id="rId11"/>
    <p:sldId id="273" r:id="rId12"/>
    <p:sldId id="275" r:id="rId13"/>
    <p:sldId id="301" r:id="rId14"/>
    <p:sldId id="276" r:id="rId15"/>
    <p:sldId id="278" r:id="rId16"/>
    <p:sldId id="280"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CAEBF7EC-1503-44BC-9DB4-A32A1058DB31}"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EBF7EC-1503-44BC-9DB4-A32A1058DB31}"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EBF7EC-1503-44BC-9DB4-A32A1058DB31}"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EBF7EC-1503-44BC-9DB4-A32A1058DB31}"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AEBF7EC-1503-44BC-9DB4-A32A1058DB31}"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EBF7EC-1503-44BC-9DB4-A32A1058DB31}"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AEBF7EC-1503-44BC-9DB4-A32A1058DB31}"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AEBF7EC-1503-44BC-9DB4-A32A1058DB31}"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AEBF7EC-1503-44BC-9DB4-A32A1058DB31}"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EBF7EC-1503-44BC-9DB4-A32A1058DB31}"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96D18-AAD3-437E-882F-6897DC5F88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AEBF7EC-1503-44BC-9DB4-A32A1058DB31}"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96D18-AAD3-437E-882F-6897DC5F88EF}"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AEBF7EC-1503-44BC-9DB4-A32A1058DB31}" type="datetimeFigureOut">
              <a:rPr lang="en-US" smtClean="0"/>
              <a:pPr/>
              <a:t>4/1/2022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7796D18-AAD3-437E-882F-6897DC5F88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b="1" dirty="0">
                <a:latin typeface="Times New Roman" pitchFamily="18" charset="0"/>
              </a:rPr>
              <a:t>XML</a:t>
            </a:r>
            <a:r>
              <a:rPr lang="en-US" b="1">
                <a:latin typeface="Times New Roman" pitchFamily="18" charset="0"/>
              </a:rPr>
              <a:t> Introduction</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AC02-F0B2-4923-B229-1FDC949E238C}"/>
              </a:ext>
            </a:extLst>
          </p:cNvPr>
          <p:cNvSpPr>
            <a:spLocks noGrp="1"/>
          </p:cNvSpPr>
          <p:nvPr>
            <p:ph type="title"/>
          </p:nvPr>
        </p:nvSpPr>
        <p:spPr/>
        <p:txBody>
          <a:bodyPr/>
          <a:lstStyle/>
          <a:p>
            <a:r>
              <a:rPr lang="en-IN" dirty="0"/>
              <a:t>Namespaces</a:t>
            </a:r>
          </a:p>
        </p:txBody>
      </p:sp>
      <p:sp>
        <p:nvSpPr>
          <p:cNvPr id="3" name="Content Placeholder 2">
            <a:extLst>
              <a:ext uri="{FF2B5EF4-FFF2-40B4-BE49-F238E27FC236}">
                <a16:creationId xmlns:a16="http://schemas.microsoft.com/office/drawing/2014/main" id="{CA8C56C6-E77A-4E09-8B5E-EB623C27C943}"/>
              </a:ext>
            </a:extLst>
          </p:cNvPr>
          <p:cNvSpPr>
            <a:spLocks noGrp="1"/>
          </p:cNvSpPr>
          <p:nvPr>
            <p:ph idx="1"/>
          </p:nvPr>
        </p:nvSpPr>
        <p:spPr>
          <a:xfrm>
            <a:off x="502920" y="457200"/>
            <a:ext cx="8183880" cy="4187952"/>
          </a:xfrm>
        </p:spPr>
        <p:txBody>
          <a:bodyPr>
            <a:noAutofit/>
          </a:bodyPr>
          <a:lstStyle/>
          <a:p>
            <a:pPr algn="just"/>
            <a:r>
              <a:rPr lang="en-US" sz="2000" b="1" i="0" dirty="0">
                <a:solidFill>
                  <a:srgbClr val="202124"/>
                </a:solidFill>
                <a:effectLst/>
                <a:latin typeface="Times New Roman" panose="02020603050405020304" pitchFamily="18" charset="0"/>
                <a:cs typeface="Times New Roman" panose="02020603050405020304" pitchFamily="18" charset="0"/>
              </a:rPr>
              <a:t>Note: </a:t>
            </a:r>
            <a:r>
              <a:rPr lang="en-US" sz="2000" b="0" i="0" dirty="0">
                <a:solidFill>
                  <a:srgbClr val="202124"/>
                </a:solidFill>
                <a:effectLst/>
                <a:latin typeface="Times New Roman" panose="02020603050405020304" pitchFamily="18" charset="0"/>
                <a:cs typeface="Times New Roman" panose="02020603050405020304" pitchFamily="18" charset="0"/>
              </a:rPr>
              <a:t>An XML namespace is </a:t>
            </a:r>
            <a:r>
              <a:rPr lang="en-US" sz="2000" b="1" i="0" dirty="0">
                <a:solidFill>
                  <a:srgbClr val="202124"/>
                </a:solidFill>
                <a:effectLst/>
                <a:latin typeface="Times New Roman" panose="02020603050405020304" pitchFamily="18" charset="0"/>
                <a:cs typeface="Times New Roman" panose="02020603050405020304" pitchFamily="18" charset="0"/>
              </a:rPr>
              <a:t>a collection of names that can be used as element or attribute names in an XML document</a:t>
            </a:r>
            <a:r>
              <a:rPr lang="en-US" sz="2000" b="0" i="0" dirty="0">
                <a:solidFill>
                  <a:srgbClr val="202124"/>
                </a:solidFill>
                <a:effectLst/>
                <a:latin typeface="Times New Roman" panose="02020603050405020304" pitchFamily="18" charset="0"/>
                <a:cs typeface="Times New Roman" panose="02020603050405020304" pitchFamily="18" charset="0"/>
              </a:rPr>
              <a:t>. </a:t>
            </a:r>
            <a:r>
              <a:rPr lang="en-US" sz="2000" b="0" i="0" dirty="0">
                <a:solidFill>
                  <a:srgbClr val="FF0000"/>
                </a:solidFill>
                <a:effectLst/>
                <a:latin typeface="Times New Roman" panose="02020603050405020304" pitchFamily="18" charset="0"/>
                <a:cs typeface="Times New Roman" panose="02020603050405020304" pitchFamily="18" charset="0"/>
              </a:rPr>
              <a:t>The namespace qualifies element names uniquely on the Web in order to avoid conflicts between elements with the same name.</a:t>
            </a:r>
          </a:p>
          <a:p>
            <a:pPr algn="just"/>
            <a:endParaRPr lang="en-US" sz="2000" b="0" i="0" dirty="0">
              <a:solidFill>
                <a:srgbClr val="FF0000"/>
              </a:solidFill>
              <a:effectLst/>
              <a:latin typeface="Times New Roman" panose="02020603050405020304" pitchFamily="18" charset="0"/>
              <a:cs typeface="Times New Roman" panose="02020603050405020304" pitchFamily="18" charset="0"/>
            </a:endParaRPr>
          </a:p>
          <a:p>
            <a:pPr algn="just"/>
            <a:r>
              <a:rPr lang="en-US" sz="2000" b="1" i="0" dirty="0">
                <a:solidFill>
                  <a:srgbClr val="202124"/>
                </a:solidFill>
                <a:effectLst/>
                <a:latin typeface="Times New Roman" panose="02020603050405020304" pitchFamily="18" charset="0"/>
                <a:cs typeface="Times New Roman" panose="02020603050405020304" pitchFamily="18" charset="0"/>
              </a:rPr>
              <a:t>Note: </a:t>
            </a:r>
            <a:r>
              <a:rPr lang="en-US" sz="2000" b="0" i="0" dirty="0">
                <a:solidFill>
                  <a:srgbClr val="202124"/>
                </a:solidFill>
                <a:effectLst/>
                <a:latin typeface="Times New Roman" panose="02020603050405020304" pitchFamily="18" charset="0"/>
                <a:cs typeface="Times New Roman" panose="02020603050405020304" pitchFamily="18" charset="0"/>
              </a:rPr>
              <a:t>XML has </a:t>
            </a:r>
            <a:r>
              <a:rPr lang="en-US" sz="2000" b="1" i="0" dirty="0">
                <a:solidFill>
                  <a:srgbClr val="202124"/>
                </a:solidFill>
                <a:effectLst/>
                <a:latin typeface="Times New Roman" panose="02020603050405020304" pitchFamily="18" charset="0"/>
                <a:cs typeface="Times New Roman" panose="02020603050405020304" pitchFamily="18" charset="0"/>
              </a:rPr>
              <a:t>a mechanism for qualifying names to be allocated into different</a:t>
            </a:r>
            <a:r>
              <a:rPr lang="en-US" sz="2000" b="0" i="0" dirty="0">
                <a:solidFill>
                  <a:srgbClr val="202124"/>
                </a:solidFill>
                <a:effectLst/>
                <a:latin typeface="Times New Roman" panose="02020603050405020304" pitchFamily="18" charset="0"/>
                <a:cs typeface="Times New Roman" panose="02020603050405020304" pitchFamily="18" charset="0"/>
              </a:rPr>
              <a:t> namespaces, such as namespaces that apply to different industries. ... In XML, a uniform resource identifier (URI) provides a unique name to associate with the element, attribute, and type definitions in an XML schema.</a:t>
            </a:r>
            <a:endParaRPr lang="en-IN" sz="2000" dirty="0">
              <a:solidFill>
                <a:srgbClr val="FF0000"/>
              </a:solidFill>
              <a:latin typeface="Times New Roman" panose="02020603050405020304" pitchFamily="18" charset="0"/>
              <a:cs typeface="Times New Roman" panose="02020603050405020304" pitchFamily="18" charset="0"/>
            </a:endParaRPr>
          </a:p>
          <a:p>
            <a:pPr algn="just"/>
            <a:endParaRPr lang="en-US" sz="2000" b="0" i="0" dirty="0">
              <a:solidFill>
                <a:srgbClr val="171717"/>
              </a:solidFill>
              <a:effectLst/>
              <a:latin typeface="Times New Roman" panose="02020603050405020304" pitchFamily="18" charset="0"/>
              <a:cs typeface="Times New Roman" panose="02020603050405020304" pitchFamily="18" charset="0"/>
            </a:endParaRPr>
          </a:p>
          <a:p>
            <a:pPr algn="just"/>
            <a:r>
              <a:rPr lang="en-US" sz="2000" b="0" i="0" dirty="0">
                <a:solidFill>
                  <a:srgbClr val="171717"/>
                </a:solidFill>
                <a:effectLst/>
                <a:latin typeface="Times New Roman" panose="02020603050405020304" pitchFamily="18" charset="0"/>
                <a:cs typeface="Times New Roman" panose="02020603050405020304" pitchFamily="18" charset="0"/>
              </a:rPr>
              <a:t>When you use multiple namespaces in an XML document, you can define one namespace as the default namespace to create a cleaner looking document. The default namespace is declared in the root element and applies to all unqualified elements in the document. Default namespaces apply to elements only, not to attributes.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28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US" sz="1800" dirty="0">
                <a:latin typeface="Times New Roman" pitchFamily="18" charset="0"/>
                <a:cs typeface="Times New Roman" pitchFamily="18" charset="0"/>
              </a:rPr>
              <a:t>The following fragment:</a:t>
            </a:r>
          </a:p>
          <a:p>
            <a:pPr>
              <a:buNone/>
            </a:pPr>
            <a:r>
              <a:rPr lang="hi-IN" sz="1800" dirty="0">
                <a:latin typeface="Times New Roman" pitchFamily="18" charset="0"/>
              </a:rPr>
              <a:t>  </a:t>
            </a:r>
            <a:r>
              <a:rPr lang="en-US" sz="1800" b="1" dirty="0" err="1">
                <a:latin typeface="Times New Roman" pitchFamily="18" charset="0"/>
                <a:cs typeface="Times New Roman" pitchFamily="18" charset="0"/>
              </a:rPr>
              <a:t>xmlns:xs</a:t>
            </a:r>
            <a:r>
              <a:rPr lang="en-US" sz="1800" b="1" dirty="0">
                <a:latin typeface="Times New Roman" pitchFamily="18" charset="0"/>
                <a:cs typeface="Times New Roman" pitchFamily="18" charset="0"/>
              </a:rPr>
              <a:t>="http://www.w3.org/2001/XMLSchema" </a:t>
            </a:r>
          </a:p>
          <a:p>
            <a:pPr>
              <a:buNone/>
            </a:pPr>
            <a:r>
              <a:rPr lang="hi-IN" sz="1800" dirty="0">
                <a:latin typeface="Times New Roman" pitchFamily="18" charset="0"/>
              </a:rPr>
              <a:t>      </a:t>
            </a:r>
            <a:r>
              <a:rPr lang="en-US" sz="1800" dirty="0">
                <a:latin typeface="Times New Roman" pitchFamily="18" charset="0"/>
                <a:cs typeface="Times New Roman" pitchFamily="18" charset="0"/>
              </a:rPr>
              <a:t>indicates that the </a:t>
            </a:r>
            <a:r>
              <a:rPr lang="en-US" sz="1800" dirty="0">
                <a:solidFill>
                  <a:srgbClr val="FF0000"/>
                </a:solidFill>
                <a:latin typeface="Times New Roman" pitchFamily="18" charset="0"/>
                <a:cs typeface="Times New Roman" pitchFamily="18" charset="0"/>
              </a:rPr>
              <a:t>elements</a:t>
            </a:r>
            <a:r>
              <a:rPr lang="en-US" sz="1800" dirty="0">
                <a:latin typeface="Times New Roman" pitchFamily="18" charset="0"/>
                <a:cs typeface="Times New Roman" pitchFamily="18" charset="0"/>
              </a:rPr>
              <a:t> and </a:t>
            </a:r>
            <a:r>
              <a:rPr lang="en-US" sz="1800" dirty="0">
                <a:solidFill>
                  <a:srgbClr val="FF0000"/>
                </a:solidFill>
                <a:latin typeface="Times New Roman" pitchFamily="18" charset="0"/>
                <a:cs typeface="Times New Roman" pitchFamily="18" charset="0"/>
              </a:rPr>
              <a:t>data types </a:t>
            </a:r>
            <a:r>
              <a:rPr lang="en-US" sz="1800" dirty="0">
                <a:latin typeface="Times New Roman" pitchFamily="18" charset="0"/>
                <a:cs typeface="Times New Roman" pitchFamily="18" charset="0"/>
              </a:rPr>
              <a:t>used in the schema come from the </a:t>
            </a:r>
            <a:r>
              <a:rPr lang="en-US" sz="1800" b="1" dirty="0">
                <a:latin typeface="Times New Roman" pitchFamily="18" charset="0"/>
                <a:cs typeface="Times New Roman" pitchFamily="18" charset="0"/>
              </a:rPr>
              <a:t>"http://www.w3.org/2001/XMLSchema</a:t>
            </a:r>
            <a:r>
              <a:rPr lang="en-US" sz="1800" dirty="0">
                <a:latin typeface="Times New Roman" pitchFamily="18" charset="0"/>
                <a:cs typeface="Times New Roman" pitchFamily="18" charset="0"/>
              </a:rPr>
              <a:t>" namespace. It also specifies that the </a:t>
            </a:r>
            <a:r>
              <a:rPr lang="en-US" sz="1800" dirty="0">
                <a:solidFill>
                  <a:srgbClr val="FF0000"/>
                </a:solidFill>
                <a:latin typeface="Times New Roman" pitchFamily="18" charset="0"/>
                <a:cs typeface="Times New Roman" pitchFamily="18" charset="0"/>
              </a:rPr>
              <a:t>elements and data types </a:t>
            </a:r>
            <a:r>
              <a:rPr lang="en-US" sz="1800" dirty="0">
                <a:latin typeface="Times New Roman" pitchFamily="18" charset="0"/>
                <a:cs typeface="Times New Roman" pitchFamily="18" charset="0"/>
              </a:rPr>
              <a:t>that come from the "http://www.w3.org/2001/XMLSchema" namespace should be </a:t>
            </a:r>
            <a:r>
              <a:rPr lang="en-US" sz="1800" dirty="0">
                <a:solidFill>
                  <a:srgbClr val="FF0000"/>
                </a:solidFill>
                <a:latin typeface="Times New Roman" pitchFamily="18" charset="0"/>
                <a:cs typeface="Times New Roman" pitchFamily="18" charset="0"/>
              </a:rPr>
              <a:t>prefixed</a:t>
            </a:r>
            <a:r>
              <a:rPr lang="en-US" sz="1800" dirty="0">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with </a:t>
            </a:r>
            <a:r>
              <a:rPr lang="en-US" sz="1800" b="1" dirty="0" err="1">
                <a:solidFill>
                  <a:srgbClr val="FF0000"/>
                </a:solidFill>
                <a:latin typeface="Times New Roman" pitchFamily="18" charset="0"/>
                <a:cs typeface="Times New Roman" pitchFamily="18" charset="0"/>
              </a:rPr>
              <a:t>xs</a:t>
            </a:r>
            <a:r>
              <a:rPr lang="en-US" sz="1800" b="1" dirty="0">
                <a:solidFill>
                  <a:srgbClr val="FF0000"/>
                </a:solidFill>
                <a:latin typeface="Times New Roman" pitchFamily="18" charset="0"/>
                <a:cs typeface="Times New Roman" pitchFamily="18" charset="0"/>
              </a:rPr>
              <a:t>:</a:t>
            </a:r>
            <a:endParaRPr lang="hi-IN" sz="1800" b="1" dirty="0">
              <a:solidFill>
                <a:srgbClr val="FF0000"/>
              </a:solidFill>
              <a:latin typeface="Times New Roman" pitchFamily="18" charset="0"/>
            </a:endParaRPr>
          </a:p>
          <a:p>
            <a:pPr>
              <a:buNone/>
            </a:pPr>
            <a:r>
              <a:rPr lang="en-US" sz="1600" b="0" i="0" dirty="0">
                <a:solidFill>
                  <a:srgbClr val="202124"/>
                </a:solidFill>
                <a:effectLst/>
                <a:latin typeface="Times New Roman" panose="02020603050405020304" pitchFamily="18" charset="0"/>
                <a:cs typeface="Times New Roman" panose="02020603050405020304" pitchFamily="18" charset="0"/>
              </a:rPr>
              <a:t>The namespace </a:t>
            </a:r>
            <a:r>
              <a:rPr lang="en-US" sz="1600" b="1" i="0" dirty="0">
                <a:solidFill>
                  <a:srgbClr val="202124"/>
                </a:solidFill>
                <a:effectLst/>
                <a:latin typeface="Times New Roman" panose="02020603050405020304" pitchFamily="18" charset="0"/>
                <a:cs typeface="Times New Roman" panose="02020603050405020304" pitchFamily="18" charset="0"/>
              </a:rPr>
              <a:t>qualifies element names uniquely on the Web in order to avoid conflicts between elements with the same name</a:t>
            </a:r>
            <a:r>
              <a:rPr lang="en-US" sz="1600" b="0" i="0" dirty="0">
                <a:solidFill>
                  <a:srgbClr val="202124"/>
                </a:solidFill>
                <a:effectLst/>
                <a:latin typeface="Times New Roman" panose="02020603050405020304" pitchFamily="18" charset="0"/>
                <a:cs typeface="Times New Roman" panose="02020603050405020304" pitchFamily="18" charset="0"/>
              </a:rPr>
              <a:t>.</a:t>
            </a:r>
            <a:endParaRPr lang="en-US" sz="16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This fragment:</a:t>
            </a:r>
          </a:p>
          <a:p>
            <a:pPr>
              <a:buNone/>
            </a:pPr>
            <a:r>
              <a:rPr lang="hi-IN" sz="1800" b="1" dirty="0">
                <a:latin typeface="Times New Roman" pitchFamily="18" charset="0"/>
              </a:rPr>
              <a:t>      </a:t>
            </a:r>
            <a:r>
              <a:rPr lang="en-US" sz="1800" b="1" dirty="0" err="1">
                <a:latin typeface="Times New Roman" pitchFamily="18" charset="0"/>
                <a:cs typeface="Times New Roman" pitchFamily="18" charset="0"/>
              </a:rPr>
              <a:t>targetNamespace</a:t>
            </a:r>
            <a:r>
              <a:rPr lang="en-US" sz="1800" b="1" dirty="0">
                <a:latin typeface="Times New Roman" pitchFamily="18" charset="0"/>
                <a:cs typeface="Times New Roman" pitchFamily="18" charset="0"/>
              </a:rPr>
              <a:t>="https://www.w3schools.com" </a:t>
            </a:r>
            <a:endParaRPr lang="en-US" sz="1800" dirty="0">
              <a:latin typeface="Times New Roman" pitchFamily="18" charset="0"/>
              <a:cs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indicates that the elements defined by this schema (note, to, from, heading, body.) come from the "https://www.w3schools.com" namespace.</a:t>
            </a:r>
            <a:endParaRPr lang="hi-IN" sz="1800" dirty="0">
              <a:latin typeface="Times New Roman" pitchFamily="18" charset="0"/>
            </a:endParaRPr>
          </a:p>
          <a:p>
            <a:pPr>
              <a:buNone/>
            </a:pPr>
            <a:r>
              <a:rPr lang="en-US" sz="1800" dirty="0">
                <a:latin typeface="Times New Roman" pitchFamily="18" charset="0"/>
                <a:cs typeface="Times New Roman" pitchFamily="18" charset="0"/>
              </a:rPr>
              <a:t>This fragment:</a:t>
            </a:r>
          </a:p>
          <a:p>
            <a:pPr>
              <a:buNone/>
            </a:pPr>
            <a:r>
              <a:rPr lang="hi-IN" sz="1800" b="1" dirty="0">
                <a:latin typeface="Times New Roman" pitchFamily="18" charset="0"/>
              </a:rPr>
              <a:t>      </a:t>
            </a:r>
            <a:r>
              <a:rPr lang="en-US" sz="1800" b="1" dirty="0" err="1">
                <a:latin typeface="Times New Roman" pitchFamily="18" charset="0"/>
                <a:cs typeface="Times New Roman" pitchFamily="18" charset="0"/>
              </a:rPr>
              <a:t>xmlns</a:t>
            </a:r>
            <a:r>
              <a:rPr lang="en-US" sz="1800" b="1" dirty="0">
                <a:latin typeface="Times New Roman" pitchFamily="18" charset="0"/>
                <a:cs typeface="Times New Roman" pitchFamily="18" charset="0"/>
              </a:rPr>
              <a:t>="https://www.w3schools.com" </a:t>
            </a:r>
          </a:p>
          <a:p>
            <a:pPr>
              <a:buNone/>
            </a:pPr>
            <a:r>
              <a:rPr lang="hi-IN" sz="1800" dirty="0">
                <a:latin typeface="Times New Roman" pitchFamily="18" charset="0"/>
              </a:rPr>
              <a:t>  </a:t>
            </a:r>
            <a:r>
              <a:rPr lang="en-US" sz="1800" dirty="0">
                <a:latin typeface="Times New Roman" pitchFamily="18" charset="0"/>
                <a:cs typeface="Times New Roman" pitchFamily="18" charset="0"/>
              </a:rPr>
              <a:t>indicates that the </a:t>
            </a:r>
            <a:r>
              <a:rPr lang="en-US" sz="1800" dirty="0">
                <a:solidFill>
                  <a:srgbClr val="FF0000"/>
                </a:solidFill>
                <a:latin typeface="Times New Roman" pitchFamily="18" charset="0"/>
                <a:cs typeface="Times New Roman" pitchFamily="18" charset="0"/>
              </a:rPr>
              <a:t>default namespace </a:t>
            </a:r>
            <a:r>
              <a:rPr lang="en-US" sz="1800" dirty="0">
                <a:latin typeface="Times New Roman" pitchFamily="18" charset="0"/>
                <a:cs typeface="Times New Roman" pitchFamily="18" charset="0"/>
              </a:rPr>
              <a:t>is "https://www.w3schools.com". </a:t>
            </a:r>
            <a:r>
              <a:rPr lang="en-US" sz="1800" b="0" i="0" dirty="0">
                <a:solidFill>
                  <a:srgbClr val="202124"/>
                </a:solidFill>
                <a:effectLst/>
                <a:latin typeface="Times New Roman" panose="02020603050405020304" pitchFamily="18" charset="0"/>
                <a:cs typeface="Times New Roman" panose="02020603050405020304" pitchFamily="18" charset="0"/>
              </a:rPr>
              <a:t>When you use </a:t>
            </a:r>
            <a:r>
              <a:rPr lang="en-US" sz="1800" b="0" i="0" dirty="0">
                <a:solidFill>
                  <a:srgbClr val="FF0000"/>
                </a:solidFill>
                <a:effectLst/>
                <a:latin typeface="Times New Roman" panose="02020603050405020304" pitchFamily="18" charset="0"/>
                <a:cs typeface="Times New Roman" panose="02020603050405020304" pitchFamily="18" charset="0"/>
              </a:rPr>
              <a:t>multiple namespaces in an XML document, </a:t>
            </a:r>
            <a:r>
              <a:rPr lang="en-US" sz="1800" b="0" i="0" dirty="0">
                <a:solidFill>
                  <a:srgbClr val="202124"/>
                </a:solidFill>
                <a:effectLst/>
                <a:latin typeface="Times New Roman" panose="02020603050405020304" pitchFamily="18" charset="0"/>
                <a:cs typeface="Times New Roman" panose="02020603050405020304" pitchFamily="18" charset="0"/>
              </a:rPr>
              <a:t>you can </a:t>
            </a:r>
            <a:r>
              <a:rPr lang="en-US" sz="1800" b="0" i="0" dirty="0">
                <a:solidFill>
                  <a:srgbClr val="FF0000"/>
                </a:solidFill>
                <a:effectLst/>
                <a:latin typeface="Times New Roman" panose="02020603050405020304" pitchFamily="18" charset="0"/>
                <a:cs typeface="Times New Roman" panose="02020603050405020304" pitchFamily="18" charset="0"/>
              </a:rPr>
              <a:t>define one namespace as the default namespace</a:t>
            </a:r>
            <a:r>
              <a:rPr lang="en-US" sz="1800" b="0" i="0" dirty="0">
                <a:solidFill>
                  <a:srgbClr val="202124"/>
                </a:solidFill>
                <a:effectLst/>
                <a:latin typeface="Times New Roman" panose="02020603050405020304" pitchFamily="18" charset="0"/>
                <a:cs typeface="Times New Roman" panose="02020603050405020304" pitchFamily="18" charset="0"/>
              </a:rPr>
              <a:t> to create a cleaner looking document. </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This fragment:</a:t>
            </a:r>
          </a:p>
          <a:p>
            <a:pPr>
              <a:buNone/>
            </a:pPr>
            <a:r>
              <a:rPr lang="hi-IN" sz="1800" b="1" dirty="0">
                <a:latin typeface="Times New Roman" pitchFamily="18" charset="0"/>
              </a:rPr>
              <a:t>     </a:t>
            </a:r>
            <a:r>
              <a:rPr lang="en-US" sz="1800" b="1" dirty="0" err="1">
                <a:latin typeface="Times New Roman" pitchFamily="18" charset="0"/>
                <a:cs typeface="Times New Roman" pitchFamily="18" charset="0"/>
              </a:rPr>
              <a:t>elementFormDefault</a:t>
            </a:r>
            <a:r>
              <a:rPr lang="en-US" sz="1800" b="1" dirty="0">
                <a:latin typeface="Times New Roman" pitchFamily="18" charset="0"/>
                <a:cs typeface="Times New Roman" pitchFamily="18" charset="0"/>
              </a:rPr>
              <a:t>="qualified" </a:t>
            </a:r>
          </a:p>
          <a:p>
            <a:pPr>
              <a:buNone/>
            </a:pPr>
            <a:r>
              <a:rPr lang="hi-IN" sz="1800" dirty="0">
                <a:latin typeface="Times New Roman" pitchFamily="18" charset="0"/>
              </a:rPr>
              <a:t>    </a:t>
            </a:r>
            <a:r>
              <a:rPr lang="en-US" sz="1800" dirty="0">
                <a:latin typeface="Times New Roman" pitchFamily="18" charset="0"/>
                <a:cs typeface="Times New Roman" pitchFamily="18" charset="0"/>
              </a:rPr>
              <a:t>indicates that any </a:t>
            </a:r>
            <a:r>
              <a:rPr lang="en-US" sz="1800" dirty="0">
                <a:solidFill>
                  <a:srgbClr val="FF0000"/>
                </a:solidFill>
                <a:latin typeface="Times New Roman" pitchFamily="18" charset="0"/>
                <a:cs typeface="Times New Roman" pitchFamily="18" charset="0"/>
              </a:rPr>
              <a:t>elements</a:t>
            </a:r>
            <a:r>
              <a:rPr lang="en-US" sz="1800" dirty="0">
                <a:latin typeface="Times New Roman" pitchFamily="18" charset="0"/>
                <a:cs typeface="Times New Roman" pitchFamily="18" charset="0"/>
              </a:rPr>
              <a:t> used by </a:t>
            </a:r>
            <a:r>
              <a:rPr lang="en-US" sz="1800" dirty="0">
                <a:solidFill>
                  <a:srgbClr val="FF0000"/>
                </a:solidFill>
                <a:latin typeface="Times New Roman" pitchFamily="18" charset="0"/>
                <a:cs typeface="Times New Roman" pitchFamily="18" charset="0"/>
              </a:rPr>
              <a:t>the XML instance document </a:t>
            </a:r>
            <a:r>
              <a:rPr lang="en-US" sz="1800" dirty="0">
                <a:latin typeface="Times New Roman" pitchFamily="18" charset="0"/>
                <a:cs typeface="Times New Roman" pitchFamily="18" charset="0"/>
              </a:rPr>
              <a:t>which were declared in this schema must be </a:t>
            </a:r>
            <a:r>
              <a:rPr lang="en-US" sz="1800" dirty="0">
                <a:solidFill>
                  <a:srgbClr val="FF0000"/>
                </a:solidFill>
                <a:latin typeface="Times New Roman" pitchFamily="18" charset="0"/>
                <a:cs typeface="Times New Roman" pitchFamily="18" charset="0"/>
              </a:rPr>
              <a:t>namespace qualified.</a:t>
            </a:r>
          </a:p>
          <a:p>
            <a:pPr>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Referencing a Schema in an XML Document</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029200"/>
          </a:xfrm>
        </p:spPr>
        <p:txBody>
          <a:bodyPr>
            <a:normAutofit fontScale="92500" lnSpcReduction="10000"/>
          </a:bodyPr>
          <a:lstStyle/>
          <a:p>
            <a:pPr>
              <a:buNone/>
            </a:pPr>
            <a:r>
              <a:rPr lang="en-US" sz="1800" dirty="0">
                <a:latin typeface="Times New Roman" pitchFamily="18" charset="0"/>
                <a:cs typeface="Times New Roman" pitchFamily="18" charset="0"/>
              </a:rPr>
              <a:t>This XML document has a reference to an XML Schema:</a:t>
            </a:r>
            <a:endParaRPr lang="hi-IN" sz="1800" dirty="0">
              <a:latin typeface="Times New Roman" pitchFamily="18" charset="0"/>
            </a:endParaRPr>
          </a:p>
          <a:p>
            <a:pPr>
              <a:buNone/>
            </a:pPr>
            <a:r>
              <a:rPr lang="hi-IN" sz="1800" b="1" u="sng" dirty="0">
                <a:latin typeface="Times New Roman" pitchFamily="18" charset="0"/>
              </a:rPr>
              <a:t>note.xml</a:t>
            </a:r>
          </a:p>
          <a:p>
            <a:pPr>
              <a:buNone/>
            </a:pPr>
            <a:endParaRPr lang="en-US" sz="1800" b="1" u="sng" dirty="0">
              <a:latin typeface="Times New Roman" pitchFamily="18" charset="0"/>
              <a:cs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&lt;?xml version="1.0"?&gt;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&lt;note </a:t>
            </a:r>
            <a:r>
              <a:rPr lang="en-US" sz="1800" dirty="0" err="1">
                <a:latin typeface="Times New Roman" pitchFamily="18" charset="0"/>
                <a:cs typeface="Times New Roman" pitchFamily="18" charset="0"/>
              </a:rPr>
              <a:t>xmlns</a:t>
            </a:r>
            <a:r>
              <a:rPr lang="en-US" sz="1800" dirty="0">
                <a:latin typeface="Times New Roman" pitchFamily="18" charset="0"/>
                <a:cs typeface="Times New Roman" pitchFamily="18" charset="0"/>
              </a:rPr>
              <a:t>="https://www.w3schools.com"</a:t>
            </a:r>
            <a:br>
              <a:rPr lang="en-US" sz="1800" dirty="0">
                <a:latin typeface="Times New Roman" pitchFamily="18" charset="0"/>
                <a:cs typeface="Times New Roman" pitchFamily="18" charset="0"/>
              </a:rPr>
            </a:br>
            <a:r>
              <a:rPr lang="en-US" sz="1800" dirty="0" err="1">
                <a:latin typeface="Times New Roman" pitchFamily="18" charset="0"/>
                <a:cs typeface="Times New Roman" pitchFamily="18" charset="0"/>
              </a:rPr>
              <a:t>xmlns:xsi</a:t>
            </a:r>
            <a:r>
              <a:rPr lang="en-US" sz="1800" dirty="0">
                <a:latin typeface="Times New Roman" pitchFamily="18" charset="0"/>
                <a:cs typeface="Times New Roman" pitchFamily="18" charset="0"/>
              </a:rPr>
              <a:t>="http://www.w3.org/2001/XMLSchema-instance"</a:t>
            </a:r>
            <a:br>
              <a:rPr lang="en-US" sz="1800" dirty="0">
                <a:latin typeface="Times New Roman" pitchFamily="18" charset="0"/>
                <a:cs typeface="Times New Roman" pitchFamily="18" charset="0"/>
              </a:rPr>
            </a:br>
            <a:r>
              <a:rPr lang="en-US" sz="1800" dirty="0" err="1">
                <a:latin typeface="Times New Roman" pitchFamily="18" charset="0"/>
                <a:cs typeface="Times New Roman" pitchFamily="18" charset="0"/>
              </a:rPr>
              <a:t>xsi:schemaLocation</a:t>
            </a:r>
            <a:r>
              <a:rPr lang="en-US" sz="1800" dirty="0">
                <a:latin typeface="Times New Roman" pitchFamily="18" charset="0"/>
                <a:cs typeface="Times New Roman" pitchFamily="18" charset="0"/>
              </a:rPr>
              <a:t>="https://www.w3schools.com note.xsd"&gt;</a:t>
            </a:r>
            <a:br>
              <a:rPr lang="en-US" sz="1800" dirty="0">
                <a:latin typeface="Times New Roman" pitchFamily="18" charset="0"/>
                <a:cs typeface="Times New Roman" pitchFamily="18" charset="0"/>
              </a:rPr>
            </a:br>
            <a:endParaRPr lang="hi-IN" sz="1800" dirty="0">
              <a:latin typeface="Times New Roman" pitchFamily="18" charset="0"/>
            </a:endParaRPr>
          </a:p>
          <a:p>
            <a:pPr>
              <a:buNone/>
            </a:pPr>
            <a:r>
              <a:rPr lang="hi-IN" sz="1800" dirty="0">
                <a:latin typeface="Times New Roman" pitchFamily="18" charset="0"/>
              </a:rPr>
              <a:t>	&lt;note&gt;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&lt;to&gt;</a:t>
            </a:r>
            <a:r>
              <a:rPr lang="en-US" sz="1800" dirty="0" err="1">
                <a:latin typeface="Times New Roman" pitchFamily="18" charset="0"/>
                <a:cs typeface="Times New Roman" pitchFamily="18" charset="0"/>
              </a:rPr>
              <a:t>Tove</a:t>
            </a:r>
            <a:r>
              <a:rPr lang="en-US" sz="1800" dirty="0">
                <a:latin typeface="Times New Roman" pitchFamily="18" charset="0"/>
                <a:cs typeface="Times New Roman" pitchFamily="18" charset="0"/>
              </a:rPr>
              <a:t>&lt;/to&gt;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&lt;from&gt;</a:t>
            </a:r>
            <a:r>
              <a:rPr lang="en-US" sz="1800" dirty="0" err="1">
                <a:latin typeface="Times New Roman" pitchFamily="18" charset="0"/>
                <a:cs typeface="Times New Roman" pitchFamily="18" charset="0"/>
              </a:rPr>
              <a:t>Jani</a:t>
            </a:r>
            <a:r>
              <a:rPr lang="en-US" sz="1800" dirty="0">
                <a:latin typeface="Times New Roman" pitchFamily="18" charset="0"/>
                <a:cs typeface="Times New Roman" pitchFamily="18" charset="0"/>
              </a:rPr>
              <a:t>&lt;/from&gt;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&lt;heading&gt;Reminder&lt;/heading&gt;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&lt;body&gt;Don't forget me this weekend!&lt;/body&gt;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&lt;/note&gt; </a:t>
            </a:r>
            <a:endParaRPr lang="hi-IN" sz="1800" dirty="0">
              <a:latin typeface="Times New Roman" pitchFamily="18" charset="0"/>
            </a:endParaRPr>
          </a:p>
          <a:p>
            <a:pPr>
              <a:buNone/>
            </a:pPr>
            <a:endParaRPr lang="hi-IN" sz="1800" dirty="0">
              <a:latin typeface="Times New Roman" pitchFamily="18" charset="0"/>
            </a:endParaRPr>
          </a:p>
          <a:p>
            <a:r>
              <a:rPr lang="en-US" sz="1800" dirty="0">
                <a:latin typeface="Times New Roman" pitchFamily="18" charset="0"/>
                <a:cs typeface="Times New Roman" pitchFamily="18" charset="0"/>
              </a:rPr>
              <a:t>XML documents can have a reference to a DTD or to an XML Schema.</a:t>
            </a:r>
            <a:endParaRPr lang="hi-IN" sz="1800" dirty="0">
              <a:latin typeface="Times New Roman" pitchFamily="18" charset="0"/>
            </a:endParaRPr>
          </a:p>
          <a:p>
            <a:pPr>
              <a:buNone/>
            </a:pPr>
            <a:r>
              <a:rPr lang="en-US" sz="1800" b="1" dirty="0">
                <a:latin typeface="Times New Roman" pitchFamily="18" charset="0"/>
                <a:cs typeface="Times New Roman" pitchFamily="18" charset="0"/>
              </a:rPr>
              <a:t>An XML Schema</a:t>
            </a:r>
          </a:p>
          <a:p>
            <a:r>
              <a:rPr lang="en-US" sz="1800" dirty="0">
                <a:latin typeface="Times New Roman" pitchFamily="18" charset="0"/>
                <a:cs typeface="Times New Roman" pitchFamily="18" charset="0"/>
              </a:rPr>
              <a:t>The following example is an XML Schema file called "note.xsd" that defines the elements of the XML document above ("note.xml"):</a:t>
            </a:r>
          </a:p>
          <a:p>
            <a:pPr>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24600"/>
          </a:xfrm>
        </p:spPr>
        <p:txBody>
          <a:bodyPr>
            <a:noAutofit/>
          </a:bodyPr>
          <a:lstStyle/>
          <a:p>
            <a:pPr>
              <a:lnSpc>
                <a:spcPct val="120000"/>
              </a:lnSpc>
              <a:buNone/>
            </a:pPr>
            <a:r>
              <a:rPr lang="en-US" sz="1800" b="1" u="sng" dirty="0">
                <a:latin typeface="Times New Roman" pitchFamily="18" charset="0"/>
                <a:cs typeface="Times New Roman" pitchFamily="18" charset="0"/>
              </a:rPr>
              <a:t>N</a:t>
            </a:r>
            <a:r>
              <a:rPr lang="hi-IN" sz="1800" b="1" u="sng" dirty="0">
                <a:latin typeface="Times New Roman" pitchFamily="18" charset="0"/>
              </a:rPr>
              <a:t>ote.xsd</a:t>
            </a:r>
          </a:p>
          <a:p>
            <a:pPr>
              <a:lnSpc>
                <a:spcPct val="120000"/>
              </a:lnSpc>
              <a:buNone/>
            </a:pPr>
            <a:r>
              <a:rPr lang="hi-IN" sz="1800" dirty="0">
                <a:latin typeface="Times New Roman" pitchFamily="18" charset="0"/>
              </a:rPr>
              <a:t>   </a:t>
            </a:r>
            <a:r>
              <a:rPr lang="en-US" sz="1800" dirty="0">
                <a:latin typeface="Times New Roman" pitchFamily="18" charset="0"/>
                <a:cs typeface="Times New Roman" pitchFamily="18" charset="0"/>
              </a:rPr>
              <a:t>&lt;?xml version="1.0"?&gt;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xs:schema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xmlns:xs</a:t>
            </a:r>
            <a:r>
              <a:rPr lang="en-US" sz="1800" dirty="0">
                <a:latin typeface="Times New Roman" pitchFamily="18" charset="0"/>
                <a:cs typeface="Times New Roman" pitchFamily="18" charset="0"/>
              </a:rPr>
              <a:t>="http://www.w3.org/2001/XMLSchema"</a:t>
            </a:r>
            <a:br>
              <a:rPr lang="en-US" sz="1800" dirty="0">
                <a:latin typeface="Times New Roman" pitchFamily="18" charset="0"/>
                <a:cs typeface="Times New Roman" pitchFamily="18" charset="0"/>
              </a:rPr>
            </a:br>
            <a:r>
              <a:rPr lang="en-US" sz="1800" dirty="0" err="1">
                <a:latin typeface="Times New Roman" pitchFamily="18" charset="0"/>
                <a:cs typeface="Times New Roman" pitchFamily="18" charset="0"/>
              </a:rPr>
              <a:t>xmlns</a:t>
            </a:r>
            <a:r>
              <a:rPr lang="en-US" sz="1800" dirty="0">
                <a:latin typeface="Times New Roman" pitchFamily="18" charset="0"/>
                <a:cs typeface="Times New Roman" pitchFamily="18" charset="0"/>
              </a:rPr>
              <a:t>="https://www.w3schools.com"&gt;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name="note"&gt;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xs:complexType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xs:sequence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name="to"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name="from"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name="heading"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name="body"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xs:sequence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xs:complexType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xs:schema</a:t>
            </a:r>
            <a:r>
              <a:rPr lang="en-US" sz="1800" dirty="0">
                <a:latin typeface="Times New Roman" pitchFamily="18" charset="0"/>
                <a:cs typeface="Times New Roman" pitchFamily="18" charset="0"/>
              </a:rPr>
              <a:t>&gt; </a:t>
            </a:r>
            <a:endParaRPr lang="hi-IN" sz="1800" dirty="0">
              <a:latin typeface="Times New Roman" pitchFamily="18" charset="0"/>
            </a:endParaRPr>
          </a:p>
          <a:p>
            <a:pPr>
              <a:buNone/>
            </a:pPr>
            <a:r>
              <a:rPr lang="en-US" sz="1800" b="1" dirty="0">
                <a:latin typeface="Times New Roman" pitchFamily="18" charset="0"/>
                <a:cs typeface="Times New Roman" pitchFamily="18" charset="0"/>
              </a:rPr>
              <a:t>The note element is a complex type because it contains other elements. The other elements (to, from, heading, body) are simple types because they do not contain other elements.</a:t>
            </a:r>
          </a:p>
          <a:p>
            <a:endParaRPr lang="en-US"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dirty="0">
                <a:latin typeface="Times New Roman" pitchFamily="18" charset="0"/>
                <a:cs typeface="Times New Roman" pitchFamily="18" charset="0"/>
              </a:rPr>
              <a:t>The following fragment:</a:t>
            </a:r>
          </a:p>
          <a:p>
            <a:pPr>
              <a:buNone/>
            </a:pPr>
            <a:r>
              <a:rPr lang="hi-IN" sz="2000" b="1" dirty="0">
                <a:latin typeface="Times New Roman" pitchFamily="18" charset="0"/>
              </a:rPr>
              <a:t>    </a:t>
            </a:r>
            <a:r>
              <a:rPr lang="en-US" sz="2000" b="1" dirty="0" err="1">
                <a:latin typeface="Times New Roman" pitchFamily="18" charset="0"/>
                <a:cs typeface="Times New Roman" pitchFamily="18" charset="0"/>
              </a:rPr>
              <a:t>xmlns</a:t>
            </a:r>
            <a:r>
              <a:rPr lang="en-US" sz="2000" b="1" dirty="0">
                <a:latin typeface="Times New Roman" pitchFamily="18" charset="0"/>
                <a:cs typeface="Times New Roman" pitchFamily="18" charset="0"/>
              </a:rPr>
              <a:t>="https://www.w3schools.com" </a:t>
            </a:r>
          </a:p>
          <a:p>
            <a:pPr>
              <a:buNone/>
            </a:pPr>
            <a:r>
              <a:rPr lang="hi-IN" sz="2000" dirty="0">
                <a:latin typeface="Times New Roman" pitchFamily="18" charset="0"/>
              </a:rPr>
              <a:t>          </a:t>
            </a:r>
            <a:r>
              <a:rPr lang="en-US" sz="2000" dirty="0">
                <a:latin typeface="Times New Roman" pitchFamily="18" charset="0"/>
                <a:cs typeface="Times New Roman" pitchFamily="18" charset="0"/>
              </a:rPr>
              <a:t>specifies the </a:t>
            </a:r>
            <a:r>
              <a:rPr lang="en-US" sz="2000" dirty="0">
                <a:solidFill>
                  <a:srgbClr val="FF0000"/>
                </a:solidFill>
                <a:latin typeface="Times New Roman" pitchFamily="18" charset="0"/>
                <a:cs typeface="Times New Roman" pitchFamily="18" charset="0"/>
              </a:rPr>
              <a:t>default namespace</a:t>
            </a:r>
            <a:r>
              <a:rPr lang="en-US" sz="2000" dirty="0">
                <a:latin typeface="Times New Roman" pitchFamily="18" charset="0"/>
                <a:cs typeface="Times New Roman" pitchFamily="18" charset="0"/>
              </a:rPr>
              <a:t> declaration. This declaration tells the schema-</a:t>
            </a:r>
            <a:r>
              <a:rPr lang="en-US" sz="2000" dirty="0" err="1">
                <a:latin typeface="Times New Roman" pitchFamily="18" charset="0"/>
                <a:cs typeface="Times New Roman" pitchFamily="18" charset="0"/>
              </a:rPr>
              <a:t>validator</a:t>
            </a:r>
            <a:r>
              <a:rPr lang="en-US" sz="2000" dirty="0">
                <a:latin typeface="Times New Roman" pitchFamily="18" charset="0"/>
                <a:cs typeface="Times New Roman" pitchFamily="18" charset="0"/>
              </a:rPr>
              <a:t> that </a:t>
            </a:r>
            <a:r>
              <a:rPr lang="en-US" sz="2000" dirty="0">
                <a:solidFill>
                  <a:srgbClr val="FF0000"/>
                </a:solidFill>
                <a:latin typeface="Times New Roman" pitchFamily="18" charset="0"/>
                <a:cs typeface="Times New Roman" pitchFamily="18" charset="0"/>
              </a:rPr>
              <a:t>all the elements</a:t>
            </a:r>
            <a:r>
              <a:rPr lang="en-US" sz="2000" dirty="0">
                <a:latin typeface="Times New Roman" pitchFamily="18" charset="0"/>
                <a:cs typeface="Times New Roman" pitchFamily="18" charset="0"/>
              </a:rPr>
              <a:t> used in this XML document are </a:t>
            </a:r>
            <a:r>
              <a:rPr lang="en-US" sz="2000" dirty="0">
                <a:solidFill>
                  <a:srgbClr val="FF0000"/>
                </a:solidFill>
                <a:latin typeface="Times New Roman" pitchFamily="18" charset="0"/>
                <a:cs typeface="Times New Roman" pitchFamily="18" charset="0"/>
              </a:rPr>
              <a:t>declared</a:t>
            </a:r>
            <a:r>
              <a:rPr lang="en-US" sz="2000" dirty="0">
                <a:latin typeface="Times New Roman" pitchFamily="18" charset="0"/>
                <a:cs typeface="Times New Roman" pitchFamily="18" charset="0"/>
              </a:rPr>
              <a:t> in the </a:t>
            </a:r>
            <a:r>
              <a:rPr lang="en-US" sz="2000" dirty="0">
                <a:solidFill>
                  <a:srgbClr val="FF0000"/>
                </a:solidFill>
                <a:latin typeface="Times New Roman" pitchFamily="18" charset="0"/>
                <a:cs typeface="Times New Roman" pitchFamily="18" charset="0"/>
              </a:rPr>
              <a:t>"https://www.w3schools.com" </a:t>
            </a:r>
            <a:r>
              <a:rPr lang="en-US" sz="2000" dirty="0">
                <a:latin typeface="Times New Roman" pitchFamily="18" charset="0"/>
                <a:cs typeface="Times New Roman" pitchFamily="18" charset="0"/>
              </a:rPr>
              <a:t>namespace.</a:t>
            </a:r>
            <a:endParaRPr lang="hi-IN" sz="2000" dirty="0">
              <a:latin typeface="Times New Roman" pitchFamily="18" charset="0"/>
            </a:endParaRPr>
          </a:p>
          <a:p>
            <a:pPr>
              <a:buNone/>
            </a:pPr>
            <a:endParaRPr lang="en-US" sz="2000" dirty="0">
              <a:latin typeface="Times New Roman" pitchFamily="18" charset="0"/>
              <a:cs typeface="Times New Roman" pitchFamily="18" charset="0"/>
            </a:endParaRPr>
          </a:p>
          <a:p>
            <a:pPr>
              <a:buNone/>
            </a:pPr>
            <a:r>
              <a:rPr lang="hi-IN" sz="2000" dirty="0">
                <a:latin typeface="Times New Roman" pitchFamily="18" charset="0"/>
              </a:rPr>
              <a:t> </a:t>
            </a:r>
            <a:r>
              <a:rPr lang="en-US" sz="2000" dirty="0">
                <a:latin typeface="Times New Roman" pitchFamily="18" charset="0"/>
                <a:cs typeface="Times New Roman" pitchFamily="18" charset="0"/>
              </a:rPr>
              <a:t>Once you have the </a:t>
            </a:r>
            <a:r>
              <a:rPr lang="en-US" sz="2000" dirty="0">
                <a:solidFill>
                  <a:srgbClr val="FF0000"/>
                </a:solidFill>
                <a:latin typeface="Times New Roman" pitchFamily="18" charset="0"/>
                <a:cs typeface="Times New Roman" pitchFamily="18" charset="0"/>
              </a:rPr>
              <a:t>XML Schema Instance</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namespace</a:t>
            </a:r>
            <a:r>
              <a:rPr lang="en-US" sz="2000" dirty="0">
                <a:latin typeface="Times New Roman" pitchFamily="18" charset="0"/>
                <a:cs typeface="Times New Roman" pitchFamily="18" charset="0"/>
              </a:rPr>
              <a:t> available:</a:t>
            </a:r>
          </a:p>
          <a:p>
            <a:pPr>
              <a:buNone/>
            </a:pPr>
            <a:r>
              <a:rPr lang="hi-IN" sz="2000" dirty="0">
                <a:latin typeface="Times New Roman" pitchFamily="18" charset="0"/>
              </a:rPr>
              <a:t>   </a:t>
            </a:r>
            <a:r>
              <a:rPr lang="en-US" sz="2000" dirty="0" err="1">
                <a:latin typeface="Times New Roman" pitchFamily="18" charset="0"/>
                <a:cs typeface="Times New Roman" pitchFamily="18" charset="0"/>
              </a:rPr>
              <a:t>xmlns:xsi</a:t>
            </a:r>
            <a:r>
              <a:rPr lang="en-US" sz="2000" dirty="0">
                <a:latin typeface="Times New Roman" pitchFamily="18" charset="0"/>
                <a:cs typeface="Times New Roman" pitchFamily="18" charset="0"/>
              </a:rPr>
              <a:t>="http://www.w3.org/2001/XMLSchema-instance" </a:t>
            </a:r>
            <a:endParaRPr lang="hi-IN" sz="2000" dirty="0">
              <a:latin typeface="Times New Roman" pitchFamily="18" charset="0"/>
            </a:endParaRPr>
          </a:p>
          <a:p>
            <a:pPr>
              <a:buNone/>
            </a:pPr>
            <a:r>
              <a:rPr lang="hi-IN" sz="2000" dirty="0">
                <a:latin typeface="Times New Roman" pitchFamily="18" charset="0"/>
              </a:rPr>
              <a:t>        </a:t>
            </a:r>
            <a:r>
              <a:rPr lang="en-US" sz="2000" dirty="0">
                <a:latin typeface="Times New Roman" pitchFamily="18" charset="0"/>
                <a:cs typeface="Times New Roman" pitchFamily="18" charset="0"/>
              </a:rPr>
              <a:t>you can use the </a:t>
            </a:r>
            <a:r>
              <a:rPr lang="en-US" sz="2000" dirty="0" err="1">
                <a:solidFill>
                  <a:srgbClr val="FF0000"/>
                </a:solidFill>
                <a:latin typeface="Times New Roman" pitchFamily="18" charset="0"/>
                <a:cs typeface="Times New Roman" pitchFamily="18" charset="0"/>
              </a:rPr>
              <a:t>schemaLocation</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attribute. This attribute has two values, separated by a space. The </a:t>
            </a:r>
            <a:r>
              <a:rPr lang="en-US" sz="2000" dirty="0">
                <a:solidFill>
                  <a:srgbClr val="FF0000"/>
                </a:solidFill>
                <a:latin typeface="Times New Roman" pitchFamily="18" charset="0"/>
                <a:cs typeface="Times New Roman" pitchFamily="18" charset="0"/>
              </a:rPr>
              <a:t>first value</a:t>
            </a:r>
            <a:r>
              <a:rPr lang="en-US" sz="2000" dirty="0">
                <a:latin typeface="Times New Roman" pitchFamily="18" charset="0"/>
                <a:cs typeface="Times New Roman" pitchFamily="18" charset="0"/>
              </a:rPr>
              <a:t> is the </a:t>
            </a:r>
            <a:r>
              <a:rPr lang="en-US" sz="2000" dirty="0">
                <a:solidFill>
                  <a:srgbClr val="FF0000"/>
                </a:solidFill>
                <a:latin typeface="Times New Roman" pitchFamily="18" charset="0"/>
                <a:cs typeface="Times New Roman" pitchFamily="18" charset="0"/>
              </a:rPr>
              <a:t>namespace</a:t>
            </a:r>
            <a:r>
              <a:rPr lang="en-US" sz="2000" dirty="0">
                <a:latin typeface="Times New Roman" pitchFamily="18" charset="0"/>
                <a:cs typeface="Times New Roman" pitchFamily="18" charset="0"/>
              </a:rPr>
              <a:t> to use. The second value is the </a:t>
            </a:r>
            <a:r>
              <a:rPr lang="en-US" sz="2000" dirty="0">
                <a:solidFill>
                  <a:srgbClr val="FF0000"/>
                </a:solidFill>
                <a:latin typeface="Times New Roman" pitchFamily="18" charset="0"/>
                <a:cs typeface="Times New Roman" pitchFamily="18" charset="0"/>
              </a:rPr>
              <a:t>location</a:t>
            </a:r>
            <a:r>
              <a:rPr lang="en-US" sz="2000" dirty="0">
                <a:latin typeface="Times New Roman" pitchFamily="18" charset="0"/>
                <a:cs typeface="Times New Roman" pitchFamily="18" charset="0"/>
              </a:rPr>
              <a:t> of the XML schema to use </a:t>
            </a:r>
            <a:r>
              <a:rPr lang="en-US" sz="2000" dirty="0">
                <a:solidFill>
                  <a:srgbClr val="FF0000"/>
                </a:solidFill>
                <a:latin typeface="Times New Roman" pitchFamily="18" charset="0"/>
                <a:cs typeface="Times New Roman" pitchFamily="18" charset="0"/>
              </a:rPr>
              <a:t>for that namespace</a:t>
            </a:r>
            <a:r>
              <a:rPr lang="en-US" sz="2000" dirty="0">
                <a:latin typeface="Times New Roman" pitchFamily="18" charset="0"/>
                <a:cs typeface="Times New Roman" pitchFamily="18" charset="0"/>
              </a:rPr>
              <a:t>:</a:t>
            </a:r>
          </a:p>
          <a:p>
            <a:pPr>
              <a:buNone/>
            </a:pPr>
            <a:r>
              <a:rPr lang="hi-IN" sz="2000" dirty="0">
                <a:latin typeface="Times New Roman" pitchFamily="18" charset="0"/>
              </a:rPr>
              <a:t>     </a:t>
            </a:r>
            <a:r>
              <a:rPr lang="en-US" sz="2000" dirty="0" err="1">
                <a:latin typeface="Times New Roman" pitchFamily="18" charset="0"/>
                <a:cs typeface="Times New Roman" pitchFamily="18" charset="0"/>
              </a:rPr>
              <a:t>xsi:schemaLocation</a:t>
            </a:r>
            <a:r>
              <a:rPr lang="en-US" sz="2000" dirty="0">
                <a:latin typeface="Times New Roman" pitchFamily="18" charset="0"/>
                <a:cs typeface="Times New Roman" pitchFamily="18" charset="0"/>
              </a:rPr>
              <a:t>="https://www.w3schools.com note.xsd" </a:t>
            </a:r>
          </a:p>
          <a:p>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2800" b="1" u="sng" dirty="0">
                <a:latin typeface="Times New Roman" pitchFamily="18" charset="0"/>
                <a:cs typeface="Times New Roman" pitchFamily="18" charset="0"/>
              </a:rPr>
              <a:t>XSD Simple Elements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6172200"/>
          </a:xfrm>
        </p:spPr>
        <p:txBody>
          <a:bodyPr>
            <a:noAutofit/>
          </a:bodyPr>
          <a:lstStyle/>
          <a:p>
            <a:r>
              <a:rPr lang="en-US" sz="1800" dirty="0">
                <a:latin typeface="Times New Roman" pitchFamily="18" charset="0"/>
                <a:cs typeface="Times New Roman" pitchFamily="18" charset="0"/>
              </a:rPr>
              <a:t>A simple element is an XML element that can contain </a:t>
            </a:r>
            <a:r>
              <a:rPr lang="en-US" sz="1800" dirty="0">
                <a:solidFill>
                  <a:srgbClr val="FF0000"/>
                </a:solidFill>
                <a:latin typeface="Times New Roman" pitchFamily="18" charset="0"/>
                <a:cs typeface="Times New Roman" pitchFamily="18" charset="0"/>
              </a:rPr>
              <a:t>only text. </a:t>
            </a:r>
            <a:r>
              <a:rPr lang="en-US" sz="1800" dirty="0">
                <a:latin typeface="Times New Roman" pitchFamily="18" charset="0"/>
                <a:cs typeface="Times New Roman" pitchFamily="18" charset="0"/>
              </a:rPr>
              <a:t>It cannot contain any other elements or attributes.</a:t>
            </a:r>
          </a:p>
          <a:p>
            <a:r>
              <a:rPr lang="en-US" sz="1800" dirty="0">
                <a:latin typeface="Times New Roman" pitchFamily="18" charset="0"/>
                <a:cs typeface="Times New Roman" pitchFamily="18" charset="0"/>
              </a:rPr>
              <a:t>However, the "only text" restriction is quite misleading. The text can be of many different types. It can be one of the types included in the XML Schema definition (</a:t>
            </a:r>
            <a:r>
              <a:rPr lang="en-US" sz="1800" dirty="0" err="1">
                <a:solidFill>
                  <a:srgbClr val="FF0000"/>
                </a:solidFill>
                <a:latin typeface="Times New Roman" pitchFamily="18" charset="0"/>
                <a:cs typeface="Times New Roman" pitchFamily="18" charset="0"/>
              </a:rPr>
              <a:t>boolean</a:t>
            </a:r>
            <a:r>
              <a:rPr lang="en-US" sz="1800" dirty="0">
                <a:solidFill>
                  <a:srgbClr val="FF0000"/>
                </a:solidFill>
                <a:latin typeface="Times New Roman" pitchFamily="18" charset="0"/>
                <a:cs typeface="Times New Roman" pitchFamily="18" charset="0"/>
              </a:rPr>
              <a:t>, string, date, </a:t>
            </a:r>
            <a:r>
              <a:rPr lang="en-US" sz="1800" dirty="0">
                <a:latin typeface="Times New Roman" pitchFamily="18" charset="0"/>
                <a:cs typeface="Times New Roman" pitchFamily="18" charset="0"/>
              </a:rPr>
              <a:t>etc.), or it can be a </a:t>
            </a:r>
            <a:r>
              <a:rPr lang="en-US" sz="1800" dirty="0">
                <a:solidFill>
                  <a:srgbClr val="FF0000"/>
                </a:solidFill>
                <a:latin typeface="Times New Roman" pitchFamily="18" charset="0"/>
                <a:cs typeface="Times New Roman" pitchFamily="18" charset="0"/>
              </a:rPr>
              <a:t>custom type </a:t>
            </a:r>
            <a:r>
              <a:rPr lang="en-US" sz="1800" dirty="0">
                <a:latin typeface="Times New Roman" pitchFamily="18" charset="0"/>
                <a:cs typeface="Times New Roman" pitchFamily="18" charset="0"/>
              </a:rPr>
              <a:t>that you can define yourself.</a:t>
            </a:r>
          </a:p>
          <a:p>
            <a:r>
              <a:rPr lang="en-US" sz="1800" dirty="0">
                <a:latin typeface="Times New Roman" pitchFamily="18" charset="0"/>
                <a:cs typeface="Times New Roman" pitchFamily="18" charset="0"/>
              </a:rPr>
              <a:t>You can also add </a:t>
            </a:r>
            <a:r>
              <a:rPr lang="en-US" sz="1800" dirty="0">
                <a:solidFill>
                  <a:srgbClr val="FF0000"/>
                </a:solidFill>
                <a:latin typeface="Times New Roman" pitchFamily="18" charset="0"/>
                <a:cs typeface="Times New Roman" pitchFamily="18" charset="0"/>
              </a:rPr>
              <a:t>restrictions</a:t>
            </a:r>
            <a:r>
              <a:rPr lang="en-US" sz="1800" dirty="0">
                <a:latin typeface="Times New Roman" pitchFamily="18" charset="0"/>
                <a:cs typeface="Times New Roman" pitchFamily="18" charset="0"/>
              </a:rPr>
              <a:t> (facets) to a data type in order to limit its content, or you can require the data to </a:t>
            </a:r>
            <a:r>
              <a:rPr lang="en-US" sz="1800" dirty="0">
                <a:solidFill>
                  <a:srgbClr val="FF0000"/>
                </a:solidFill>
                <a:latin typeface="Times New Roman" pitchFamily="18" charset="0"/>
                <a:cs typeface="Times New Roman" pitchFamily="18" charset="0"/>
              </a:rPr>
              <a:t>match a specific pattern</a:t>
            </a:r>
            <a:r>
              <a:rPr lang="en-US" sz="1800" dirty="0">
                <a:latin typeface="Times New Roman" pitchFamily="18" charset="0"/>
                <a:cs typeface="Times New Roman" pitchFamily="18" charset="0"/>
              </a:rPr>
              <a:t>.</a:t>
            </a:r>
            <a:endParaRPr lang="hi-IN" sz="1800" dirty="0">
              <a:latin typeface="Times New Roman" pitchFamily="18" charset="0"/>
            </a:endParaRPr>
          </a:p>
          <a:p>
            <a:pPr>
              <a:buNone/>
            </a:pPr>
            <a:r>
              <a:rPr lang="en-US" sz="1800" b="1" u="sng" dirty="0">
                <a:latin typeface="Times New Roman" pitchFamily="18" charset="0"/>
                <a:cs typeface="Times New Roman" pitchFamily="18" charset="0"/>
              </a:rPr>
              <a:t>Defining a Simple Element</a:t>
            </a:r>
            <a:endParaRPr lang="hi-IN" sz="1800" b="1" u="sng" dirty="0">
              <a:latin typeface="Times New Roman" pitchFamily="18" charset="0"/>
            </a:endParaRPr>
          </a:p>
          <a:p>
            <a:r>
              <a:rPr lang="en-US" sz="1800" dirty="0">
                <a:latin typeface="Times New Roman" pitchFamily="18" charset="0"/>
                <a:cs typeface="Times New Roman" pitchFamily="18" charset="0"/>
              </a:rPr>
              <a:t>The syntax for defining a simple element is: </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name="xxx" type="</a:t>
            </a:r>
            <a:r>
              <a:rPr lang="en-US" sz="1800" dirty="0" err="1">
                <a:latin typeface="Times New Roman" pitchFamily="18" charset="0"/>
                <a:cs typeface="Times New Roman" pitchFamily="18" charset="0"/>
              </a:rPr>
              <a:t>yyy</a:t>
            </a:r>
            <a:r>
              <a:rPr lang="en-US" sz="1800" dirty="0">
                <a:latin typeface="Times New Roman" pitchFamily="18" charset="0"/>
                <a:cs typeface="Times New Roman" pitchFamily="18" charset="0"/>
              </a:rPr>
              <a:t>"/&gt; </a:t>
            </a:r>
          </a:p>
          <a:p>
            <a:pPr>
              <a:buNone/>
            </a:pPr>
            <a:r>
              <a:rPr lang="hi-IN" sz="1800" dirty="0">
                <a:latin typeface="Times New Roman" pitchFamily="18" charset="0"/>
              </a:rPr>
              <a:t>          </a:t>
            </a:r>
            <a:r>
              <a:rPr lang="en-US" sz="1800" dirty="0">
                <a:latin typeface="Times New Roman" pitchFamily="18" charset="0"/>
                <a:cs typeface="Times New Roman" pitchFamily="18" charset="0"/>
              </a:rPr>
              <a:t>where xxx is the name of the element and </a:t>
            </a:r>
            <a:r>
              <a:rPr lang="en-US" sz="1800" dirty="0" err="1">
                <a:latin typeface="Times New Roman" pitchFamily="18" charset="0"/>
                <a:cs typeface="Times New Roman" pitchFamily="18" charset="0"/>
              </a:rPr>
              <a:t>yyy</a:t>
            </a:r>
            <a:r>
              <a:rPr lang="en-US" sz="1800" dirty="0">
                <a:latin typeface="Times New Roman" pitchFamily="18" charset="0"/>
                <a:cs typeface="Times New Roman" pitchFamily="18" charset="0"/>
              </a:rPr>
              <a:t> is the data type of the element.</a:t>
            </a:r>
          </a:p>
          <a:p>
            <a:r>
              <a:rPr lang="en-US" sz="1800" dirty="0">
                <a:latin typeface="Times New Roman" pitchFamily="18" charset="0"/>
                <a:cs typeface="Times New Roman" pitchFamily="18" charset="0"/>
              </a:rPr>
              <a:t>XML Schema has a lot of built-in data types. The most common types are:</a:t>
            </a:r>
          </a:p>
          <a:p>
            <a:pPr>
              <a:buNone/>
            </a:pPr>
            <a:r>
              <a:rPr lang="hi-IN" sz="1800" dirty="0">
                <a:latin typeface="Times New Roman" pitchFamily="18" charset="0"/>
              </a:rPr>
              <a:t>   </a:t>
            </a:r>
            <a:r>
              <a:rPr lang="en-US" sz="1800" dirty="0" err="1">
                <a:latin typeface="Times New Roman" pitchFamily="18" charset="0"/>
                <a:cs typeface="Times New Roman" pitchFamily="18" charset="0"/>
              </a:rPr>
              <a:t>xs:string</a:t>
            </a:r>
            <a:endParaRPr lang="en-US" sz="1800" dirty="0">
              <a:latin typeface="Times New Roman" pitchFamily="18" charset="0"/>
              <a:cs typeface="Times New Roman" pitchFamily="18" charset="0"/>
            </a:endParaRPr>
          </a:p>
          <a:p>
            <a:pPr>
              <a:buNone/>
            </a:pPr>
            <a:r>
              <a:rPr lang="hi-IN" sz="1800" dirty="0">
                <a:latin typeface="Times New Roman" pitchFamily="18" charset="0"/>
              </a:rPr>
              <a:t>   </a:t>
            </a:r>
            <a:r>
              <a:rPr lang="en-US" sz="1800" dirty="0" err="1">
                <a:latin typeface="Times New Roman" pitchFamily="18" charset="0"/>
                <a:cs typeface="Times New Roman" pitchFamily="18" charset="0"/>
              </a:rPr>
              <a:t>xs:decimal</a:t>
            </a:r>
            <a:endParaRPr lang="hi-IN" sz="1800" dirty="0">
              <a:latin typeface="Times New Roman" pitchFamily="18" charset="0"/>
            </a:endParaRPr>
          </a:p>
          <a:p>
            <a:pPr>
              <a:buNone/>
            </a:pPr>
            <a:r>
              <a:rPr lang="hi-IN" sz="1800" dirty="0">
                <a:latin typeface="Times New Roman" pitchFamily="18" charset="0"/>
              </a:rPr>
              <a:t>   </a:t>
            </a:r>
            <a:r>
              <a:rPr lang="en-US" sz="1800" dirty="0" err="1">
                <a:latin typeface="Times New Roman" pitchFamily="18" charset="0"/>
                <a:cs typeface="Times New Roman" pitchFamily="18" charset="0"/>
              </a:rPr>
              <a:t>xs:integer</a:t>
            </a:r>
            <a:endParaRPr lang="en-US" sz="1800" dirty="0">
              <a:latin typeface="Times New Roman" pitchFamily="18" charset="0"/>
              <a:cs typeface="Times New Roman" pitchFamily="18" charset="0"/>
            </a:endParaRPr>
          </a:p>
          <a:p>
            <a:pPr>
              <a:buNone/>
            </a:pPr>
            <a:r>
              <a:rPr lang="hi-IN" sz="1800" dirty="0">
                <a:latin typeface="Times New Roman" pitchFamily="18" charset="0"/>
              </a:rPr>
              <a:t>   </a:t>
            </a:r>
            <a:r>
              <a:rPr lang="en-US" sz="1800" dirty="0" err="1">
                <a:latin typeface="Times New Roman" pitchFamily="18" charset="0"/>
                <a:cs typeface="Times New Roman" pitchFamily="18" charset="0"/>
              </a:rPr>
              <a:t>xs:boolean</a:t>
            </a:r>
            <a:endParaRPr lang="hi-IN" sz="1800" dirty="0">
              <a:latin typeface="Times New Roman" pitchFamily="18" charset="0"/>
            </a:endParaRPr>
          </a:p>
          <a:p>
            <a:pPr>
              <a:buNone/>
            </a:pPr>
            <a:r>
              <a:rPr lang="hi-IN" sz="1800" dirty="0">
                <a:latin typeface="Times New Roman" pitchFamily="18" charset="0"/>
              </a:rPr>
              <a:t>   </a:t>
            </a:r>
            <a:r>
              <a:rPr lang="en-US" sz="1800" dirty="0" err="1">
                <a:latin typeface="Times New Roman" pitchFamily="18" charset="0"/>
                <a:cs typeface="Times New Roman" pitchFamily="18" charset="0"/>
              </a:rPr>
              <a:t>xs:date</a:t>
            </a:r>
            <a:endParaRPr lang="en-US" sz="1800" dirty="0">
              <a:latin typeface="Times New Roman" pitchFamily="18" charset="0"/>
              <a:cs typeface="Times New Roman" pitchFamily="18" charset="0"/>
            </a:endParaRPr>
          </a:p>
          <a:p>
            <a:pPr>
              <a:buNone/>
            </a:pPr>
            <a:r>
              <a:rPr lang="hi-IN" sz="1800" dirty="0">
                <a:latin typeface="Times New Roman" pitchFamily="18" charset="0"/>
              </a:rPr>
              <a:t>   </a:t>
            </a:r>
            <a:r>
              <a:rPr lang="en-US" sz="1800" dirty="0" err="1">
                <a:latin typeface="Times New Roman" pitchFamily="18" charset="0"/>
                <a:cs typeface="Times New Roman" pitchFamily="18" charset="0"/>
              </a:rPr>
              <a:t>xs:time</a:t>
            </a: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a:buNone/>
            </a:pPr>
            <a:endParaRPr lang="en-US" sz="1800" u="sng"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a:buNone/>
            </a:pPr>
            <a:r>
              <a:rPr lang="en-US" sz="1800" b="1" u="sng" dirty="0">
                <a:latin typeface="Times New Roman" pitchFamily="18" charset="0"/>
                <a:cs typeface="Times New Roman" pitchFamily="18" charset="0"/>
              </a:rPr>
              <a:t>Example</a:t>
            </a:r>
            <a:r>
              <a:rPr lang="hi-IN" sz="1800" b="1" u="sng" dirty="0">
                <a:latin typeface="Times New Roman" pitchFamily="18" charset="0"/>
                <a:cs typeface="Times New Roman" pitchFamily="18" charset="0"/>
              </a:rPr>
              <a:t>:</a:t>
            </a:r>
            <a:endParaRPr lang="en-US" sz="1800" b="1" u="sng"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Here are some XML elements:</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lastname</a:t>
            </a:r>
            <a:r>
              <a:rPr lang="en-US" sz="1800" dirty="0">
                <a:latin typeface="Times New Roman" pitchFamily="18" charset="0"/>
                <a:cs typeface="Times New Roman" pitchFamily="18" charset="0"/>
              </a:rPr>
              <a:t>&gt;</a:t>
            </a:r>
            <a:r>
              <a:rPr lang="en-US" sz="1800" dirty="0" err="1">
                <a:latin typeface="Times New Roman" pitchFamily="18" charset="0"/>
                <a:cs typeface="Times New Roman" pitchFamily="18" charset="0"/>
              </a:rPr>
              <a:t>Refsnes</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lastname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&lt;age&gt;</a:t>
            </a:r>
            <a:r>
              <a:rPr lang="hi-IN" sz="1800" dirty="0">
                <a:latin typeface="Times New Roman" pitchFamily="18" charset="0"/>
              </a:rPr>
              <a:t>20</a:t>
            </a:r>
            <a:r>
              <a:rPr lang="en-US" sz="1800" dirty="0">
                <a:latin typeface="Times New Roman" pitchFamily="18" charset="0"/>
                <a:cs typeface="Times New Roman" pitchFamily="18" charset="0"/>
              </a:rPr>
              <a:t>&lt;/age&gt;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dateborn</a:t>
            </a:r>
            <a:r>
              <a:rPr lang="en-US" sz="1800" dirty="0">
                <a:latin typeface="Times New Roman" pitchFamily="18" charset="0"/>
                <a:cs typeface="Times New Roman" pitchFamily="18" charset="0"/>
              </a:rPr>
              <a:t>&gt;19</a:t>
            </a:r>
            <a:r>
              <a:rPr lang="hi-IN" sz="1800" dirty="0">
                <a:latin typeface="Times New Roman" pitchFamily="18" charset="0"/>
              </a:rPr>
              <a:t>99</a:t>
            </a:r>
            <a:r>
              <a:rPr lang="en-US" sz="1800" dirty="0">
                <a:latin typeface="Times New Roman" pitchFamily="18" charset="0"/>
                <a:cs typeface="Times New Roman" pitchFamily="18" charset="0"/>
              </a:rPr>
              <a:t>-03-27&lt;/</a:t>
            </a:r>
            <a:r>
              <a:rPr lang="en-US" sz="1800" dirty="0" err="1">
                <a:latin typeface="Times New Roman" pitchFamily="18" charset="0"/>
                <a:cs typeface="Times New Roman" pitchFamily="18" charset="0"/>
              </a:rPr>
              <a:t>dateborn</a:t>
            </a:r>
            <a:r>
              <a:rPr lang="en-US" sz="1800" dirty="0">
                <a:latin typeface="Times New Roman" pitchFamily="18" charset="0"/>
                <a:cs typeface="Times New Roman" pitchFamily="18" charset="0"/>
              </a:rPr>
              <a:t>&gt; </a:t>
            </a:r>
          </a:p>
          <a:p>
            <a:r>
              <a:rPr lang="en-US" sz="1800" dirty="0">
                <a:latin typeface="Times New Roman" pitchFamily="18" charset="0"/>
                <a:cs typeface="Times New Roman" pitchFamily="18" charset="0"/>
              </a:rPr>
              <a:t>And here are the corresponding </a:t>
            </a:r>
            <a:r>
              <a:rPr lang="en-US" sz="1800" dirty="0">
                <a:solidFill>
                  <a:srgbClr val="FF0000"/>
                </a:solidFill>
                <a:latin typeface="Times New Roman" pitchFamily="18" charset="0"/>
                <a:cs typeface="Times New Roman" pitchFamily="18" charset="0"/>
              </a:rPr>
              <a:t>simple element definitions:</a:t>
            </a:r>
          </a:p>
          <a:p>
            <a:pPr>
              <a:buNone/>
            </a:pPr>
            <a:r>
              <a:rPr lang="hi-IN" sz="1800" dirty="0">
                <a:latin typeface="Times New Roman" pitchFamily="18" charset="0"/>
                <a:cs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a:t>
            </a:r>
            <a:r>
              <a:rPr lang="en-US" sz="1800" dirty="0" err="1">
                <a:latin typeface="Times New Roman" pitchFamily="18" charset="0"/>
                <a:cs typeface="Times New Roman" pitchFamily="18" charset="0"/>
              </a:rPr>
              <a:t>lastname</a:t>
            </a:r>
            <a:r>
              <a:rPr lang="en-US" sz="1800" dirty="0">
                <a:latin typeface="Times New Roman" pitchFamily="18" charset="0"/>
                <a:cs typeface="Times New Roman" pitchFamily="18" charset="0"/>
              </a:rPr>
              <a:t>"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name="age" type="</a:t>
            </a:r>
            <a:r>
              <a:rPr lang="en-US" sz="1800" dirty="0" err="1">
                <a:latin typeface="Times New Roman" pitchFamily="18" charset="0"/>
                <a:cs typeface="Times New Roman" pitchFamily="18" charset="0"/>
              </a:rPr>
              <a:t>xs:integer</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a:t>
            </a:r>
            <a:r>
              <a:rPr lang="en-US" sz="1800" dirty="0" err="1">
                <a:latin typeface="Times New Roman" pitchFamily="18" charset="0"/>
                <a:cs typeface="Times New Roman" pitchFamily="18" charset="0"/>
              </a:rPr>
              <a:t>dateborn</a:t>
            </a:r>
            <a:r>
              <a:rPr lang="en-US" sz="1800" dirty="0">
                <a:latin typeface="Times New Roman" pitchFamily="18" charset="0"/>
                <a:cs typeface="Times New Roman" pitchFamily="18" charset="0"/>
              </a:rPr>
              <a:t>" type="</a:t>
            </a:r>
            <a:r>
              <a:rPr lang="en-US" sz="1800" dirty="0" err="1">
                <a:latin typeface="Times New Roman" pitchFamily="18" charset="0"/>
                <a:cs typeface="Times New Roman" pitchFamily="18" charset="0"/>
              </a:rPr>
              <a:t>xs:date</a:t>
            </a:r>
            <a:r>
              <a:rPr lang="en-US" sz="1800" dirty="0">
                <a:latin typeface="Times New Roman" pitchFamily="18" charset="0"/>
                <a:cs typeface="Times New Roman" pitchFamily="18" charset="0"/>
              </a:rPr>
              <a:t>"/&gt; </a:t>
            </a:r>
            <a:endParaRPr lang="hi-IN" sz="1800" dirty="0">
              <a:latin typeface="Times New Roman" pitchFamily="18" charset="0"/>
              <a:cs typeface="Times New Roman" pitchFamily="18" charset="0"/>
            </a:endParaRPr>
          </a:p>
          <a:p>
            <a:pPr>
              <a:buNone/>
            </a:pPr>
            <a:endParaRPr lang="hi-IN"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Default and Fixed Values for Simple Elements</a:t>
            </a:r>
            <a:endParaRPr lang="hi-IN" sz="1800" b="1" dirty="0">
              <a:latin typeface="Times New Roman" pitchFamily="18" charset="0"/>
            </a:endParaRPr>
          </a:p>
          <a:p>
            <a:r>
              <a:rPr lang="en-US" sz="1800" dirty="0">
                <a:solidFill>
                  <a:srgbClr val="FF0000"/>
                </a:solidFill>
                <a:latin typeface="Times New Roman" pitchFamily="18" charset="0"/>
                <a:cs typeface="Times New Roman" pitchFamily="18" charset="0"/>
              </a:rPr>
              <a:t>Simple elements </a:t>
            </a:r>
            <a:r>
              <a:rPr lang="en-US" sz="1800" dirty="0">
                <a:latin typeface="Times New Roman" pitchFamily="18" charset="0"/>
                <a:cs typeface="Times New Roman" pitchFamily="18" charset="0"/>
              </a:rPr>
              <a:t>may have a </a:t>
            </a:r>
            <a:r>
              <a:rPr lang="en-US" sz="1800" dirty="0">
                <a:solidFill>
                  <a:srgbClr val="FF0000"/>
                </a:solidFill>
                <a:latin typeface="Times New Roman" pitchFamily="18" charset="0"/>
                <a:cs typeface="Times New Roman" pitchFamily="18" charset="0"/>
              </a:rPr>
              <a:t>default value </a:t>
            </a:r>
            <a:r>
              <a:rPr lang="en-US" sz="1800" dirty="0">
                <a:latin typeface="Times New Roman" pitchFamily="18" charset="0"/>
                <a:cs typeface="Times New Roman" pitchFamily="18" charset="0"/>
              </a:rPr>
              <a:t>OR a </a:t>
            </a:r>
            <a:r>
              <a:rPr lang="en-US" sz="1800" dirty="0">
                <a:solidFill>
                  <a:srgbClr val="FF0000"/>
                </a:solidFill>
                <a:latin typeface="Times New Roman" pitchFamily="18" charset="0"/>
                <a:cs typeface="Times New Roman" pitchFamily="18" charset="0"/>
              </a:rPr>
              <a:t>fixed value </a:t>
            </a:r>
            <a:r>
              <a:rPr lang="en-US" sz="1800" dirty="0">
                <a:latin typeface="Times New Roman" pitchFamily="18" charset="0"/>
                <a:cs typeface="Times New Roman" pitchFamily="18" charset="0"/>
              </a:rPr>
              <a:t>specified.</a:t>
            </a:r>
          </a:p>
          <a:p>
            <a:r>
              <a:rPr lang="en-US" sz="1800" dirty="0">
                <a:latin typeface="Times New Roman" pitchFamily="18" charset="0"/>
                <a:cs typeface="Times New Roman" pitchFamily="18" charset="0"/>
              </a:rPr>
              <a:t>A </a:t>
            </a:r>
            <a:r>
              <a:rPr lang="en-US" sz="1800" dirty="0">
                <a:solidFill>
                  <a:srgbClr val="FF0000"/>
                </a:solidFill>
                <a:latin typeface="Times New Roman" pitchFamily="18" charset="0"/>
                <a:cs typeface="Times New Roman" pitchFamily="18" charset="0"/>
              </a:rPr>
              <a:t>default value </a:t>
            </a:r>
            <a:r>
              <a:rPr lang="en-US" sz="1800" dirty="0">
                <a:latin typeface="Times New Roman" pitchFamily="18" charset="0"/>
                <a:cs typeface="Times New Roman" pitchFamily="18" charset="0"/>
              </a:rPr>
              <a:t>is </a:t>
            </a:r>
            <a:r>
              <a:rPr lang="en-US" sz="1800" dirty="0">
                <a:solidFill>
                  <a:srgbClr val="FF0000"/>
                </a:solidFill>
                <a:latin typeface="Times New Roman" pitchFamily="18" charset="0"/>
                <a:cs typeface="Times New Roman" pitchFamily="18" charset="0"/>
              </a:rPr>
              <a:t>automatically assigned </a:t>
            </a:r>
            <a:r>
              <a:rPr lang="en-US" sz="1800" dirty="0">
                <a:latin typeface="Times New Roman" pitchFamily="18" charset="0"/>
                <a:cs typeface="Times New Roman" pitchFamily="18" charset="0"/>
              </a:rPr>
              <a:t>to the element when no other value is specified.</a:t>
            </a:r>
          </a:p>
          <a:p>
            <a:r>
              <a:rPr lang="en-US" sz="1800" dirty="0">
                <a:latin typeface="Times New Roman" pitchFamily="18" charset="0"/>
                <a:cs typeface="Times New Roman" pitchFamily="18" charset="0"/>
              </a:rPr>
              <a:t>In the following example the default value is "red":</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name="color"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 default="red"/&gt; </a:t>
            </a:r>
          </a:p>
          <a:p>
            <a:r>
              <a:rPr lang="en-US" sz="1800" dirty="0">
                <a:latin typeface="Times New Roman" pitchFamily="18" charset="0"/>
                <a:cs typeface="Times New Roman" pitchFamily="18" charset="0"/>
              </a:rPr>
              <a:t>A </a:t>
            </a:r>
            <a:r>
              <a:rPr lang="en-US" sz="1800" dirty="0">
                <a:solidFill>
                  <a:srgbClr val="FF0000"/>
                </a:solidFill>
                <a:latin typeface="Times New Roman" pitchFamily="18" charset="0"/>
                <a:cs typeface="Times New Roman" pitchFamily="18" charset="0"/>
              </a:rPr>
              <a:t>fixed value </a:t>
            </a:r>
            <a:r>
              <a:rPr lang="en-US" sz="1800" dirty="0">
                <a:latin typeface="Times New Roman" pitchFamily="18" charset="0"/>
                <a:cs typeface="Times New Roman" pitchFamily="18" charset="0"/>
              </a:rPr>
              <a:t>is also </a:t>
            </a:r>
            <a:r>
              <a:rPr lang="en-US" sz="1800" dirty="0">
                <a:solidFill>
                  <a:srgbClr val="FF0000"/>
                </a:solidFill>
                <a:latin typeface="Times New Roman" pitchFamily="18" charset="0"/>
                <a:cs typeface="Times New Roman" pitchFamily="18" charset="0"/>
              </a:rPr>
              <a:t>automatically assigned </a:t>
            </a:r>
            <a:r>
              <a:rPr lang="en-US" sz="1800" dirty="0">
                <a:latin typeface="Times New Roman" pitchFamily="18" charset="0"/>
                <a:cs typeface="Times New Roman" pitchFamily="18" charset="0"/>
              </a:rPr>
              <a:t>to the element, and you cannot specify another value.</a:t>
            </a:r>
          </a:p>
          <a:p>
            <a:r>
              <a:rPr lang="en-US" sz="1800" dirty="0">
                <a:latin typeface="Times New Roman" pitchFamily="18" charset="0"/>
                <a:cs typeface="Times New Roman" pitchFamily="18" charset="0"/>
              </a:rPr>
              <a:t>In the following example the fixed value is "red":</a:t>
            </a:r>
          </a:p>
          <a:p>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name="color"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 fixed="red"/&gt; </a:t>
            </a:r>
          </a:p>
          <a:p>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XSD Attributes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a:latin typeface="Times New Roman" pitchFamily="18" charset="0"/>
                <a:cs typeface="Times New Roman" pitchFamily="18" charset="0"/>
              </a:rPr>
              <a:t>All attributes are declared as simple types.</a:t>
            </a:r>
          </a:p>
          <a:p>
            <a:pPr>
              <a:buNone/>
            </a:pPr>
            <a:r>
              <a:rPr lang="en-US" sz="2000" b="1" dirty="0">
                <a:latin typeface="Times New Roman" pitchFamily="18" charset="0"/>
                <a:cs typeface="Times New Roman" pitchFamily="18" charset="0"/>
              </a:rPr>
              <a:t>What is an Attribute?</a:t>
            </a:r>
          </a:p>
          <a:p>
            <a:r>
              <a:rPr lang="en-US" sz="2000" dirty="0">
                <a:solidFill>
                  <a:srgbClr val="FF0000"/>
                </a:solidFill>
                <a:latin typeface="Times New Roman" pitchFamily="18" charset="0"/>
                <a:cs typeface="Times New Roman" pitchFamily="18" charset="0"/>
              </a:rPr>
              <a:t>Simple elements cannot have attributes</a:t>
            </a:r>
            <a:r>
              <a:rPr lang="en-US" sz="2000" dirty="0">
                <a:latin typeface="Times New Roman" pitchFamily="18" charset="0"/>
                <a:cs typeface="Times New Roman" pitchFamily="18" charset="0"/>
              </a:rPr>
              <a:t>. If an element has </a:t>
            </a:r>
            <a:r>
              <a:rPr lang="en-US" sz="2000" dirty="0">
                <a:solidFill>
                  <a:srgbClr val="FF0000"/>
                </a:solidFill>
                <a:latin typeface="Times New Roman" pitchFamily="18" charset="0"/>
                <a:cs typeface="Times New Roman" pitchFamily="18" charset="0"/>
              </a:rPr>
              <a:t>attributes</a:t>
            </a:r>
            <a:r>
              <a:rPr lang="en-US" sz="2000" dirty="0">
                <a:latin typeface="Times New Roman" pitchFamily="18" charset="0"/>
                <a:cs typeface="Times New Roman" pitchFamily="18" charset="0"/>
              </a:rPr>
              <a:t>, it is considered to be of a </a:t>
            </a:r>
            <a:r>
              <a:rPr lang="en-US" sz="2000" dirty="0">
                <a:solidFill>
                  <a:srgbClr val="FF0000"/>
                </a:solidFill>
                <a:latin typeface="Times New Roman" pitchFamily="18" charset="0"/>
                <a:cs typeface="Times New Roman" pitchFamily="18" charset="0"/>
              </a:rPr>
              <a:t>complex type</a:t>
            </a:r>
            <a:r>
              <a:rPr lang="en-US" sz="2000" dirty="0">
                <a:latin typeface="Times New Roman" pitchFamily="18" charset="0"/>
                <a:cs typeface="Times New Roman" pitchFamily="18" charset="0"/>
              </a:rPr>
              <a:t>. </a:t>
            </a:r>
            <a:endParaRPr lang="hi-IN" sz="2000" dirty="0">
              <a:latin typeface="Times New Roman" pitchFamily="18" charset="0"/>
            </a:endParaRPr>
          </a:p>
          <a:p>
            <a:r>
              <a:rPr lang="en-US" sz="2000" dirty="0">
                <a:latin typeface="Times New Roman" pitchFamily="18" charset="0"/>
                <a:cs typeface="Times New Roman" pitchFamily="18" charset="0"/>
              </a:rPr>
              <a:t>But the attribute itself is always declared as a simple type.</a:t>
            </a:r>
          </a:p>
          <a:p>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US" sz="1800" b="1" dirty="0">
                <a:latin typeface="Times New Roman" pitchFamily="18" charset="0"/>
                <a:cs typeface="Times New Roman" pitchFamily="18" charset="0"/>
              </a:rPr>
              <a:t>How to Define an Attribute?</a:t>
            </a:r>
          </a:p>
          <a:p>
            <a:pPr>
              <a:buNone/>
            </a:pPr>
            <a:r>
              <a:rPr lang="en-US" sz="1800" dirty="0">
                <a:latin typeface="Times New Roman" pitchFamily="18" charset="0"/>
                <a:cs typeface="Times New Roman" pitchFamily="18" charset="0"/>
              </a:rPr>
              <a:t>The syntax for defining an attribute is:</a:t>
            </a:r>
          </a:p>
          <a:p>
            <a:pPr lvl="1">
              <a:buNone/>
            </a:pP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xs:attribute</a:t>
            </a:r>
            <a:r>
              <a:rPr lang="en-US" sz="1800" dirty="0">
                <a:latin typeface="Times New Roman" pitchFamily="18" charset="0"/>
                <a:cs typeface="Times New Roman" pitchFamily="18" charset="0"/>
              </a:rPr>
              <a:t> name="xxx" type="</a:t>
            </a:r>
            <a:r>
              <a:rPr lang="en-US" sz="1800" dirty="0" err="1">
                <a:latin typeface="Times New Roman" pitchFamily="18" charset="0"/>
                <a:cs typeface="Times New Roman" pitchFamily="18" charset="0"/>
              </a:rPr>
              <a:t>yyy</a:t>
            </a:r>
            <a:r>
              <a:rPr lang="en-US" sz="1800" dirty="0">
                <a:latin typeface="Times New Roman" pitchFamily="18" charset="0"/>
                <a:cs typeface="Times New Roman" pitchFamily="18" charset="0"/>
              </a:rPr>
              <a:t>"/&gt; </a:t>
            </a:r>
          </a:p>
          <a:p>
            <a:pPr lvl="1">
              <a:buNone/>
            </a:pPr>
            <a:r>
              <a:rPr lang="en-US" sz="1800" dirty="0">
                <a:latin typeface="Times New Roman" pitchFamily="18" charset="0"/>
                <a:cs typeface="Times New Roman" pitchFamily="18" charset="0"/>
              </a:rPr>
              <a:t>where xxx is the name of the attribute and </a:t>
            </a:r>
            <a:r>
              <a:rPr lang="en-US" sz="1800" dirty="0" err="1">
                <a:latin typeface="Times New Roman" pitchFamily="18" charset="0"/>
                <a:cs typeface="Times New Roman" pitchFamily="18" charset="0"/>
              </a:rPr>
              <a:t>yyy</a:t>
            </a:r>
            <a:r>
              <a:rPr lang="en-US" sz="1800" dirty="0">
                <a:latin typeface="Times New Roman" pitchFamily="18" charset="0"/>
                <a:cs typeface="Times New Roman" pitchFamily="18" charset="0"/>
              </a:rPr>
              <a:t> specifies the data type of the attribute.</a:t>
            </a:r>
          </a:p>
          <a:p>
            <a:pPr lvl="1">
              <a:buNone/>
            </a:pPr>
            <a:r>
              <a:rPr lang="en-US" sz="1800" dirty="0">
                <a:latin typeface="Times New Roman" pitchFamily="18" charset="0"/>
                <a:cs typeface="Times New Roman" pitchFamily="18" charset="0"/>
              </a:rPr>
              <a:t>XML Schema has a lot of built-in data types. The most common types are:</a:t>
            </a:r>
          </a:p>
          <a:p>
            <a:pPr lvl="1">
              <a:buNone/>
            </a:pPr>
            <a:r>
              <a:rPr lang="en-US" sz="1800" dirty="0" err="1">
                <a:latin typeface="Times New Roman" pitchFamily="18" charset="0"/>
                <a:cs typeface="Times New Roman" pitchFamily="18" charset="0"/>
              </a:rPr>
              <a:t>xs:string</a:t>
            </a:r>
            <a:endParaRPr lang="en-US" sz="1800" dirty="0">
              <a:latin typeface="Times New Roman" pitchFamily="18" charset="0"/>
              <a:cs typeface="Times New Roman" pitchFamily="18" charset="0"/>
            </a:endParaRPr>
          </a:p>
          <a:p>
            <a:pPr lvl="1">
              <a:buNone/>
            </a:pPr>
            <a:r>
              <a:rPr lang="en-US" sz="1800" dirty="0" err="1">
                <a:latin typeface="Times New Roman" pitchFamily="18" charset="0"/>
                <a:cs typeface="Times New Roman" pitchFamily="18" charset="0"/>
              </a:rPr>
              <a:t>xs:decimal</a:t>
            </a:r>
            <a:endParaRPr lang="en-US" sz="1800" dirty="0">
              <a:latin typeface="Times New Roman" pitchFamily="18" charset="0"/>
              <a:cs typeface="Times New Roman" pitchFamily="18" charset="0"/>
            </a:endParaRPr>
          </a:p>
          <a:p>
            <a:pPr lvl="1">
              <a:buNone/>
            </a:pPr>
            <a:r>
              <a:rPr lang="en-US" sz="1800" dirty="0" err="1">
                <a:latin typeface="Times New Roman" pitchFamily="18" charset="0"/>
                <a:cs typeface="Times New Roman" pitchFamily="18" charset="0"/>
              </a:rPr>
              <a:t>xs:integer</a:t>
            </a:r>
            <a:endParaRPr lang="en-US" sz="1800" dirty="0">
              <a:latin typeface="Times New Roman" pitchFamily="18" charset="0"/>
              <a:cs typeface="Times New Roman" pitchFamily="18" charset="0"/>
            </a:endParaRPr>
          </a:p>
          <a:p>
            <a:pPr lvl="1">
              <a:buNone/>
            </a:pPr>
            <a:r>
              <a:rPr lang="en-US" sz="1800" dirty="0" err="1">
                <a:latin typeface="Times New Roman" pitchFamily="18" charset="0"/>
                <a:cs typeface="Times New Roman" pitchFamily="18" charset="0"/>
              </a:rPr>
              <a:t>xs:boolean</a:t>
            </a:r>
            <a:endParaRPr lang="en-US" sz="1800" dirty="0">
              <a:latin typeface="Times New Roman" pitchFamily="18" charset="0"/>
              <a:cs typeface="Times New Roman" pitchFamily="18" charset="0"/>
            </a:endParaRPr>
          </a:p>
          <a:p>
            <a:pPr lvl="1">
              <a:buNone/>
            </a:pPr>
            <a:r>
              <a:rPr lang="en-US" sz="1800" dirty="0" err="1">
                <a:latin typeface="Times New Roman" pitchFamily="18" charset="0"/>
                <a:cs typeface="Times New Roman" pitchFamily="18" charset="0"/>
              </a:rPr>
              <a:t>xs:date</a:t>
            </a:r>
            <a:endParaRPr lang="en-US" sz="1800" dirty="0">
              <a:latin typeface="Times New Roman" pitchFamily="18" charset="0"/>
              <a:cs typeface="Times New Roman" pitchFamily="18" charset="0"/>
            </a:endParaRPr>
          </a:p>
          <a:p>
            <a:pPr lvl="1">
              <a:buNone/>
            </a:pPr>
            <a:r>
              <a:rPr lang="en-US" sz="1800" dirty="0" err="1">
                <a:latin typeface="Times New Roman" pitchFamily="18" charset="0"/>
                <a:cs typeface="Times New Roman" pitchFamily="18" charset="0"/>
              </a:rPr>
              <a:t>xs:time</a:t>
            </a:r>
            <a:endParaRPr lang="hi-IN" sz="1800" dirty="0">
              <a:latin typeface="Times New Roman" pitchFamily="18" charset="0"/>
            </a:endParaRPr>
          </a:p>
          <a:p>
            <a:pPr lvl="1">
              <a:buNone/>
            </a:pPr>
            <a:endParaRPr lang="en-US" sz="1800" dirty="0">
              <a:latin typeface="Times New Roman" pitchFamily="18" charset="0"/>
              <a:cs typeface="Times New Roman" pitchFamily="18" charset="0"/>
            </a:endParaRPr>
          </a:p>
          <a:p>
            <a:pPr lvl="1">
              <a:buNone/>
            </a:pPr>
            <a:r>
              <a:rPr lang="en-US" sz="1800" b="1" dirty="0">
                <a:latin typeface="Times New Roman" pitchFamily="18" charset="0"/>
                <a:cs typeface="Times New Roman" pitchFamily="18" charset="0"/>
              </a:rPr>
              <a:t>Example</a:t>
            </a:r>
          </a:p>
          <a:p>
            <a:pPr lvl="1">
              <a:buNone/>
            </a:pPr>
            <a:r>
              <a:rPr lang="en-US" sz="1800" dirty="0">
                <a:latin typeface="Times New Roman" pitchFamily="18" charset="0"/>
                <a:cs typeface="Times New Roman" pitchFamily="18" charset="0"/>
              </a:rPr>
              <a:t>Here is an XML element with an attribute:</a:t>
            </a:r>
          </a:p>
          <a:p>
            <a:pPr lvl="1">
              <a:buNone/>
            </a:pP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lastname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lang</a:t>
            </a:r>
            <a:r>
              <a:rPr lang="en-US" sz="1800" dirty="0">
                <a:latin typeface="Times New Roman" pitchFamily="18" charset="0"/>
                <a:cs typeface="Times New Roman" pitchFamily="18" charset="0"/>
              </a:rPr>
              <a:t>="EN"&gt;Smith&lt;/</a:t>
            </a:r>
            <a:r>
              <a:rPr lang="en-US" sz="1800" dirty="0" err="1">
                <a:latin typeface="Times New Roman" pitchFamily="18" charset="0"/>
                <a:cs typeface="Times New Roman" pitchFamily="18" charset="0"/>
              </a:rPr>
              <a:t>lastname</a:t>
            </a:r>
            <a:r>
              <a:rPr lang="en-US" sz="1800" dirty="0">
                <a:latin typeface="Times New Roman" pitchFamily="18" charset="0"/>
                <a:cs typeface="Times New Roman" pitchFamily="18" charset="0"/>
              </a:rPr>
              <a:t>&gt; </a:t>
            </a:r>
          </a:p>
          <a:p>
            <a:pPr lvl="1">
              <a:buNone/>
            </a:pPr>
            <a:r>
              <a:rPr lang="en-US" sz="1800" dirty="0">
                <a:latin typeface="Times New Roman" pitchFamily="18" charset="0"/>
                <a:cs typeface="Times New Roman" pitchFamily="18" charset="0"/>
              </a:rPr>
              <a:t>And here is the corresponding attribute definition:</a:t>
            </a:r>
          </a:p>
          <a:p>
            <a:pPr lvl="1">
              <a:buNone/>
            </a:pP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xs:attribute</a:t>
            </a:r>
            <a:r>
              <a:rPr lang="en-US" sz="1800" dirty="0">
                <a:latin typeface="Times New Roman" pitchFamily="18" charset="0"/>
                <a:cs typeface="Times New Roman" pitchFamily="18" charset="0"/>
              </a:rPr>
              <a:t> name="</a:t>
            </a:r>
            <a:r>
              <a:rPr lang="en-US" sz="1800" dirty="0" err="1">
                <a:latin typeface="Times New Roman" pitchFamily="18" charset="0"/>
                <a:cs typeface="Times New Roman" pitchFamily="18" charset="0"/>
              </a:rPr>
              <a:t>lang</a:t>
            </a:r>
            <a:r>
              <a:rPr lang="en-US" sz="1800" dirty="0">
                <a:latin typeface="Times New Roman" pitchFamily="18" charset="0"/>
                <a:cs typeface="Times New Roman" pitchFamily="18" charset="0"/>
              </a:rPr>
              <a:t>" type="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 </a:t>
            </a:r>
          </a:p>
          <a:p>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buNone/>
            </a:pPr>
            <a:r>
              <a:rPr lang="en-US" sz="2000" b="1" dirty="0">
                <a:latin typeface="Times New Roman" pitchFamily="18" charset="0"/>
                <a:cs typeface="Times New Roman" pitchFamily="18" charset="0"/>
              </a:rPr>
              <a:t>Default and Fixed Values for Attributes</a:t>
            </a:r>
          </a:p>
          <a:p>
            <a:pPr>
              <a:buNone/>
            </a:pPr>
            <a:r>
              <a:rPr lang="en-US" sz="2000" dirty="0">
                <a:solidFill>
                  <a:srgbClr val="FF0000"/>
                </a:solidFill>
                <a:latin typeface="Times New Roman" pitchFamily="18" charset="0"/>
                <a:cs typeface="Times New Roman" pitchFamily="18" charset="0"/>
              </a:rPr>
              <a:t>Attributes</a:t>
            </a:r>
            <a:r>
              <a:rPr lang="en-US" sz="2000" dirty="0">
                <a:latin typeface="Times New Roman" pitchFamily="18" charset="0"/>
                <a:cs typeface="Times New Roman" pitchFamily="18" charset="0"/>
              </a:rPr>
              <a:t> may have a </a:t>
            </a:r>
            <a:r>
              <a:rPr lang="en-US" sz="2000" dirty="0">
                <a:solidFill>
                  <a:srgbClr val="FF0000"/>
                </a:solidFill>
                <a:latin typeface="Times New Roman" pitchFamily="18" charset="0"/>
                <a:cs typeface="Times New Roman" pitchFamily="18" charset="0"/>
              </a:rPr>
              <a:t>default value </a:t>
            </a:r>
            <a:r>
              <a:rPr lang="en-US" sz="2000" dirty="0">
                <a:latin typeface="Times New Roman" pitchFamily="18" charset="0"/>
                <a:cs typeface="Times New Roman" pitchFamily="18" charset="0"/>
              </a:rPr>
              <a:t>OR a </a:t>
            </a:r>
            <a:r>
              <a:rPr lang="en-US" sz="2000" dirty="0">
                <a:solidFill>
                  <a:srgbClr val="FF0000"/>
                </a:solidFill>
                <a:latin typeface="Times New Roman" pitchFamily="18" charset="0"/>
                <a:cs typeface="Times New Roman" pitchFamily="18" charset="0"/>
              </a:rPr>
              <a:t>fixed value </a:t>
            </a:r>
            <a:r>
              <a:rPr lang="en-US" sz="2000" dirty="0">
                <a:latin typeface="Times New Roman" pitchFamily="18" charset="0"/>
                <a:cs typeface="Times New Roman" pitchFamily="18" charset="0"/>
              </a:rPr>
              <a:t>specified.</a:t>
            </a:r>
          </a:p>
          <a:p>
            <a:pPr>
              <a:buNone/>
            </a:pPr>
            <a:r>
              <a:rPr lang="en-US" sz="2000" dirty="0">
                <a:latin typeface="Times New Roman" pitchFamily="18" charset="0"/>
                <a:cs typeface="Times New Roman" pitchFamily="18" charset="0"/>
              </a:rPr>
              <a:t>A </a:t>
            </a:r>
            <a:r>
              <a:rPr lang="en-US" sz="2000" dirty="0">
                <a:solidFill>
                  <a:srgbClr val="FF0000"/>
                </a:solidFill>
                <a:latin typeface="Times New Roman" pitchFamily="18" charset="0"/>
                <a:cs typeface="Times New Roman" pitchFamily="18" charset="0"/>
              </a:rPr>
              <a:t>default value </a:t>
            </a:r>
            <a:r>
              <a:rPr lang="en-US" sz="2000" dirty="0">
                <a:latin typeface="Times New Roman" pitchFamily="18" charset="0"/>
                <a:cs typeface="Times New Roman" pitchFamily="18" charset="0"/>
              </a:rPr>
              <a:t>is automatically assigned to the attribute when no other value is specified.</a:t>
            </a:r>
          </a:p>
          <a:p>
            <a:pPr>
              <a:buNone/>
            </a:pPr>
            <a:r>
              <a:rPr lang="en-US" sz="2000" dirty="0">
                <a:latin typeface="Times New Roman" pitchFamily="18" charset="0"/>
                <a:cs typeface="Times New Roman" pitchFamily="18" charset="0"/>
              </a:rPr>
              <a:t>In the following example the default value is "EN":</a:t>
            </a:r>
          </a:p>
          <a:p>
            <a:pPr>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xs:attribute</a:t>
            </a:r>
            <a:r>
              <a:rPr lang="en-US" sz="2000" dirty="0">
                <a:latin typeface="Times New Roman" pitchFamily="18" charset="0"/>
                <a:cs typeface="Times New Roman" pitchFamily="18" charset="0"/>
              </a:rPr>
              <a:t> name="</a:t>
            </a:r>
            <a:r>
              <a:rPr lang="en-US" sz="2000" dirty="0" err="1">
                <a:latin typeface="Times New Roman" pitchFamily="18" charset="0"/>
                <a:cs typeface="Times New Roman" pitchFamily="18" charset="0"/>
              </a:rPr>
              <a:t>lang</a:t>
            </a:r>
            <a:r>
              <a:rPr lang="en-US" sz="2000" dirty="0">
                <a:latin typeface="Times New Roman" pitchFamily="18" charset="0"/>
                <a:cs typeface="Times New Roman" pitchFamily="18" charset="0"/>
              </a:rPr>
              <a:t>"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 default="EN"/&gt; </a:t>
            </a:r>
          </a:p>
          <a:p>
            <a:pPr>
              <a:buNone/>
            </a:pPr>
            <a:r>
              <a:rPr lang="en-US" sz="2000" dirty="0">
                <a:latin typeface="Times New Roman" pitchFamily="18" charset="0"/>
                <a:cs typeface="Times New Roman" pitchFamily="18" charset="0"/>
              </a:rPr>
              <a:t>A </a:t>
            </a:r>
            <a:r>
              <a:rPr lang="en-US" sz="2000" dirty="0">
                <a:solidFill>
                  <a:srgbClr val="FF0000"/>
                </a:solidFill>
                <a:latin typeface="Times New Roman" pitchFamily="18" charset="0"/>
                <a:cs typeface="Times New Roman" pitchFamily="18" charset="0"/>
              </a:rPr>
              <a:t>fixed value </a:t>
            </a:r>
            <a:r>
              <a:rPr lang="en-US" sz="2000" dirty="0">
                <a:latin typeface="Times New Roman" pitchFamily="18" charset="0"/>
                <a:cs typeface="Times New Roman" pitchFamily="18" charset="0"/>
              </a:rPr>
              <a:t>is also automatically assigned to the attribute, and you cannot specify another value.</a:t>
            </a:r>
          </a:p>
          <a:p>
            <a:pPr>
              <a:buNone/>
            </a:pPr>
            <a:r>
              <a:rPr lang="en-US" sz="2000" dirty="0">
                <a:latin typeface="Times New Roman" pitchFamily="18" charset="0"/>
                <a:cs typeface="Times New Roman" pitchFamily="18" charset="0"/>
              </a:rPr>
              <a:t>In the following example the fixed value is "EN":</a:t>
            </a:r>
          </a:p>
          <a:p>
            <a:pPr>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xs:attribute</a:t>
            </a:r>
            <a:r>
              <a:rPr lang="en-US" sz="2000" dirty="0">
                <a:latin typeface="Times New Roman" pitchFamily="18" charset="0"/>
                <a:cs typeface="Times New Roman" pitchFamily="18" charset="0"/>
              </a:rPr>
              <a:t> name="</a:t>
            </a:r>
            <a:r>
              <a:rPr lang="en-US" sz="2000" dirty="0" err="1">
                <a:latin typeface="Times New Roman" pitchFamily="18" charset="0"/>
                <a:cs typeface="Times New Roman" pitchFamily="18" charset="0"/>
              </a:rPr>
              <a:t>lang</a:t>
            </a:r>
            <a:r>
              <a:rPr lang="en-US" sz="2000" dirty="0">
                <a:latin typeface="Times New Roman" pitchFamily="18" charset="0"/>
                <a:cs typeface="Times New Roman" pitchFamily="18" charset="0"/>
              </a:rPr>
              <a:t>"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 fixed="EN"/&gt; </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sz="2800" b="1" u="sng" dirty="0">
                <a:latin typeface="Times New Roman" pitchFamily="18" charset="0"/>
              </a:rPr>
              <a:t>Introduction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02920" y="530352"/>
            <a:ext cx="8183880" cy="4575048"/>
          </a:xfrm>
        </p:spPr>
        <p:txBody>
          <a:bodyPr>
            <a:normAutofit/>
          </a:bodyPr>
          <a:lstStyle/>
          <a:p>
            <a:r>
              <a:rPr lang="en-US" sz="1800" dirty="0">
                <a:latin typeface="Times New Roman" pitchFamily="18" charset="0"/>
                <a:cs typeface="Times New Roman" pitchFamily="18" charset="0"/>
              </a:rPr>
              <a:t>XML stands for </a:t>
            </a:r>
            <a:r>
              <a:rPr lang="en-US" sz="1800" dirty="0" err="1">
                <a:solidFill>
                  <a:srgbClr val="FF0000"/>
                </a:solidFill>
                <a:latin typeface="Times New Roman" pitchFamily="18" charset="0"/>
                <a:cs typeface="Times New Roman" pitchFamily="18" charset="0"/>
              </a:rPr>
              <a:t>eXtensible</a:t>
            </a:r>
            <a:r>
              <a:rPr lang="en-US" sz="1800" dirty="0">
                <a:solidFill>
                  <a:srgbClr val="FF0000"/>
                </a:solidFill>
                <a:latin typeface="Times New Roman" pitchFamily="18" charset="0"/>
                <a:cs typeface="Times New Roman" pitchFamily="18" charset="0"/>
              </a:rPr>
              <a:t> Markup Language.</a:t>
            </a:r>
          </a:p>
          <a:p>
            <a:r>
              <a:rPr lang="en-US" sz="1800" dirty="0">
                <a:latin typeface="Times New Roman" pitchFamily="18" charset="0"/>
                <a:cs typeface="Times New Roman" pitchFamily="18" charset="0"/>
              </a:rPr>
              <a:t>XML was designed to </a:t>
            </a:r>
            <a:r>
              <a:rPr lang="en-US" sz="1800" dirty="0">
                <a:solidFill>
                  <a:srgbClr val="FF0000"/>
                </a:solidFill>
                <a:latin typeface="Times New Roman" pitchFamily="18" charset="0"/>
                <a:cs typeface="Times New Roman" pitchFamily="18" charset="0"/>
              </a:rPr>
              <a:t>store</a:t>
            </a:r>
            <a:r>
              <a:rPr lang="en-US" sz="1800" dirty="0">
                <a:latin typeface="Times New Roman" pitchFamily="18" charset="0"/>
                <a:cs typeface="Times New Roman" pitchFamily="18" charset="0"/>
              </a:rPr>
              <a:t> and </a:t>
            </a:r>
            <a:r>
              <a:rPr lang="en-US" sz="1800" dirty="0">
                <a:solidFill>
                  <a:srgbClr val="FF0000"/>
                </a:solidFill>
                <a:latin typeface="Times New Roman" pitchFamily="18" charset="0"/>
                <a:cs typeface="Times New Roman" pitchFamily="18" charset="0"/>
              </a:rPr>
              <a:t>transport data</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XML </a:t>
            </a:r>
            <a:r>
              <a:rPr lang="hi-IN" sz="1800" dirty="0">
                <a:latin typeface="Times New Roman" pitchFamily="18" charset="0"/>
              </a:rPr>
              <a:t>is </a:t>
            </a:r>
            <a:r>
              <a:rPr lang="hi-IN" sz="1800" dirty="0">
                <a:solidFill>
                  <a:srgbClr val="FF0000"/>
                </a:solidFill>
                <a:latin typeface="Times New Roman" pitchFamily="18" charset="0"/>
              </a:rPr>
              <a:t>self-descriptive</a:t>
            </a:r>
            <a:r>
              <a:rPr lang="hi-IN" sz="1800" dirty="0">
                <a:latin typeface="Times New Roman" pitchFamily="18" charset="0"/>
              </a:rPr>
              <a:t>.</a:t>
            </a:r>
          </a:p>
          <a:p>
            <a:r>
              <a:rPr lang="en-US" sz="1800" dirty="0">
                <a:latin typeface="Times New Roman" pitchFamily="18" charset="0"/>
                <a:cs typeface="Times New Roman" pitchFamily="18" charset="0"/>
              </a:rPr>
              <a:t>XML tags </a:t>
            </a:r>
            <a:r>
              <a:rPr lang="en-US" sz="1800" dirty="0">
                <a:solidFill>
                  <a:srgbClr val="FF0000"/>
                </a:solidFill>
                <a:latin typeface="Times New Roman" pitchFamily="18" charset="0"/>
                <a:cs typeface="Times New Roman" pitchFamily="18" charset="0"/>
              </a:rPr>
              <a:t>identify</a:t>
            </a:r>
            <a:r>
              <a:rPr lang="en-US" sz="1800" dirty="0">
                <a:latin typeface="Times New Roman" pitchFamily="18" charset="0"/>
                <a:cs typeface="Times New Roman" pitchFamily="18" charset="0"/>
              </a:rPr>
              <a:t> the data and are used to </a:t>
            </a:r>
            <a:r>
              <a:rPr lang="en-US" sz="1800" dirty="0">
                <a:solidFill>
                  <a:srgbClr val="FF0000"/>
                </a:solidFill>
                <a:latin typeface="Times New Roman" pitchFamily="18" charset="0"/>
                <a:cs typeface="Times New Roman" pitchFamily="18" charset="0"/>
              </a:rPr>
              <a:t>store</a:t>
            </a:r>
            <a:r>
              <a:rPr lang="en-US" sz="1800" dirty="0">
                <a:latin typeface="Times New Roman" pitchFamily="18" charset="0"/>
                <a:cs typeface="Times New Roman" pitchFamily="18" charset="0"/>
              </a:rPr>
              <a:t> and </a:t>
            </a:r>
            <a:r>
              <a:rPr lang="en-US" sz="1800" dirty="0">
                <a:solidFill>
                  <a:srgbClr val="FF0000"/>
                </a:solidFill>
                <a:latin typeface="Times New Roman" pitchFamily="18" charset="0"/>
                <a:cs typeface="Times New Roman" pitchFamily="18" charset="0"/>
              </a:rPr>
              <a:t>organize</a:t>
            </a:r>
            <a:r>
              <a:rPr lang="en-US" sz="1800" dirty="0">
                <a:latin typeface="Times New Roman" pitchFamily="18" charset="0"/>
                <a:cs typeface="Times New Roman" pitchFamily="18" charset="0"/>
              </a:rPr>
              <a:t> the data, rather than specifying how to display it like HTML tags, which are used to display the data.</a:t>
            </a:r>
            <a:endParaRPr lang="hi-IN" sz="1800" dirty="0">
              <a:latin typeface="Times New Roman" pitchFamily="18" charset="0"/>
            </a:endParaRPr>
          </a:p>
          <a:p>
            <a:r>
              <a:rPr lang="hi-IN" sz="1800" dirty="0">
                <a:solidFill>
                  <a:srgbClr val="FF0000"/>
                </a:solidFill>
                <a:latin typeface="Times New Roman" pitchFamily="18" charset="0"/>
              </a:rPr>
              <a:t>Platform</a:t>
            </a:r>
            <a:r>
              <a:rPr lang="hi-IN" sz="1800" dirty="0">
                <a:latin typeface="Times New Roman" pitchFamily="18" charset="0"/>
              </a:rPr>
              <a:t> and </a:t>
            </a:r>
            <a:r>
              <a:rPr lang="hi-IN" sz="1800" dirty="0">
                <a:solidFill>
                  <a:srgbClr val="FF0000"/>
                </a:solidFill>
                <a:latin typeface="Times New Roman" pitchFamily="18" charset="0"/>
              </a:rPr>
              <a:t>language</a:t>
            </a:r>
            <a:r>
              <a:rPr lang="hi-IN" sz="1800" dirty="0">
                <a:latin typeface="Times New Roman" pitchFamily="18" charset="0"/>
              </a:rPr>
              <a:t> </a:t>
            </a:r>
            <a:r>
              <a:rPr lang="hi-IN" sz="1800" dirty="0">
                <a:solidFill>
                  <a:srgbClr val="FF0000"/>
                </a:solidFill>
                <a:latin typeface="Times New Roman" pitchFamily="18" charset="0"/>
              </a:rPr>
              <a:t>independent</a:t>
            </a:r>
            <a:r>
              <a:rPr lang="hi-IN" sz="1800" dirty="0">
                <a:latin typeface="Times New Roman" pitchFamily="18" charset="0"/>
              </a:rPr>
              <a:t>.</a:t>
            </a:r>
          </a:p>
          <a:p>
            <a:pPr>
              <a:buNone/>
            </a:pPr>
            <a:r>
              <a:rPr lang="hi-IN" sz="1800" b="1" u="sng" dirty="0">
                <a:latin typeface="Times New Roman" pitchFamily="18" charset="0"/>
              </a:rPr>
              <a:t>Features and advantages</a:t>
            </a:r>
            <a:endParaRPr lang="en-US" sz="1800" b="1" u="sng" dirty="0">
              <a:latin typeface="Times New Roman" pitchFamily="18" charset="0"/>
              <a:cs typeface="Times New Roman" pitchFamily="18" charset="0"/>
            </a:endParaRPr>
          </a:p>
          <a:p>
            <a:r>
              <a:rPr lang="hi-IN" sz="1800" dirty="0">
                <a:solidFill>
                  <a:srgbClr val="FF0000"/>
                </a:solidFill>
                <a:latin typeface="Times New Roman" pitchFamily="18" charset="0"/>
              </a:rPr>
              <a:t>Separates data </a:t>
            </a:r>
            <a:r>
              <a:rPr lang="hi-IN" sz="1800" dirty="0">
                <a:latin typeface="Times New Roman" pitchFamily="18" charset="0"/>
              </a:rPr>
              <a:t>from Html.</a:t>
            </a:r>
          </a:p>
          <a:p>
            <a:r>
              <a:rPr lang="hi-IN" sz="1800" dirty="0">
                <a:solidFill>
                  <a:srgbClr val="FF0000"/>
                </a:solidFill>
                <a:latin typeface="Times New Roman" pitchFamily="18" charset="0"/>
              </a:rPr>
              <a:t>Simplifies</a:t>
            </a:r>
            <a:r>
              <a:rPr lang="hi-IN" sz="1800" dirty="0">
                <a:latin typeface="Times New Roman" pitchFamily="18" charset="0"/>
              </a:rPr>
              <a:t> </a:t>
            </a:r>
            <a:r>
              <a:rPr lang="hi-IN" sz="1800" dirty="0">
                <a:solidFill>
                  <a:srgbClr val="FF0000"/>
                </a:solidFill>
                <a:latin typeface="Times New Roman" pitchFamily="18" charset="0"/>
              </a:rPr>
              <a:t>data sharing </a:t>
            </a:r>
            <a:r>
              <a:rPr lang="hi-IN" sz="1800" dirty="0">
                <a:latin typeface="Times New Roman" pitchFamily="18" charset="0"/>
              </a:rPr>
              <a:t>between applications.</a:t>
            </a:r>
          </a:p>
          <a:p>
            <a:r>
              <a:rPr lang="hi-IN" sz="1800" dirty="0">
                <a:latin typeface="Times New Roman" pitchFamily="18" charset="0"/>
              </a:rPr>
              <a:t>Simplifies </a:t>
            </a:r>
            <a:r>
              <a:rPr lang="hi-IN" sz="1800" dirty="0">
                <a:solidFill>
                  <a:srgbClr val="FF0000"/>
                </a:solidFill>
                <a:latin typeface="Times New Roman" pitchFamily="18" charset="0"/>
              </a:rPr>
              <a:t>data transport</a:t>
            </a:r>
            <a:r>
              <a:rPr lang="hi-IN" sz="1800" dirty="0">
                <a:latin typeface="Times New Roman" pitchFamily="18" charset="0"/>
              </a:rPr>
              <a:t>.</a:t>
            </a:r>
          </a:p>
          <a:p>
            <a:r>
              <a:rPr lang="hi-IN" sz="1800" dirty="0">
                <a:latin typeface="Times New Roman" pitchFamily="18" charset="0"/>
              </a:rPr>
              <a:t>Increases data availability.</a:t>
            </a:r>
          </a:p>
          <a:p>
            <a:r>
              <a:rPr lang="hi-IN" sz="1800" dirty="0">
                <a:latin typeface="Times New Roman" pitchFamily="18" charset="0"/>
              </a:rPr>
              <a:t>Simplifies </a:t>
            </a:r>
            <a:r>
              <a:rPr lang="hi-IN" sz="1800" dirty="0">
                <a:solidFill>
                  <a:srgbClr val="FF0000"/>
                </a:solidFill>
                <a:latin typeface="Times New Roman" pitchFamily="18" charset="0"/>
              </a:rPr>
              <a:t>platform change</a:t>
            </a:r>
            <a:r>
              <a:rPr lang="hi-IN" sz="1800" dirty="0">
                <a:latin typeface="Times New Roman" pitchFamily="18" charset="0"/>
              </a:rPr>
              <a:t>.</a:t>
            </a:r>
          </a:p>
          <a:p>
            <a:pPr>
              <a:buNone/>
            </a:pPr>
            <a:r>
              <a:rPr lang="hi-IN" sz="1800" dirty="0">
                <a:latin typeface="Times New Roman" pitchFamily="18" charset="0"/>
              </a:rPr>
              <a:t>  Data in sql form can be exported in xml and then that xml imported in another platform like Oracle.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b="1" dirty="0">
                <a:latin typeface="Times New Roman" pitchFamily="18" charset="0"/>
                <a:cs typeface="Times New Roman" pitchFamily="18" charset="0"/>
              </a:rPr>
              <a:t>Optional and Required Attributes</a:t>
            </a:r>
          </a:p>
          <a:p>
            <a:pPr>
              <a:buNone/>
            </a:pPr>
            <a:r>
              <a:rPr lang="en-US" sz="2000" dirty="0">
                <a:solidFill>
                  <a:srgbClr val="FF0000"/>
                </a:solidFill>
                <a:latin typeface="Times New Roman" pitchFamily="18" charset="0"/>
                <a:cs typeface="Times New Roman" pitchFamily="18" charset="0"/>
              </a:rPr>
              <a:t>Attributes</a:t>
            </a:r>
            <a:r>
              <a:rPr lang="en-US" sz="2000" dirty="0">
                <a:latin typeface="Times New Roman" pitchFamily="18" charset="0"/>
                <a:cs typeface="Times New Roman" pitchFamily="18" charset="0"/>
              </a:rPr>
              <a:t> are </a:t>
            </a:r>
            <a:r>
              <a:rPr lang="en-US" sz="2000" dirty="0">
                <a:solidFill>
                  <a:srgbClr val="FF0000"/>
                </a:solidFill>
                <a:latin typeface="Times New Roman" pitchFamily="18" charset="0"/>
                <a:cs typeface="Times New Roman" pitchFamily="18" charset="0"/>
              </a:rPr>
              <a:t>optional by default</a:t>
            </a:r>
            <a:r>
              <a:rPr lang="en-US" sz="2000" dirty="0">
                <a:latin typeface="Times New Roman" pitchFamily="18" charset="0"/>
                <a:cs typeface="Times New Roman" pitchFamily="18" charset="0"/>
              </a:rPr>
              <a:t>. To specify that the </a:t>
            </a:r>
            <a:r>
              <a:rPr lang="en-US" sz="2000" dirty="0">
                <a:solidFill>
                  <a:srgbClr val="FF0000"/>
                </a:solidFill>
                <a:latin typeface="Times New Roman" pitchFamily="18" charset="0"/>
                <a:cs typeface="Times New Roman" pitchFamily="18" charset="0"/>
              </a:rPr>
              <a:t>attribute is required</a:t>
            </a:r>
            <a:r>
              <a:rPr lang="en-US" sz="2000" dirty="0">
                <a:latin typeface="Times New Roman" pitchFamily="18" charset="0"/>
                <a:cs typeface="Times New Roman" pitchFamily="18" charset="0"/>
              </a:rPr>
              <a:t>, use the "</a:t>
            </a:r>
            <a:r>
              <a:rPr lang="en-US" sz="2000" dirty="0">
                <a:solidFill>
                  <a:srgbClr val="FF0000"/>
                </a:solidFill>
                <a:latin typeface="Times New Roman" pitchFamily="18" charset="0"/>
                <a:cs typeface="Times New Roman" pitchFamily="18" charset="0"/>
              </a:rPr>
              <a:t>use</a:t>
            </a:r>
            <a:r>
              <a:rPr lang="en-US" sz="2000" dirty="0">
                <a:latin typeface="Times New Roman" pitchFamily="18" charset="0"/>
                <a:cs typeface="Times New Roman" pitchFamily="18" charset="0"/>
              </a:rPr>
              <a:t>" attribute:</a:t>
            </a:r>
          </a:p>
          <a:p>
            <a:pPr>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xs:attribute</a:t>
            </a:r>
            <a:r>
              <a:rPr lang="en-US" sz="2000" dirty="0">
                <a:latin typeface="Times New Roman" pitchFamily="18" charset="0"/>
                <a:cs typeface="Times New Roman" pitchFamily="18" charset="0"/>
              </a:rPr>
              <a:t> name="</a:t>
            </a:r>
            <a:r>
              <a:rPr lang="en-US" sz="2000" dirty="0" err="1">
                <a:latin typeface="Times New Roman" pitchFamily="18" charset="0"/>
                <a:cs typeface="Times New Roman" pitchFamily="18" charset="0"/>
              </a:rPr>
              <a:t>lang</a:t>
            </a:r>
            <a:r>
              <a:rPr lang="en-US" sz="2000" dirty="0">
                <a:latin typeface="Times New Roman" pitchFamily="18" charset="0"/>
                <a:cs typeface="Times New Roman" pitchFamily="18" charset="0"/>
              </a:rPr>
              <a:t>"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 use="required"/&gt;</a:t>
            </a:r>
            <a:endParaRPr lang="hi-IN" sz="2000" dirty="0">
              <a:latin typeface="Times New Roman" pitchFamily="18" charset="0"/>
            </a:endParaRPr>
          </a:p>
          <a:p>
            <a:pPr>
              <a:buNone/>
            </a:pPr>
            <a:r>
              <a:rPr lang="en-US" sz="2000" dirty="0">
                <a:latin typeface="Times New Roman" pitchFamily="18" charset="0"/>
                <a:cs typeface="Times New Roman" pitchFamily="18" charset="0"/>
              </a:rPr>
              <a:t> </a:t>
            </a:r>
          </a:p>
          <a:p>
            <a:pPr>
              <a:buNone/>
            </a:pPr>
            <a:r>
              <a:rPr lang="en-US" sz="2000" b="1" dirty="0">
                <a:latin typeface="Times New Roman" pitchFamily="18" charset="0"/>
                <a:cs typeface="Times New Roman" pitchFamily="18" charset="0"/>
              </a:rPr>
              <a:t>Restrictions on Content</a:t>
            </a:r>
          </a:p>
          <a:p>
            <a:pPr>
              <a:buNone/>
            </a:pPr>
            <a:r>
              <a:rPr lang="en-US" sz="2000" dirty="0">
                <a:latin typeface="Times New Roman" pitchFamily="18" charset="0"/>
                <a:cs typeface="Times New Roman" pitchFamily="18" charset="0"/>
              </a:rPr>
              <a:t>When an </a:t>
            </a:r>
            <a:r>
              <a:rPr lang="en-US" sz="2000" dirty="0">
                <a:solidFill>
                  <a:srgbClr val="FF0000"/>
                </a:solidFill>
                <a:latin typeface="Times New Roman" pitchFamily="18" charset="0"/>
                <a:cs typeface="Times New Roman" pitchFamily="18" charset="0"/>
              </a:rPr>
              <a:t>XML element or attribute </a:t>
            </a:r>
            <a:r>
              <a:rPr lang="en-US" sz="2000" dirty="0">
                <a:latin typeface="Times New Roman" pitchFamily="18" charset="0"/>
                <a:cs typeface="Times New Roman" pitchFamily="18" charset="0"/>
              </a:rPr>
              <a:t>has a </a:t>
            </a:r>
            <a:r>
              <a:rPr lang="en-US" sz="2000" dirty="0">
                <a:solidFill>
                  <a:srgbClr val="FF0000"/>
                </a:solidFill>
                <a:latin typeface="Times New Roman" pitchFamily="18" charset="0"/>
                <a:cs typeface="Times New Roman" pitchFamily="18" charset="0"/>
              </a:rPr>
              <a:t>data type defined</a:t>
            </a:r>
            <a:r>
              <a:rPr lang="en-US" sz="2000" dirty="0">
                <a:latin typeface="Times New Roman" pitchFamily="18" charset="0"/>
                <a:cs typeface="Times New Roman" pitchFamily="18" charset="0"/>
              </a:rPr>
              <a:t>, it puts </a:t>
            </a:r>
            <a:r>
              <a:rPr lang="en-US" sz="2000" dirty="0">
                <a:solidFill>
                  <a:srgbClr val="FF0000"/>
                </a:solidFill>
                <a:latin typeface="Times New Roman" pitchFamily="18" charset="0"/>
                <a:cs typeface="Times New Roman" pitchFamily="18" charset="0"/>
              </a:rPr>
              <a:t>restrictions</a:t>
            </a:r>
            <a:r>
              <a:rPr lang="en-US" sz="2000" dirty="0">
                <a:latin typeface="Times New Roman" pitchFamily="18" charset="0"/>
                <a:cs typeface="Times New Roman" pitchFamily="18" charset="0"/>
              </a:rPr>
              <a:t> on the </a:t>
            </a:r>
            <a:r>
              <a:rPr lang="en-US" sz="2000" dirty="0">
                <a:solidFill>
                  <a:srgbClr val="FF0000"/>
                </a:solidFill>
                <a:latin typeface="Times New Roman" pitchFamily="18" charset="0"/>
                <a:cs typeface="Times New Roman" pitchFamily="18" charset="0"/>
              </a:rPr>
              <a:t>element's</a:t>
            </a:r>
            <a:r>
              <a:rPr lang="en-US" sz="2000" dirty="0">
                <a:latin typeface="Times New Roman" pitchFamily="18" charset="0"/>
                <a:cs typeface="Times New Roman" pitchFamily="18" charset="0"/>
              </a:rPr>
              <a:t> or </a:t>
            </a:r>
            <a:r>
              <a:rPr lang="en-US" sz="2000" dirty="0">
                <a:solidFill>
                  <a:srgbClr val="FF0000"/>
                </a:solidFill>
                <a:latin typeface="Times New Roman" pitchFamily="18" charset="0"/>
                <a:cs typeface="Times New Roman" pitchFamily="18" charset="0"/>
              </a:rPr>
              <a:t>attribute's content</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If an </a:t>
            </a:r>
            <a:r>
              <a:rPr lang="en-US" sz="2000" dirty="0">
                <a:solidFill>
                  <a:srgbClr val="FF0000"/>
                </a:solidFill>
                <a:latin typeface="Times New Roman" pitchFamily="18" charset="0"/>
                <a:cs typeface="Times New Roman" pitchFamily="18" charset="0"/>
              </a:rPr>
              <a:t>XML element </a:t>
            </a:r>
            <a:r>
              <a:rPr lang="en-US" sz="2000" dirty="0">
                <a:latin typeface="Times New Roman" pitchFamily="18" charset="0"/>
                <a:cs typeface="Times New Roman" pitchFamily="18" charset="0"/>
              </a:rPr>
              <a:t>is of </a:t>
            </a:r>
            <a:r>
              <a:rPr lang="en-US" sz="2000" dirty="0">
                <a:solidFill>
                  <a:srgbClr val="FF0000"/>
                </a:solidFill>
                <a:latin typeface="Times New Roman" pitchFamily="18" charset="0"/>
                <a:cs typeface="Times New Roman" pitchFamily="18" charset="0"/>
              </a:rPr>
              <a:t>type</a:t>
            </a:r>
            <a:r>
              <a:rPr lang="en-US" sz="2000" dirty="0">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xs:date</a:t>
            </a:r>
            <a:r>
              <a:rPr lang="en-US" sz="2000" dirty="0">
                <a:latin typeface="Times New Roman" pitchFamily="18" charset="0"/>
                <a:cs typeface="Times New Roman" pitchFamily="18" charset="0"/>
              </a:rPr>
              <a:t>" and contains a string like </a:t>
            </a:r>
            <a:r>
              <a:rPr lang="en-US" sz="2000" dirty="0">
                <a:solidFill>
                  <a:srgbClr val="FF0000"/>
                </a:solidFill>
                <a:latin typeface="Times New Roman" pitchFamily="18" charset="0"/>
                <a:cs typeface="Times New Roman" pitchFamily="18" charset="0"/>
              </a:rPr>
              <a:t>"Hello World</a:t>
            </a:r>
            <a:r>
              <a:rPr lang="en-US" sz="2000" dirty="0">
                <a:latin typeface="Times New Roman" pitchFamily="18" charset="0"/>
                <a:cs typeface="Times New Roman" pitchFamily="18" charset="0"/>
              </a:rPr>
              <a:t>", the element </a:t>
            </a:r>
            <a:r>
              <a:rPr lang="en-US" sz="2000" dirty="0">
                <a:solidFill>
                  <a:srgbClr val="FF0000"/>
                </a:solidFill>
                <a:latin typeface="Times New Roman" pitchFamily="18" charset="0"/>
                <a:cs typeface="Times New Roman" pitchFamily="18" charset="0"/>
              </a:rPr>
              <a:t>will not validate.</a:t>
            </a:r>
          </a:p>
          <a:p>
            <a:pPr>
              <a:buNone/>
            </a:pPr>
            <a:r>
              <a:rPr lang="en-US" sz="2000" dirty="0">
                <a:latin typeface="Times New Roman" pitchFamily="18" charset="0"/>
                <a:cs typeface="Times New Roman" pitchFamily="18" charset="0"/>
              </a:rPr>
              <a:t>With XML Schemas, you can also add your </a:t>
            </a:r>
            <a:r>
              <a:rPr lang="en-US" sz="2000" dirty="0">
                <a:solidFill>
                  <a:srgbClr val="FF0000"/>
                </a:solidFill>
                <a:latin typeface="Times New Roman" pitchFamily="18" charset="0"/>
                <a:cs typeface="Times New Roman" pitchFamily="18" charset="0"/>
              </a:rPr>
              <a:t>own restrictions </a:t>
            </a:r>
            <a:r>
              <a:rPr lang="en-US" sz="2000" dirty="0">
                <a:latin typeface="Times New Roman" pitchFamily="18" charset="0"/>
                <a:cs typeface="Times New Roman" pitchFamily="18" charset="0"/>
              </a:rPr>
              <a:t>to your XML elements and attributes. These restrictions are called </a:t>
            </a:r>
            <a:r>
              <a:rPr lang="en-US" sz="2000" dirty="0">
                <a:solidFill>
                  <a:srgbClr val="FF0000"/>
                </a:solidFill>
                <a:latin typeface="Times New Roman" pitchFamily="18" charset="0"/>
                <a:cs typeface="Times New Roman" pitchFamily="18" charset="0"/>
              </a:rPr>
              <a:t>facets. </a:t>
            </a: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XSD Restrictions/Facets</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itchFamily="18" charset="0"/>
                <a:cs typeface="Times New Roman" pitchFamily="18" charset="0"/>
              </a:rPr>
              <a:t>Restrictions are used to define </a:t>
            </a:r>
            <a:r>
              <a:rPr lang="en-US" sz="2000" dirty="0">
                <a:solidFill>
                  <a:srgbClr val="FF0000"/>
                </a:solidFill>
                <a:latin typeface="Times New Roman" pitchFamily="18" charset="0"/>
                <a:cs typeface="Times New Roman" pitchFamily="18" charset="0"/>
              </a:rPr>
              <a:t>acceptable values </a:t>
            </a:r>
            <a:r>
              <a:rPr lang="en-US" sz="2000" dirty="0">
                <a:latin typeface="Times New Roman" pitchFamily="18" charset="0"/>
                <a:cs typeface="Times New Roman" pitchFamily="18" charset="0"/>
              </a:rPr>
              <a:t>for </a:t>
            </a:r>
            <a:r>
              <a:rPr lang="en-US" sz="2000" dirty="0">
                <a:solidFill>
                  <a:srgbClr val="FF0000"/>
                </a:solidFill>
                <a:latin typeface="Times New Roman" pitchFamily="18" charset="0"/>
                <a:cs typeface="Times New Roman" pitchFamily="18" charset="0"/>
              </a:rPr>
              <a:t>XML elements or attributes.</a:t>
            </a:r>
            <a:r>
              <a:rPr lang="en-US" sz="2000" dirty="0">
                <a:latin typeface="Times New Roman" pitchFamily="18" charset="0"/>
                <a:cs typeface="Times New Roman" pitchFamily="18" charset="0"/>
              </a:rPr>
              <a:t> </a:t>
            </a:r>
            <a:endParaRPr lang="hi-IN" sz="2000" dirty="0">
              <a:latin typeface="Times New Roman" pitchFamily="18" charset="0"/>
            </a:endParaRPr>
          </a:p>
          <a:p>
            <a:r>
              <a:rPr lang="en-US" sz="2000" dirty="0">
                <a:latin typeface="Times New Roman" pitchFamily="18" charset="0"/>
                <a:cs typeface="Times New Roman" pitchFamily="18" charset="0"/>
              </a:rPr>
              <a:t>Restrictions on XML elements are called </a:t>
            </a:r>
            <a:r>
              <a:rPr lang="en-US" sz="2000" dirty="0">
                <a:solidFill>
                  <a:srgbClr val="FF0000"/>
                </a:solidFill>
                <a:latin typeface="Times New Roman" pitchFamily="18" charset="0"/>
                <a:cs typeface="Times New Roman" pitchFamily="18" charset="0"/>
              </a:rPr>
              <a:t>facets</a:t>
            </a:r>
            <a:r>
              <a:rPr lang="en-US" sz="2000" dirty="0">
                <a:latin typeface="Times New Roman" pitchFamily="18" charset="0"/>
                <a:cs typeface="Times New Roman" pitchFamily="18" charset="0"/>
              </a:rPr>
              <a:t>.</a:t>
            </a:r>
          </a:p>
          <a:p>
            <a:pPr>
              <a:buNone/>
            </a:pPr>
            <a:r>
              <a:rPr lang="en-US" sz="2000" b="1" dirty="0">
                <a:latin typeface="Times New Roman" pitchFamily="18" charset="0"/>
                <a:cs typeface="Times New Roman" pitchFamily="18" charset="0"/>
              </a:rPr>
              <a:t>Restrictions on Values</a:t>
            </a:r>
          </a:p>
          <a:p>
            <a:r>
              <a:rPr lang="en-US" sz="2000" dirty="0">
                <a:latin typeface="Times New Roman" pitchFamily="18" charset="0"/>
                <a:cs typeface="Times New Roman" pitchFamily="18" charset="0"/>
              </a:rPr>
              <a:t>The following example defines an element called "age" with a restriction. The value of age cannot </a:t>
            </a:r>
            <a:r>
              <a:rPr lang="en-US" sz="2000" dirty="0">
                <a:solidFill>
                  <a:srgbClr val="FF0000"/>
                </a:solidFill>
                <a:latin typeface="Times New Roman" pitchFamily="18" charset="0"/>
                <a:cs typeface="Times New Roman" pitchFamily="18" charset="0"/>
              </a:rPr>
              <a:t>be lower than 0 or greater than 120:</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name="age"&gt;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xs:integer</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xs:minInclusive</a:t>
            </a:r>
            <a:r>
              <a:rPr lang="en-US" sz="2000" dirty="0">
                <a:latin typeface="Times New Roman" pitchFamily="18" charset="0"/>
                <a:cs typeface="Times New Roman" pitchFamily="18" charset="0"/>
              </a:rPr>
              <a:t> value="0"/&gt;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xs:maxInclusive</a:t>
            </a:r>
            <a:r>
              <a:rPr lang="en-US" sz="2000" dirty="0">
                <a:latin typeface="Times New Roman" pitchFamily="18" charset="0"/>
                <a:cs typeface="Times New Roman" pitchFamily="18" charset="0"/>
              </a:rPr>
              <a:t> value="120"/&gt;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b="1" u="sng" dirty="0">
                <a:latin typeface="Times New Roman" pitchFamily="18" charset="0"/>
                <a:cs typeface="Times New Roman" pitchFamily="18" charset="0"/>
              </a:rPr>
              <a:t>Restrictions on a Set of Values</a:t>
            </a:r>
          </a:p>
          <a:p>
            <a:r>
              <a:rPr lang="en-US" sz="2000" dirty="0">
                <a:latin typeface="Times New Roman" pitchFamily="18" charset="0"/>
                <a:cs typeface="Times New Roman" pitchFamily="18" charset="0"/>
              </a:rPr>
              <a:t>To limit the </a:t>
            </a:r>
            <a:r>
              <a:rPr lang="en-US" sz="2000" dirty="0">
                <a:solidFill>
                  <a:srgbClr val="FF0000"/>
                </a:solidFill>
                <a:latin typeface="Times New Roman" pitchFamily="18" charset="0"/>
                <a:cs typeface="Times New Roman" pitchFamily="18" charset="0"/>
              </a:rPr>
              <a:t>content of an XML element </a:t>
            </a:r>
            <a:r>
              <a:rPr lang="en-US" sz="2000" dirty="0">
                <a:latin typeface="Times New Roman" pitchFamily="18" charset="0"/>
                <a:cs typeface="Times New Roman" pitchFamily="18" charset="0"/>
              </a:rPr>
              <a:t>to a </a:t>
            </a:r>
            <a:r>
              <a:rPr lang="en-US" sz="2000" dirty="0">
                <a:solidFill>
                  <a:srgbClr val="FF0000"/>
                </a:solidFill>
                <a:latin typeface="Times New Roman" pitchFamily="18" charset="0"/>
                <a:cs typeface="Times New Roman" pitchFamily="18" charset="0"/>
              </a:rPr>
              <a:t>set of acceptable values</a:t>
            </a:r>
            <a:r>
              <a:rPr lang="en-US" sz="2000" dirty="0">
                <a:latin typeface="Times New Roman" pitchFamily="18" charset="0"/>
                <a:cs typeface="Times New Roman" pitchFamily="18" charset="0"/>
              </a:rPr>
              <a:t>, we would use the </a:t>
            </a:r>
            <a:r>
              <a:rPr lang="en-US" sz="2000" dirty="0">
                <a:solidFill>
                  <a:srgbClr val="FF0000"/>
                </a:solidFill>
                <a:latin typeface="Times New Roman" pitchFamily="18" charset="0"/>
                <a:cs typeface="Times New Roman" pitchFamily="18" charset="0"/>
              </a:rPr>
              <a:t>enumeration constraint.</a:t>
            </a:r>
          </a:p>
          <a:p>
            <a:r>
              <a:rPr lang="en-US" sz="2000" dirty="0">
                <a:latin typeface="Times New Roman" pitchFamily="18" charset="0"/>
                <a:cs typeface="Times New Roman" pitchFamily="18" charset="0"/>
              </a:rPr>
              <a:t>The example below defines an element called </a:t>
            </a:r>
            <a:r>
              <a:rPr lang="en-US" sz="2000" dirty="0">
                <a:solidFill>
                  <a:srgbClr val="FF0000"/>
                </a:solidFill>
                <a:latin typeface="Times New Roman" pitchFamily="18" charset="0"/>
                <a:cs typeface="Times New Roman" pitchFamily="18" charset="0"/>
              </a:rPr>
              <a:t>"car" with a restriction. </a:t>
            </a:r>
            <a:r>
              <a:rPr lang="en-US" sz="2000" dirty="0">
                <a:latin typeface="Times New Roman" pitchFamily="18" charset="0"/>
                <a:cs typeface="Times New Roman" pitchFamily="18" charset="0"/>
              </a:rPr>
              <a:t>The only acceptable values are: Audi, Golf, BMW:</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name="car"&gt;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xs:enumeration</a:t>
            </a:r>
            <a:r>
              <a:rPr lang="en-US" sz="2000" dirty="0">
                <a:latin typeface="Times New Roman" pitchFamily="18" charset="0"/>
                <a:cs typeface="Times New Roman" pitchFamily="18" charset="0"/>
              </a:rPr>
              <a:t> value="Audi"/&gt;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xs:enumeration</a:t>
            </a:r>
            <a:r>
              <a:rPr lang="en-US" sz="2000" dirty="0">
                <a:latin typeface="Times New Roman" pitchFamily="18" charset="0"/>
                <a:cs typeface="Times New Roman" pitchFamily="18" charset="0"/>
              </a:rPr>
              <a:t> value="Golf"/&gt;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xs:enumeration</a:t>
            </a:r>
            <a:r>
              <a:rPr lang="en-US" sz="2000" dirty="0">
                <a:latin typeface="Times New Roman" pitchFamily="18" charset="0"/>
                <a:cs typeface="Times New Roman" pitchFamily="18" charset="0"/>
              </a:rPr>
              <a:t> value="BMW"/&gt;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Autofit/>
          </a:bodyPr>
          <a:lstStyle/>
          <a:p>
            <a:r>
              <a:rPr lang="en-US" sz="2000" dirty="0">
                <a:latin typeface="Times New Roman" pitchFamily="18" charset="0"/>
                <a:cs typeface="Times New Roman" pitchFamily="18" charset="0"/>
              </a:rPr>
              <a:t>The example above could also have been written like this:</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name="car" type="</a:t>
            </a:r>
            <a:r>
              <a:rPr lang="en-US" sz="2000" dirty="0" err="1">
                <a:latin typeface="Times New Roman" pitchFamily="18" charset="0"/>
                <a:cs typeface="Times New Roman" pitchFamily="18" charset="0"/>
              </a:rPr>
              <a:t>carType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 name="</a:t>
            </a:r>
            <a:r>
              <a:rPr lang="en-US" sz="2000" dirty="0" err="1">
                <a:latin typeface="Times New Roman" pitchFamily="18" charset="0"/>
                <a:cs typeface="Times New Roman" pitchFamily="18" charset="0"/>
              </a:rPr>
              <a:t>carType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xs:enumeration</a:t>
            </a:r>
            <a:r>
              <a:rPr lang="en-US" sz="2000" dirty="0">
                <a:latin typeface="Times New Roman" pitchFamily="18" charset="0"/>
                <a:cs typeface="Times New Roman" pitchFamily="18" charset="0"/>
              </a:rPr>
              <a:t> value="Audi"/&gt;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xs:enumeration</a:t>
            </a:r>
            <a:r>
              <a:rPr lang="en-US" sz="2000" dirty="0">
                <a:latin typeface="Times New Roman" pitchFamily="18" charset="0"/>
                <a:cs typeface="Times New Roman" pitchFamily="18" charset="0"/>
              </a:rPr>
              <a:t> value="Golf"/&gt;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xs:enumeration</a:t>
            </a:r>
            <a:r>
              <a:rPr lang="en-US" sz="2000" dirty="0">
                <a:latin typeface="Times New Roman" pitchFamily="18" charset="0"/>
                <a:cs typeface="Times New Roman" pitchFamily="18" charset="0"/>
              </a:rPr>
              <a:t> value="BMW"/&gt;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 </a:t>
            </a:r>
            <a:endParaRPr lang="hi-IN" sz="2000" dirty="0">
              <a:latin typeface="Times New Roman" pitchFamily="18" charset="0"/>
            </a:endParaRPr>
          </a:p>
          <a:p>
            <a:pPr>
              <a:buNone/>
            </a:pPr>
            <a:endParaRPr lang="en-US" sz="2000" dirty="0">
              <a:latin typeface="Times New Roman" pitchFamily="18" charset="0"/>
              <a:cs typeface="Times New Roman" pitchFamily="18" charset="0"/>
            </a:endParaRPr>
          </a:p>
          <a:p>
            <a:pPr>
              <a:buNone/>
            </a:pPr>
            <a:r>
              <a:rPr lang="hi-IN" sz="2000" b="1" dirty="0">
                <a:latin typeface="Times New Roman" pitchFamily="18" charset="0"/>
              </a:rPr>
              <a:t> </a:t>
            </a:r>
            <a:r>
              <a:rPr lang="en-US" sz="2000" b="1" dirty="0">
                <a:latin typeface="Times New Roman" pitchFamily="18" charset="0"/>
                <a:cs typeface="Times New Roman" pitchFamily="18" charset="0"/>
              </a:rPr>
              <a:t>Note:</a:t>
            </a:r>
            <a:r>
              <a:rPr lang="en-US" sz="2000" dirty="0">
                <a:latin typeface="Times New Roman" pitchFamily="18" charset="0"/>
                <a:cs typeface="Times New Roman" pitchFamily="18" charset="0"/>
              </a:rPr>
              <a:t> In this case the type "</a:t>
            </a:r>
            <a:r>
              <a:rPr lang="en-US" sz="2000" dirty="0" err="1">
                <a:solidFill>
                  <a:srgbClr val="FF0000"/>
                </a:solidFill>
                <a:latin typeface="Times New Roman" pitchFamily="18" charset="0"/>
                <a:cs typeface="Times New Roman" pitchFamily="18" charset="0"/>
              </a:rPr>
              <a:t>carType</a:t>
            </a:r>
            <a:r>
              <a:rPr lang="en-US" sz="2000" dirty="0">
                <a:latin typeface="Times New Roman" pitchFamily="18" charset="0"/>
                <a:cs typeface="Times New Roman" pitchFamily="18" charset="0"/>
              </a:rPr>
              <a:t>" can be used by </a:t>
            </a:r>
            <a:r>
              <a:rPr lang="en-US" sz="2000" dirty="0">
                <a:solidFill>
                  <a:srgbClr val="FF0000"/>
                </a:solidFill>
                <a:latin typeface="Times New Roman" pitchFamily="18" charset="0"/>
                <a:cs typeface="Times New Roman" pitchFamily="18" charset="0"/>
              </a:rPr>
              <a:t>other</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elements</a:t>
            </a:r>
            <a:r>
              <a:rPr lang="en-US" sz="2000" dirty="0">
                <a:latin typeface="Times New Roman" pitchFamily="18" charset="0"/>
                <a:cs typeface="Times New Roman" pitchFamily="18" charset="0"/>
              </a:rPr>
              <a:t> because it is </a:t>
            </a:r>
            <a:r>
              <a:rPr lang="en-US" sz="2000" dirty="0">
                <a:solidFill>
                  <a:srgbClr val="FF0000"/>
                </a:solidFill>
                <a:latin typeface="Times New Roman" pitchFamily="18" charset="0"/>
                <a:cs typeface="Times New Roman" pitchFamily="18" charset="0"/>
              </a:rPr>
              <a:t>not a part </a:t>
            </a:r>
            <a:r>
              <a:rPr lang="en-US" sz="2000" dirty="0">
                <a:latin typeface="Times New Roman" pitchFamily="18" charset="0"/>
                <a:cs typeface="Times New Roman" pitchFamily="18" charset="0"/>
              </a:rPr>
              <a:t>of the "</a:t>
            </a:r>
            <a:r>
              <a:rPr lang="en-US" sz="2000" dirty="0">
                <a:solidFill>
                  <a:srgbClr val="FF0000"/>
                </a:solidFill>
                <a:latin typeface="Times New Roman" pitchFamily="18" charset="0"/>
                <a:cs typeface="Times New Roman" pitchFamily="18" charset="0"/>
              </a:rPr>
              <a:t>car" element.</a:t>
            </a:r>
          </a:p>
          <a:p>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buNone/>
            </a:pPr>
            <a:r>
              <a:rPr lang="en-US" sz="2000" b="1" u="sng" dirty="0">
                <a:latin typeface="Times New Roman" pitchFamily="18" charset="0"/>
                <a:cs typeface="Times New Roman" pitchFamily="18" charset="0"/>
              </a:rPr>
              <a:t>Restrictions on a Series of Values</a:t>
            </a:r>
          </a:p>
          <a:p>
            <a:r>
              <a:rPr lang="en-US" sz="2000" dirty="0">
                <a:latin typeface="Times New Roman" pitchFamily="18" charset="0"/>
                <a:cs typeface="Times New Roman" pitchFamily="18" charset="0"/>
              </a:rPr>
              <a:t>To limit the content of an XML element to </a:t>
            </a:r>
            <a:r>
              <a:rPr lang="en-US" sz="2000" dirty="0">
                <a:solidFill>
                  <a:srgbClr val="FF0000"/>
                </a:solidFill>
                <a:latin typeface="Times New Roman" pitchFamily="18" charset="0"/>
                <a:cs typeface="Times New Roman" pitchFamily="18" charset="0"/>
              </a:rPr>
              <a:t>define a series of numbers or letters </a:t>
            </a:r>
            <a:r>
              <a:rPr lang="en-US" sz="2000" dirty="0">
                <a:latin typeface="Times New Roman" pitchFamily="18" charset="0"/>
                <a:cs typeface="Times New Roman" pitchFamily="18" charset="0"/>
              </a:rPr>
              <a:t>that can be used, we would use the </a:t>
            </a:r>
            <a:r>
              <a:rPr lang="en-US" sz="2000" dirty="0">
                <a:solidFill>
                  <a:srgbClr val="FF0000"/>
                </a:solidFill>
                <a:latin typeface="Times New Roman" pitchFamily="18" charset="0"/>
                <a:cs typeface="Times New Roman" pitchFamily="18" charset="0"/>
              </a:rPr>
              <a:t>pattern constraint.</a:t>
            </a:r>
          </a:p>
          <a:p>
            <a:r>
              <a:rPr lang="en-US" sz="2000" dirty="0">
                <a:latin typeface="Times New Roman" pitchFamily="18" charset="0"/>
                <a:cs typeface="Times New Roman" pitchFamily="18" charset="0"/>
              </a:rPr>
              <a:t>The example below defines an </a:t>
            </a:r>
            <a:r>
              <a:rPr lang="en-US" sz="2000" dirty="0">
                <a:solidFill>
                  <a:srgbClr val="FF0000"/>
                </a:solidFill>
                <a:latin typeface="Times New Roman" pitchFamily="18" charset="0"/>
                <a:cs typeface="Times New Roman" pitchFamily="18" charset="0"/>
              </a:rPr>
              <a:t>element</a:t>
            </a:r>
            <a:r>
              <a:rPr lang="en-US" sz="2000" dirty="0">
                <a:latin typeface="Times New Roman" pitchFamily="18" charset="0"/>
                <a:cs typeface="Times New Roman" pitchFamily="18" charset="0"/>
              </a:rPr>
              <a:t> called "</a:t>
            </a:r>
            <a:r>
              <a:rPr lang="en-US" sz="2000" dirty="0">
                <a:solidFill>
                  <a:srgbClr val="FF0000"/>
                </a:solidFill>
                <a:latin typeface="Times New Roman" pitchFamily="18" charset="0"/>
                <a:cs typeface="Times New Roman" pitchFamily="18" charset="0"/>
              </a:rPr>
              <a:t>letter</a:t>
            </a:r>
            <a:r>
              <a:rPr lang="en-US" sz="2000" dirty="0">
                <a:latin typeface="Times New Roman" pitchFamily="18" charset="0"/>
                <a:cs typeface="Times New Roman" pitchFamily="18" charset="0"/>
              </a:rPr>
              <a:t>" with a </a:t>
            </a:r>
            <a:r>
              <a:rPr lang="en-US" sz="2000" dirty="0">
                <a:solidFill>
                  <a:srgbClr val="FF0000"/>
                </a:solidFill>
                <a:latin typeface="Times New Roman" pitchFamily="18" charset="0"/>
                <a:cs typeface="Times New Roman" pitchFamily="18" charset="0"/>
              </a:rPr>
              <a:t>restriction</a:t>
            </a:r>
            <a:r>
              <a:rPr lang="en-US" sz="2000" dirty="0">
                <a:latin typeface="Times New Roman" pitchFamily="18" charset="0"/>
                <a:cs typeface="Times New Roman" pitchFamily="18" charset="0"/>
              </a:rPr>
              <a:t>. </a:t>
            </a:r>
            <a:endParaRPr lang="hi-IN" sz="2000" dirty="0">
              <a:latin typeface="Times New Roman" pitchFamily="18" charset="0"/>
            </a:endParaRPr>
          </a:p>
          <a:p>
            <a:r>
              <a:rPr lang="en-US" sz="2000" dirty="0">
                <a:latin typeface="Times New Roman" pitchFamily="18" charset="0"/>
                <a:cs typeface="Times New Roman" pitchFamily="18" charset="0"/>
              </a:rPr>
              <a:t>The only acceptable value is ONE of the </a:t>
            </a:r>
            <a:r>
              <a:rPr lang="en-US" sz="2000" dirty="0">
                <a:solidFill>
                  <a:srgbClr val="FF0000"/>
                </a:solidFill>
                <a:latin typeface="Times New Roman" pitchFamily="18" charset="0"/>
                <a:cs typeface="Times New Roman" pitchFamily="18" charset="0"/>
              </a:rPr>
              <a:t>LOWERCASE</a:t>
            </a:r>
            <a:r>
              <a:rPr lang="en-US" sz="2000" dirty="0">
                <a:latin typeface="Times New Roman" pitchFamily="18" charset="0"/>
                <a:cs typeface="Times New Roman" pitchFamily="18" charset="0"/>
              </a:rPr>
              <a:t> letters from a to z:</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name="letter"&gt;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xs:pattern</a:t>
            </a:r>
            <a:r>
              <a:rPr lang="en-US" sz="2000" dirty="0">
                <a:latin typeface="Times New Roman" pitchFamily="18" charset="0"/>
                <a:cs typeface="Times New Roman" pitchFamily="18" charset="0"/>
              </a:rPr>
              <a:t> value="[a-z]"/&gt;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1800" dirty="0">
                <a:latin typeface="Times New Roman" pitchFamily="18" charset="0"/>
                <a:cs typeface="Times New Roman" pitchFamily="18" charset="0"/>
              </a:rPr>
              <a:t>The next example defines an </a:t>
            </a:r>
            <a:r>
              <a:rPr lang="en-US" sz="1800" dirty="0">
                <a:solidFill>
                  <a:srgbClr val="FF0000"/>
                </a:solidFill>
                <a:latin typeface="Times New Roman" pitchFamily="18" charset="0"/>
                <a:cs typeface="Times New Roman" pitchFamily="18" charset="0"/>
              </a:rPr>
              <a:t>element</a:t>
            </a:r>
            <a:r>
              <a:rPr lang="en-US" sz="1800" dirty="0">
                <a:latin typeface="Times New Roman" pitchFamily="18" charset="0"/>
                <a:cs typeface="Times New Roman" pitchFamily="18" charset="0"/>
              </a:rPr>
              <a:t> called "</a:t>
            </a:r>
            <a:r>
              <a:rPr lang="en-US" sz="1800" dirty="0">
                <a:solidFill>
                  <a:srgbClr val="FF0000"/>
                </a:solidFill>
                <a:latin typeface="Times New Roman" pitchFamily="18" charset="0"/>
                <a:cs typeface="Times New Roman" pitchFamily="18" charset="0"/>
              </a:rPr>
              <a:t>initials</a:t>
            </a:r>
            <a:r>
              <a:rPr lang="en-US" sz="1800" dirty="0">
                <a:latin typeface="Times New Roman" pitchFamily="18" charset="0"/>
                <a:cs typeface="Times New Roman" pitchFamily="18" charset="0"/>
              </a:rPr>
              <a:t>" with a restriction. The only acceptable value is </a:t>
            </a:r>
            <a:r>
              <a:rPr lang="en-US" sz="1800" dirty="0">
                <a:solidFill>
                  <a:srgbClr val="FF0000"/>
                </a:solidFill>
                <a:latin typeface="Times New Roman" pitchFamily="18" charset="0"/>
                <a:cs typeface="Times New Roman" pitchFamily="18" charset="0"/>
              </a:rPr>
              <a:t>THREE</a:t>
            </a:r>
            <a:r>
              <a:rPr lang="en-US" sz="1800" dirty="0">
                <a:latin typeface="Times New Roman" pitchFamily="18" charset="0"/>
                <a:cs typeface="Times New Roman" pitchFamily="18" charset="0"/>
              </a:rPr>
              <a:t> of the </a:t>
            </a:r>
            <a:r>
              <a:rPr lang="en-US" sz="1800" dirty="0">
                <a:solidFill>
                  <a:srgbClr val="FF0000"/>
                </a:solidFill>
                <a:latin typeface="Times New Roman" pitchFamily="18" charset="0"/>
                <a:cs typeface="Times New Roman" pitchFamily="18" charset="0"/>
              </a:rPr>
              <a:t>UPPERCASE</a:t>
            </a:r>
            <a:r>
              <a:rPr lang="en-US" sz="1800" dirty="0">
                <a:latin typeface="Times New Roman" pitchFamily="18" charset="0"/>
                <a:cs typeface="Times New Roman" pitchFamily="18" charset="0"/>
              </a:rPr>
              <a:t> letters from a to z:</a:t>
            </a:r>
            <a:endParaRPr lang="hi-IN" sz="1800" dirty="0">
              <a:latin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name="initials"&gt;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 base="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xs:pattern</a:t>
            </a:r>
            <a:r>
              <a:rPr lang="en-US" sz="1800" dirty="0">
                <a:latin typeface="Times New Roman" pitchFamily="18" charset="0"/>
                <a:cs typeface="Times New Roman" pitchFamily="18" charset="0"/>
              </a:rPr>
              <a:t> value="[A-Z][A-Z][A-Z]"/&gt;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 </a:t>
            </a:r>
            <a:endParaRPr lang="hi-IN" sz="1800" dirty="0">
              <a:latin typeface="Times New Roman" pitchFamily="18" charset="0"/>
            </a:endParaRP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next example also defines an </a:t>
            </a:r>
            <a:r>
              <a:rPr lang="en-US" sz="1800" dirty="0">
                <a:solidFill>
                  <a:srgbClr val="FF0000"/>
                </a:solidFill>
                <a:latin typeface="Times New Roman" pitchFamily="18" charset="0"/>
                <a:cs typeface="Times New Roman" pitchFamily="18" charset="0"/>
              </a:rPr>
              <a:t>element</a:t>
            </a:r>
            <a:r>
              <a:rPr lang="en-US" sz="1800" dirty="0">
                <a:latin typeface="Times New Roman" pitchFamily="18" charset="0"/>
                <a:cs typeface="Times New Roman" pitchFamily="18" charset="0"/>
              </a:rPr>
              <a:t> called "</a:t>
            </a:r>
            <a:r>
              <a:rPr lang="en-US" sz="1800" dirty="0">
                <a:solidFill>
                  <a:srgbClr val="FF0000"/>
                </a:solidFill>
                <a:latin typeface="Times New Roman" pitchFamily="18" charset="0"/>
                <a:cs typeface="Times New Roman" pitchFamily="18" charset="0"/>
              </a:rPr>
              <a:t>initials</a:t>
            </a:r>
            <a:r>
              <a:rPr lang="en-US" sz="1800" dirty="0">
                <a:latin typeface="Times New Roman" pitchFamily="18" charset="0"/>
                <a:cs typeface="Times New Roman" pitchFamily="18" charset="0"/>
              </a:rPr>
              <a:t>" with a restriction. The only acceptable value is </a:t>
            </a:r>
            <a:r>
              <a:rPr lang="en-US" sz="1800" dirty="0">
                <a:solidFill>
                  <a:srgbClr val="FF0000"/>
                </a:solidFill>
                <a:latin typeface="Times New Roman" pitchFamily="18" charset="0"/>
                <a:cs typeface="Times New Roman" pitchFamily="18" charset="0"/>
              </a:rPr>
              <a:t>THREE</a:t>
            </a:r>
            <a:r>
              <a:rPr lang="en-US" sz="1800" dirty="0">
                <a:latin typeface="Times New Roman" pitchFamily="18" charset="0"/>
                <a:cs typeface="Times New Roman" pitchFamily="18" charset="0"/>
              </a:rPr>
              <a:t> of the </a:t>
            </a:r>
            <a:r>
              <a:rPr lang="en-US" sz="1800" dirty="0">
                <a:solidFill>
                  <a:srgbClr val="FF0000"/>
                </a:solidFill>
                <a:latin typeface="Times New Roman" pitchFamily="18" charset="0"/>
                <a:cs typeface="Times New Roman" pitchFamily="18" charset="0"/>
              </a:rPr>
              <a:t>LOWERCASE</a:t>
            </a:r>
            <a:r>
              <a:rPr lang="en-US" sz="1800" dirty="0">
                <a:latin typeface="Times New Roman" pitchFamily="18" charset="0"/>
                <a:cs typeface="Times New Roman" pitchFamily="18" charset="0"/>
              </a:rPr>
              <a:t> OR </a:t>
            </a:r>
            <a:r>
              <a:rPr lang="en-US" sz="1800" dirty="0">
                <a:solidFill>
                  <a:srgbClr val="FF0000"/>
                </a:solidFill>
                <a:latin typeface="Times New Roman" pitchFamily="18" charset="0"/>
                <a:cs typeface="Times New Roman" pitchFamily="18" charset="0"/>
              </a:rPr>
              <a:t>UPPERCASE</a:t>
            </a:r>
            <a:r>
              <a:rPr lang="en-US" sz="1800" dirty="0">
                <a:latin typeface="Times New Roman" pitchFamily="18" charset="0"/>
                <a:cs typeface="Times New Roman" pitchFamily="18" charset="0"/>
              </a:rPr>
              <a:t> letters from a to z:</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name="initials"&gt;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 base="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xs:pattern</a:t>
            </a:r>
            <a:r>
              <a:rPr lang="en-US" sz="1800" dirty="0">
                <a:latin typeface="Times New Roman" pitchFamily="18" charset="0"/>
                <a:cs typeface="Times New Roman" pitchFamily="18" charset="0"/>
              </a:rPr>
              <a:t> value="[a-</a:t>
            </a:r>
            <a:r>
              <a:rPr lang="en-US" sz="1800" dirty="0" err="1">
                <a:latin typeface="Times New Roman" pitchFamily="18" charset="0"/>
                <a:cs typeface="Times New Roman" pitchFamily="18" charset="0"/>
              </a:rPr>
              <a:t>zA</a:t>
            </a:r>
            <a:r>
              <a:rPr lang="en-US" sz="1800" dirty="0">
                <a:latin typeface="Times New Roman" pitchFamily="18" charset="0"/>
                <a:cs typeface="Times New Roman" pitchFamily="18" charset="0"/>
              </a:rPr>
              <a:t>-Z][a-</a:t>
            </a:r>
            <a:r>
              <a:rPr lang="en-US" sz="1800" dirty="0" err="1">
                <a:latin typeface="Times New Roman" pitchFamily="18" charset="0"/>
                <a:cs typeface="Times New Roman" pitchFamily="18" charset="0"/>
              </a:rPr>
              <a:t>zA</a:t>
            </a:r>
            <a:r>
              <a:rPr lang="en-US" sz="1800" dirty="0">
                <a:latin typeface="Times New Roman" pitchFamily="18" charset="0"/>
                <a:cs typeface="Times New Roman" pitchFamily="18" charset="0"/>
              </a:rPr>
              <a:t>-Z][a-</a:t>
            </a:r>
            <a:r>
              <a:rPr lang="en-US" sz="1800" dirty="0" err="1">
                <a:latin typeface="Times New Roman" pitchFamily="18" charset="0"/>
                <a:cs typeface="Times New Roman" pitchFamily="18" charset="0"/>
              </a:rPr>
              <a:t>zA</a:t>
            </a:r>
            <a:r>
              <a:rPr lang="en-US" sz="1800" dirty="0">
                <a:latin typeface="Times New Roman" pitchFamily="18" charset="0"/>
                <a:cs typeface="Times New Roman" pitchFamily="18" charset="0"/>
              </a:rPr>
              <a:t>-Z]"/&gt;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 </a:t>
            </a:r>
          </a:p>
          <a:p>
            <a:endParaRPr lang="en-US" sz="1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US" sz="1800" dirty="0">
                <a:latin typeface="Times New Roman" pitchFamily="18" charset="0"/>
                <a:cs typeface="Times New Roman" pitchFamily="18" charset="0"/>
              </a:rPr>
              <a:t>The next example defines an </a:t>
            </a:r>
            <a:r>
              <a:rPr lang="en-US" sz="1800" dirty="0">
                <a:solidFill>
                  <a:srgbClr val="FF0000"/>
                </a:solidFill>
                <a:latin typeface="Times New Roman" pitchFamily="18" charset="0"/>
                <a:cs typeface="Times New Roman" pitchFamily="18" charset="0"/>
              </a:rPr>
              <a:t>element</a:t>
            </a:r>
            <a:r>
              <a:rPr lang="en-US" sz="1800" dirty="0">
                <a:latin typeface="Times New Roman" pitchFamily="18" charset="0"/>
                <a:cs typeface="Times New Roman" pitchFamily="18" charset="0"/>
              </a:rPr>
              <a:t> called "</a:t>
            </a:r>
            <a:r>
              <a:rPr lang="en-US" sz="1800" dirty="0">
                <a:solidFill>
                  <a:srgbClr val="FF0000"/>
                </a:solidFill>
                <a:latin typeface="Times New Roman" pitchFamily="18" charset="0"/>
                <a:cs typeface="Times New Roman" pitchFamily="18" charset="0"/>
              </a:rPr>
              <a:t>choice</a:t>
            </a:r>
            <a:r>
              <a:rPr lang="en-US" sz="1800" dirty="0">
                <a:latin typeface="Times New Roman" pitchFamily="18" charset="0"/>
                <a:cs typeface="Times New Roman" pitchFamily="18" charset="0"/>
              </a:rPr>
              <a:t>" with a restriction. </a:t>
            </a:r>
            <a:endParaRPr lang="hi-IN" sz="1800" dirty="0">
              <a:latin typeface="Times New Roman" pitchFamily="18" charset="0"/>
            </a:endParaRPr>
          </a:p>
          <a:p>
            <a:r>
              <a:rPr lang="en-US" sz="1800" dirty="0">
                <a:latin typeface="Times New Roman" pitchFamily="18" charset="0"/>
                <a:cs typeface="Times New Roman" pitchFamily="18" charset="0"/>
              </a:rPr>
              <a:t>The only acceptable value is </a:t>
            </a:r>
            <a:r>
              <a:rPr lang="en-US" sz="1800" dirty="0">
                <a:solidFill>
                  <a:srgbClr val="FF0000"/>
                </a:solidFill>
                <a:latin typeface="Times New Roman" pitchFamily="18" charset="0"/>
                <a:cs typeface="Times New Roman" pitchFamily="18" charset="0"/>
              </a:rPr>
              <a:t>ONE</a:t>
            </a:r>
            <a:r>
              <a:rPr lang="en-US" sz="1800" dirty="0">
                <a:latin typeface="Times New Roman" pitchFamily="18" charset="0"/>
                <a:cs typeface="Times New Roman" pitchFamily="18" charset="0"/>
              </a:rPr>
              <a:t> of the following </a:t>
            </a:r>
            <a:r>
              <a:rPr lang="en-US" sz="1800" dirty="0">
                <a:solidFill>
                  <a:srgbClr val="FF0000"/>
                </a:solidFill>
                <a:latin typeface="Times New Roman" pitchFamily="18" charset="0"/>
                <a:cs typeface="Times New Roman" pitchFamily="18" charset="0"/>
              </a:rPr>
              <a:t>letters: x, y, OR z</a:t>
            </a:r>
            <a:r>
              <a:rPr lang="en-US" sz="1800" dirty="0">
                <a:latin typeface="Times New Roman" pitchFamily="18" charset="0"/>
                <a:cs typeface="Times New Roman" pitchFamily="18" charset="0"/>
              </a:rPr>
              <a:t>:</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name="choice"&gt;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 base="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xs:pattern</a:t>
            </a:r>
            <a:r>
              <a:rPr lang="en-US" sz="1800" dirty="0">
                <a:latin typeface="Times New Roman" pitchFamily="18" charset="0"/>
                <a:cs typeface="Times New Roman" pitchFamily="18" charset="0"/>
              </a:rPr>
              <a:t> value="[xyz]"/&gt;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 </a:t>
            </a:r>
            <a:endParaRPr lang="hi-IN" sz="1800" dirty="0">
              <a:latin typeface="Times New Roman" pitchFamily="18" charset="0"/>
            </a:endParaRP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next example defines an element called "</a:t>
            </a:r>
            <a:r>
              <a:rPr lang="en-US" sz="1800" dirty="0" err="1">
                <a:solidFill>
                  <a:srgbClr val="FF0000"/>
                </a:solidFill>
                <a:latin typeface="Times New Roman" pitchFamily="18" charset="0"/>
                <a:cs typeface="Times New Roman" pitchFamily="18" charset="0"/>
              </a:rPr>
              <a:t>prodid</a:t>
            </a:r>
            <a:r>
              <a:rPr lang="en-US" sz="1800" dirty="0">
                <a:latin typeface="Times New Roman" pitchFamily="18" charset="0"/>
                <a:cs typeface="Times New Roman" pitchFamily="18" charset="0"/>
              </a:rPr>
              <a:t>" with a restriction. The only acceptable value is </a:t>
            </a:r>
            <a:r>
              <a:rPr lang="en-US" sz="1800" dirty="0">
                <a:solidFill>
                  <a:srgbClr val="FF0000"/>
                </a:solidFill>
                <a:latin typeface="Times New Roman" pitchFamily="18" charset="0"/>
                <a:cs typeface="Times New Roman" pitchFamily="18" charset="0"/>
              </a:rPr>
              <a:t>FIVE digits</a:t>
            </a:r>
            <a:r>
              <a:rPr lang="en-US" sz="1800" dirty="0">
                <a:latin typeface="Times New Roman" pitchFamily="18" charset="0"/>
                <a:cs typeface="Times New Roman" pitchFamily="18" charset="0"/>
              </a:rPr>
              <a:t> in a sequence, and </a:t>
            </a:r>
            <a:r>
              <a:rPr lang="en-US" sz="1800" dirty="0">
                <a:solidFill>
                  <a:srgbClr val="FF0000"/>
                </a:solidFill>
                <a:latin typeface="Times New Roman" pitchFamily="18" charset="0"/>
                <a:cs typeface="Times New Roman" pitchFamily="18" charset="0"/>
              </a:rPr>
              <a:t>each digit </a:t>
            </a:r>
            <a:r>
              <a:rPr lang="en-US" sz="1800" dirty="0">
                <a:latin typeface="Times New Roman" pitchFamily="18" charset="0"/>
                <a:cs typeface="Times New Roman" pitchFamily="18" charset="0"/>
              </a:rPr>
              <a:t>must be in a </a:t>
            </a:r>
            <a:r>
              <a:rPr lang="en-US" sz="1800" dirty="0">
                <a:solidFill>
                  <a:srgbClr val="FF0000"/>
                </a:solidFill>
                <a:latin typeface="Times New Roman" pitchFamily="18" charset="0"/>
                <a:cs typeface="Times New Roman" pitchFamily="18" charset="0"/>
              </a:rPr>
              <a:t>range from 0 to 9:</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a:t>
            </a:r>
            <a:r>
              <a:rPr lang="en-US" sz="1800" dirty="0" err="1">
                <a:latin typeface="Times New Roman" pitchFamily="18" charset="0"/>
                <a:cs typeface="Times New Roman" pitchFamily="18" charset="0"/>
              </a:rPr>
              <a:t>prodid</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 base="</a:t>
            </a:r>
            <a:r>
              <a:rPr lang="en-US" sz="1800" dirty="0" err="1">
                <a:latin typeface="Times New Roman" pitchFamily="18" charset="0"/>
                <a:cs typeface="Times New Roman" pitchFamily="18" charset="0"/>
              </a:rPr>
              <a:t>xs:integer</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xs:pattern</a:t>
            </a:r>
            <a:r>
              <a:rPr lang="en-US" sz="1800" dirty="0">
                <a:latin typeface="Times New Roman" pitchFamily="18" charset="0"/>
                <a:cs typeface="Times New Roman" pitchFamily="18" charset="0"/>
              </a:rPr>
              <a:t> value="[0-9][0-9][0-9][0-9][0-9]"/&gt;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 </a:t>
            </a:r>
          </a:p>
          <a:p>
            <a:endParaRPr lang="en-US"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2000" b="1" u="sng" dirty="0">
                <a:latin typeface="Times New Roman" pitchFamily="18" charset="0"/>
                <a:cs typeface="Times New Roman" pitchFamily="18" charset="0"/>
              </a:rPr>
              <a:t>Other Restrictions on a Series of Values</a:t>
            </a:r>
          </a:p>
          <a:p>
            <a:pPr>
              <a:buNone/>
            </a:pPr>
            <a:r>
              <a:rPr lang="hi-IN" sz="2000" dirty="0">
                <a:latin typeface="Times New Roman" pitchFamily="18" charset="0"/>
              </a:rPr>
              <a:t>   </a:t>
            </a:r>
            <a:r>
              <a:rPr lang="en-US" sz="2000" dirty="0">
                <a:latin typeface="Times New Roman" pitchFamily="18" charset="0"/>
                <a:cs typeface="Times New Roman" pitchFamily="18" charset="0"/>
              </a:rPr>
              <a:t>The example below defines an element called "</a:t>
            </a:r>
            <a:r>
              <a:rPr lang="en-US" sz="2000" dirty="0">
                <a:solidFill>
                  <a:srgbClr val="FF0000"/>
                </a:solidFill>
                <a:latin typeface="Times New Roman" pitchFamily="18" charset="0"/>
                <a:cs typeface="Times New Roman" pitchFamily="18" charset="0"/>
              </a:rPr>
              <a:t>letter</a:t>
            </a:r>
            <a:r>
              <a:rPr lang="en-US" sz="2000" dirty="0">
                <a:latin typeface="Times New Roman" pitchFamily="18" charset="0"/>
                <a:cs typeface="Times New Roman" pitchFamily="18" charset="0"/>
              </a:rPr>
              <a:t>" with a restriction. </a:t>
            </a:r>
            <a:endParaRPr lang="hi-IN" sz="2000" dirty="0">
              <a:latin typeface="Times New Roman" pitchFamily="18" charset="0"/>
            </a:endParaRPr>
          </a:p>
          <a:p>
            <a:pPr>
              <a:buNone/>
            </a:pPr>
            <a:r>
              <a:rPr lang="en-US" sz="2000" dirty="0">
                <a:latin typeface="Times New Roman" pitchFamily="18" charset="0"/>
                <a:cs typeface="Times New Roman" pitchFamily="18" charset="0"/>
              </a:rPr>
              <a:t>The acceptable value is </a:t>
            </a:r>
            <a:r>
              <a:rPr lang="en-US" sz="2000" dirty="0">
                <a:solidFill>
                  <a:srgbClr val="FF0000"/>
                </a:solidFill>
                <a:latin typeface="Times New Roman" pitchFamily="18" charset="0"/>
                <a:cs typeface="Times New Roman" pitchFamily="18" charset="0"/>
              </a:rPr>
              <a:t>zero or more occurrences of lowercase letters from a to z:</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name="letter"&gt;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xs:pattern</a:t>
            </a:r>
            <a:r>
              <a:rPr lang="en-US" sz="2000" dirty="0">
                <a:latin typeface="Times New Roman" pitchFamily="18" charset="0"/>
                <a:cs typeface="Times New Roman" pitchFamily="18" charset="0"/>
              </a:rPr>
              <a:t> value="([a-z])*"/&gt;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1800" dirty="0">
                <a:latin typeface="Times New Roman" pitchFamily="18" charset="0"/>
                <a:cs typeface="Times New Roman" pitchFamily="18" charset="0"/>
              </a:rPr>
              <a:t>The next example also defines an element called "</a:t>
            </a:r>
            <a:r>
              <a:rPr lang="en-US" sz="1800" dirty="0">
                <a:solidFill>
                  <a:srgbClr val="FF0000"/>
                </a:solidFill>
                <a:latin typeface="Times New Roman" pitchFamily="18" charset="0"/>
                <a:cs typeface="Times New Roman" pitchFamily="18" charset="0"/>
              </a:rPr>
              <a:t>letter</a:t>
            </a:r>
            <a:r>
              <a:rPr lang="en-US" sz="1800" dirty="0">
                <a:latin typeface="Times New Roman" pitchFamily="18" charset="0"/>
                <a:cs typeface="Times New Roman" pitchFamily="18" charset="0"/>
              </a:rPr>
              <a:t>" with a restriction. The acceptable value is </a:t>
            </a:r>
            <a:r>
              <a:rPr lang="en-US" sz="1800" dirty="0">
                <a:solidFill>
                  <a:srgbClr val="FF0000"/>
                </a:solidFill>
                <a:latin typeface="Times New Roman" pitchFamily="18" charset="0"/>
                <a:cs typeface="Times New Roman" pitchFamily="18" charset="0"/>
              </a:rPr>
              <a:t>one or more pairs of letters</a:t>
            </a:r>
            <a:r>
              <a:rPr lang="en-US" sz="1800" dirty="0">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each pair </a:t>
            </a:r>
            <a:r>
              <a:rPr lang="en-US" sz="1800" dirty="0">
                <a:latin typeface="Times New Roman" pitchFamily="18" charset="0"/>
                <a:cs typeface="Times New Roman" pitchFamily="18" charset="0"/>
              </a:rPr>
              <a:t>consisting of </a:t>
            </a:r>
            <a:r>
              <a:rPr lang="en-US" sz="1800" dirty="0">
                <a:solidFill>
                  <a:srgbClr val="FF0000"/>
                </a:solidFill>
                <a:latin typeface="Times New Roman" pitchFamily="18" charset="0"/>
                <a:cs typeface="Times New Roman" pitchFamily="18" charset="0"/>
              </a:rPr>
              <a:t>a lower case letter followed by an upper case letter.</a:t>
            </a:r>
            <a:r>
              <a:rPr lang="en-US" sz="1800" dirty="0">
                <a:latin typeface="Times New Roman" pitchFamily="18" charset="0"/>
                <a:cs typeface="Times New Roman" pitchFamily="18" charset="0"/>
              </a:rPr>
              <a:t> For example, "</a:t>
            </a:r>
            <a:r>
              <a:rPr lang="en-US" sz="1800" dirty="0" err="1">
                <a:solidFill>
                  <a:srgbClr val="FF0000"/>
                </a:solidFill>
                <a:latin typeface="Times New Roman" pitchFamily="18" charset="0"/>
                <a:cs typeface="Times New Roman" pitchFamily="18" charset="0"/>
              </a:rPr>
              <a:t>sToP</a:t>
            </a:r>
            <a:r>
              <a:rPr lang="en-US" sz="1800" dirty="0">
                <a:latin typeface="Times New Roman" pitchFamily="18" charset="0"/>
                <a:cs typeface="Times New Roman" pitchFamily="18" charset="0"/>
              </a:rPr>
              <a:t>" will be </a:t>
            </a:r>
            <a:r>
              <a:rPr lang="en-US" sz="1800" dirty="0">
                <a:solidFill>
                  <a:srgbClr val="FF0000"/>
                </a:solidFill>
                <a:latin typeface="Times New Roman" pitchFamily="18" charset="0"/>
                <a:cs typeface="Times New Roman" pitchFamily="18" charset="0"/>
              </a:rPr>
              <a:t>validated by this pattern</a:t>
            </a:r>
            <a:r>
              <a:rPr lang="en-US" sz="1800" dirty="0">
                <a:latin typeface="Times New Roman" pitchFamily="18" charset="0"/>
                <a:cs typeface="Times New Roman" pitchFamily="18" charset="0"/>
              </a:rPr>
              <a:t>, but not "Stop" or "STOP" or "stop":</a:t>
            </a:r>
            <a:endParaRPr lang="hi-IN" sz="1800" dirty="0">
              <a:latin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name="letter"&gt;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 base="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xs:pattern</a:t>
            </a:r>
            <a:r>
              <a:rPr lang="en-US" sz="1800" dirty="0">
                <a:latin typeface="Times New Roman" pitchFamily="18" charset="0"/>
                <a:cs typeface="Times New Roman" pitchFamily="18" charset="0"/>
              </a:rPr>
              <a:t> value="([a-z][A-Z])+"/&gt;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 </a:t>
            </a:r>
            <a:endParaRPr lang="hi-IN" sz="1800" dirty="0">
              <a:latin typeface="Times New Roman" pitchFamily="18" charset="0"/>
            </a:endParaRPr>
          </a:p>
          <a:p>
            <a:pPr>
              <a:buNone/>
            </a:pP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next example defines an element called "</a:t>
            </a:r>
            <a:r>
              <a:rPr lang="en-US" sz="1800" dirty="0">
                <a:solidFill>
                  <a:srgbClr val="FF0000"/>
                </a:solidFill>
                <a:latin typeface="Times New Roman" pitchFamily="18" charset="0"/>
                <a:cs typeface="Times New Roman" pitchFamily="18" charset="0"/>
              </a:rPr>
              <a:t>gender</a:t>
            </a:r>
            <a:r>
              <a:rPr lang="en-US" sz="1800" dirty="0">
                <a:latin typeface="Times New Roman" pitchFamily="18" charset="0"/>
                <a:cs typeface="Times New Roman" pitchFamily="18" charset="0"/>
              </a:rPr>
              <a:t>" with a restriction. The only acceptable value is </a:t>
            </a:r>
            <a:r>
              <a:rPr lang="en-US" sz="1800" dirty="0">
                <a:solidFill>
                  <a:srgbClr val="FF0000"/>
                </a:solidFill>
                <a:latin typeface="Times New Roman" pitchFamily="18" charset="0"/>
                <a:cs typeface="Times New Roman" pitchFamily="18" charset="0"/>
              </a:rPr>
              <a:t>male OR female:</a:t>
            </a:r>
          </a:p>
          <a:p>
            <a:pPr>
              <a:buNone/>
            </a:pPr>
            <a:r>
              <a:rPr lang="hi-IN" sz="1800" dirty="0">
                <a:latin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 name="gender"&gt;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 base="</a:t>
            </a:r>
            <a:r>
              <a:rPr lang="en-US" sz="1800" dirty="0" err="1">
                <a:latin typeface="Times New Roman" pitchFamily="18" charset="0"/>
                <a:cs typeface="Times New Roman" pitchFamily="18" charset="0"/>
              </a:rPr>
              <a:t>xs:string</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xs:pattern</a:t>
            </a:r>
            <a:r>
              <a:rPr lang="en-US" sz="1800" dirty="0">
                <a:latin typeface="Times New Roman" pitchFamily="18" charset="0"/>
                <a:cs typeface="Times New Roman" pitchFamily="18" charset="0"/>
              </a:rPr>
              <a:t> value="</a:t>
            </a:r>
            <a:r>
              <a:rPr lang="en-US" sz="1800" dirty="0" err="1">
                <a:latin typeface="Times New Roman" pitchFamily="18" charset="0"/>
                <a:cs typeface="Times New Roman" pitchFamily="18" charset="0"/>
              </a:rPr>
              <a:t>male|female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xs:restriction</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xs:simpleType</a:t>
            </a:r>
            <a:r>
              <a:rPr lang="en-US" sz="1800" dirty="0">
                <a:latin typeface="Times New Roman" pitchFamily="18" charset="0"/>
                <a:cs typeface="Times New Roman" pitchFamily="18" charset="0"/>
              </a:rPr>
              <a:t>&gt;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xs:element</a:t>
            </a:r>
            <a:r>
              <a:rPr lang="en-US" sz="1800" dirty="0">
                <a:latin typeface="Times New Roman" pitchFamily="18" charset="0"/>
                <a:cs typeface="Times New Roman" pitchFamily="18" charset="0"/>
              </a:rPr>
              <a:t>&gt; </a:t>
            </a:r>
          </a:p>
          <a:p>
            <a:endParaRPr lang="en-US"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000" dirty="0">
                <a:latin typeface="Times New Roman" pitchFamily="18" charset="0"/>
                <a:cs typeface="Times New Roman" pitchFamily="18" charset="0"/>
              </a:rPr>
              <a:t>The next example defines an </a:t>
            </a:r>
            <a:r>
              <a:rPr lang="en-US" sz="2000" dirty="0">
                <a:solidFill>
                  <a:srgbClr val="FF0000"/>
                </a:solidFill>
                <a:latin typeface="Times New Roman" pitchFamily="18" charset="0"/>
                <a:cs typeface="Times New Roman" pitchFamily="18" charset="0"/>
              </a:rPr>
              <a:t>element</a:t>
            </a:r>
            <a:r>
              <a:rPr lang="en-US" sz="2000" dirty="0">
                <a:latin typeface="Times New Roman" pitchFamily="18" charset="0"/>
                <a:cs typeface="Times New Roman" pitchFamily="18" charset="0"/>
              </a:rPr>
              <a:t> called "</a:t>
            </a:r>
            <a:r>
              <a:rPr lang="en-US" sz="2000" dirty="0">
                <a:solidFill>
                  <a:srgbClr val="FF0000"/>
                </a:solidFill>
                <a:latin typeface="Times New Roman" pitchFamily="18" charset="0"/>
                <a:cs typeface="Times New Roman" pitchFamily="18" charset="0"/>
              </a:rPr>
              <a:t>password</a:t>
            </a:r>
            <a:r>
              <a:rPr lang="en-US" sz="2000" dirty="0">
                <a:latin typeface="Times New Roman" pitchFamily="18" charset="0"/>
                <a:cs typeface="Times New Roman" pitchFamily="18" charset="0"/>
              </a:rPr>
              <a:t>" with a restriction. There must be exactly </a:t>
            </a:r>
            <a:r>
              <a:rPr lang="en-US" sz="2000" dirty="0">
                <a:solidFill>
                  <a:srgbClr val="FF0000"/>
                </a:solidFill>
                <a:latin typeface="Times New Roman" pitchFamily="18" charset="0"/>
                <a:cs typeface="Times New Roman" pitchFamily="18" charset="0"/>
              </a:rPr>
              <a:t>eight characters </a:t>
            </a:r>
            <a:r>
              <a:rPr lang="en-US" sz="2000" dirty="0">
                <a:latin typeface="Times New Roman" pitchFamily="18" charset="0"/>
                <a:cs typeface="Times New Roman" pitchFamily="18" charset="0"/>
              </a:rPr>
              <a:t>in a row and those characters must be </a:t>
            </a:r>
            <a:r>
              <a:rPr lang="en-US" sz="2000" dirty="0">
                <a:solidFill>
                  <a:srgbClr val="FF0000"/>
                </a:solidFill>
                <a:latin typeface="Times New Roman" pitchFamily="18" charset="0"/>
                <a:cs typeface="Times New Roman" pitchFamily="18" charset="0"/>
              </a:rPr>
              <a:t>lowercase or uppercase </a:t>
            </a:r>
            <a:r>
              <a:rPr lang="en-US" sz="2000" dirty="0">
                <a:latin typeface="Times New Roman" pitchFamily="18" charset="0"/>
                <a:cs typeface="Times New Roman" pitchFamily="18" charset="0"/>
              </a:rPr>
              <a:t>letters from a to z, or a number from 0 to 9:</a:t>
            </a:r>
            <a:endParaRPr lang="hi-IN" sz="2000" dirty="0">
              <a:latin typeface="Times New Roman" pitchFamily="18" charset="0"/>
            </a:endParaRP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name="password"&gt;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xs:pattern</a:t>
            </a:r>
            <a:r>
              <a:rPr lang="en-US" sz="2000" dirty="0">
                <a:latin typeface="Times New Roman" pitchFamily="18" charset="0"/>
                <a:cs typeface="Times New Roman" pitchFamily="18" charset="0"/>
              </a:rPr>
              <a:t> value="[a-zA-Z0-9]{8}"/&gt;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a:buNone/>
            </a:pPr>
            <a:endParaRPr lang="hi-IN"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There are </a:t>
            </a:r>
            <a:r>
              <a:rPr lang="en-US" sz="1800" b="1" dirty="0">
                <a:latin typeface="Times New Roman" pitchFamily="18" charset="0"/>
                <a:cs typeface="Times New Roman" pitchFamily="18" charset="0"/>
              </a:rPr>
              <a:t>three important characteristics </a:t>
            </a:r>
            <a:r>
              <a:rPr lang="en-US" sz="1800" dirty="0">
                <a:latin typeface="Times New Roman" pitchFamily="18" charset="0"/>
                <a:cs typeface="Times New Roman" pitchFamily="18" charset="0"/>
              </a:rPr>
              <a:t>of </a:t>
            </a:r>
            <a:r>
              <a:rPr lang="en-US" sz="1800" b="1" dirty="0">
                <a:latin typeface="Times New Roman" pitchFamily="18" charset="0"/>
                <a:cs typeface="Times New Roman" pitchFamily="18" charset="0"/>
              </a:rPr>
              <a:t>XML</a:t>
            </a:r>
            <a:r>
              <a:rPr lang="en-US" sz="1800" dirty="0">
                <a:latin typeface="Times New Roman" pitchFamily="18" charset="0"/>
                <a:cs typeface="Times New Roman" pitchFamily="18" charset="0"/>
              </a:rPr>
              <a:t> that make it</a:t>
            </a:r>
            <a:r>
              <a:rPr lang="hi-IN" sz="1800" dirty="0">
                <a:latin typeface="Times New Roman" pitchFamily="18" charset="0"/>
              </a:rPr>
              <a:t> useful:</a:t>
            </a:r>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XML is extensible</a:t>
            </a:r>
            <a:r>
              <a:rPr lang="en-US" sz="1800" dirty="0">
                <a:latin typeface="Times New Roman" pitchFamily="18" charset="0"/>
                <a:cs typeface="Times New Roman" pitchFamily="18" charset="0"/>
              </a:rPr>
              <a:t> − XML allows you to create your </a:t>
            </a:r>
            <a:r>
              <a:rPr lang="en-US" sz="1800" dirty="0">
                <a:solidFill>
                  <a:srgbClr val="FF0000"/>
                </a:solidFill>
                <a:latin typeface="Times New Roman" pitchFamily="18" charset="0"/>
                <a:cs typeface="Times New Roman" pitchFamily="18" charset="0"/>
              </a:rPr>
              <a:t>own self-descriptive tags</a:t>
            </a:r>
            <a:r>
              <a:rPr lang="en-US" sz="1800" dirty="0">
                <a:latin typeface="Times New Roman" pitchFamily="18" charset="0"/>
                <a:cs typeface="Times New Roman" pitchFamily="18" charset="0"/>
              </a:rPr>
              <a:t>, or language, that suits your application.</a:t>
            </a:r>
          </a:p>
          <a:p>
            <a:r>
              <a:rPr lang="en-US" sz="1800" b="1" dirty="0">
                <a:latin typeface="Times New Roman" pitchFamily="18" charset="0"/>
                <a:cs typeface="Times New Roman" pitchFamily="18" charset="0"/>
              </a:rPr>
              <a:t>XML carries the data, does not present it</a:t>
            </a:r>
            <a:r>
              <a:rPr lang="en-US" sz="1800" dirty="0">
                <a:latin typeface="Times New Roman" pitchFamily="18" charset="0"/>
                <a:cs typeface="Times New Roman" pitchFamily="18" charset="0"/>
              </a:rPr>
              <a:t> − XML allows you to store the data irrespective of how it will be presented.</a:t>
            </a:r>
          </a:p>
          <a:p>
            <a:r>
              <a:rPr lang="en-US" sz="1800" b="1" dirty="0">
                <a:latin typeface="Times New Roman" pitchFamily="18" charset="0"/>
                <a:cs typeface="Times New Roman" pitchFamily="18" charset="0"/>
              </a:rPr>
              <a:t>XML is a public standard</a:t>
            </a:r>
            <a:r>
              <a:rPr lang="en-US" sz="1800" dirty="0">
                <a:latin typeface="Times New Roman" pitchFamily="18" charset="0"/>
                <a:cs typeface="Times New Roman" pitchFamily="18" charset="0"/>
              </a:rPr>
              <a:t> − XML was developed by an organization called the World Wide Web Consortium (W3C) and is available as an </a:t>
            </a:r>
            <a:r>
              <a:rPr lang="en-US" sz="1800" dirty="0">
                <a:solidFill>
                  <a:srgbClr val="FF0000"/>
                </a:solidFill>
                <a:latin typeface="Times New Roman" pitchFamily="18" charset="0"/>
                <a:cs typeface="Times New Roman" pitchFamily="18" charset="0"/>
              </a:rPr>
              <a:t>open standard</a:t>
            </a:r>
            <a:r>
              <a:rPr lang="en-US" sz="1800" dirty="0">
                <a:latin typeface="Times New Roman" pitchFamily="18" charset="0"/>
                <a:cs typeface="Times New Roman" pitchFamily="18" charset="0"/>
              </a:rPr>
              <a:t>.</a:t>
            </a:r>
          </a:p>
          <a:p>
            <a:pPr>
              <a:buNone/>
            </a:pPr>
            <a:r>
              <a:rPr lang="hi-IN" sz="1800" b="1" dirty="0">
                <a:latin typeface="Times New Roman" pitchFamily="18" charset="0"/>
              </a:rPr>
              <a:t>Example of :  It is a hierarchical structure.</a:t>
            </a:r>
          </a:p>
          <a:p>
            <a:pPr>
              <a:buNone/>
            </a:pPr>
            <a:r>
              <a:rPr lang="en-US" sz="1800" dirty="0">
                <a:latin typeface="Times New Roman" pitchFamily="18" charset="0"/>
                <a:cs typeface="Times New Roman" pitchFamily="18" charset="0"/>
              </a:rPr>
              <a:t>&lt;?xml version = "1.0"?&gt; </a:t>
            </a:r>
            <a:endParaRPr lang="hi-IN" sz="1800" dirty="0">
              <a:latin typeface="Times New Roman" pitchFamily="18" charset="0"/>
            </a:endParaRPr>
          </a:p>
          <a:p>
            <a:pPr>
              <a:buNone/>
            </a:pPr>
            <a:r>
              <a:rPr lang="en-US" sz="1800" dirty="0">
                <a:latin typeface="Times New Roman" pitchFamily="18" charset="0"/>
                <a:cs typeface="Times New Roman" pitchFamily="18" charset="0"/>
              </a:rPr>
              <a:t>&lt;contact-info&gt; </a:t>
            </a:r>
            <a:endParaRPr lang="hi-IN" sz="1800" dirty="0">
              <a:latin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&lt;name&gt;</a:t>
            </a:r>
            <a:r>
              <a:rPr lang="hi-IN" sz="1800" dirty="0">
                <a:latin typeface="Times New Roman" pitchFamily="18" charset="0"/>
              </a:rPr>
              <a:t>Arun Kumar</a:t>
            </a:r>
            <a:r>
              <a:rPr lang="en-US" sz="1800" dirty="0">
                <a:latin typeface="Times New Roman" pitchFamily="18" charset="0"/>
                <a:cs typeface="Times New Roman" pitchFamily="18" charset="0"/>
              </a:rPr>
              <a:t>&lt;/name&gt; </a:t>
            </a:r>
            <a:r>
              <a:rPr lang="hi-IN" sz="1800" dirty="0">
                <a:latin typeface="Times New Roman" pitchFamily="18" charset="0"/>
              </a:rPr>
              <a:t>   </a:t>
            </a:r>
          </a:p>
          <a:p>
            <a:pPr>
              <a:buNone/>
            </a:pPr>
            <a:r>
              <a:rPr lang="hi-IN" sz="1800" dirty="0">
                <a:latin typeface="Times New Roman" pitchFamily="18" charset="0"/>
              </a:rPr>
              <a:t>  </a:t>
            </a:r>
            <a:r>
              <a:rPr lang="en-US" sz="1800" dirty="0">
                <a:latin typeface="Times New Roman" pitchFamily="18" charset="0"/>
                <a:cs typeface="Times New Roman" pitchFamily="18" charset="0"/>
              </a:rPr>
              <a:t>&lt;company&gt;</a:t>
            </a:r>
            <a:r>
              <a:rPr lang="hi-IN" sz="1800" dirty="0">
                <a:latin typeface="Times New Roman" pitchFamily="18" charset="0"/>
              </a:rPr>
              <a:t>Google</a:t>
            </a:r>
            <a:r>
              <a:rPr lang="en-US" sz="1800" dirty="0">
                <a:latin typeface="Times New Roman" pitchFamily="18" charset="0"/>
                <a:cs typeface="Times New Roman" pitchFamily="18" charset="0"/>
              </a:rPr>
              <a:t>&lt;/company&gt; </a:t>
            </a:r>
            <a:endParaRPr lang="hi-IN" sz="1800" dirty="0">
              <a:latin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&lt;phone&gt;</a:t>
            </a:r>
            <a:r>
              <a:rPr lang="hi-IN" sz="1800" dirty="0">
                <a:latin typeface="Times New Roman" pitchFamily="18" charset="0"/>
              </a:rPr>
              <a:t>9897654345</a:t>
            </a:r>
            <a:r>
              <a:rPr lang="en-US" sz="1800" dirty="0">
                <a:latin typeface="Times New Roman" pitchFamily="18" charset="0"/>
                <a:cs typeface="Times New Roman" pitchFamily="18" charset="0"/>
              </a:rPr>
              <a:t>&lt;/phone&gt; </a:t>
            </a:r>
            <a:endParaRPr lang="hi-IN" sz="1800" dirty="0">
              <a:latin typeface="Times New Roman" pitchFamily="18" charset="0"/>
            </a:endParaRPr>
          </a:p>
          <a:p>
            <a:pPr>
              <a:buNone/>
            </a:pPr>
            <a:r>
              <a:rPr lang="en-US" sz="1800" dirty="0">
                <a:latin typeface="Times New Roman" pitchFamily="18" charset="0"/>
                <a:cs typeface="Times New Roman" pitchFamily="18" charset="0"/>
              </a:rPr>
              <a:t>&lt;/contact-info&gt;</a:t>
            </a:r>
            <a:endParaRPr lang="hi-IN" sz="1800" dirty="0">
              <a:latin typeface="Times New Roman" pitchFamily="18" charset="0"/>
            </a:endParaRPr>
          </a:p>
          <a:p>
            <a:pPr>
              <a:buNone/>
            </a:pPr>
            <a:r>
              <a:rPr lang="hi-IN" sz="1800" b="1" dirty="0">
                <a:latin typeface="Times New Roman" pitchFamily="18" charset="0"/>
              </a:rPr>
              <a:t>Note: </a:t>
            </a:r>
            <a:r>
              <a:rPr lang="en-US" sz="1800" b="1" dirty="0">
                <a:latin typeface="Times New Roman" pitchFamily="18" charset="0"/>
                <a:cs typeface="Times New Roman" pitchFamily="18" charset="0"/>
              </a:rPr>
              <a:t>Root Element</a:t>
            </a:r>
            <a:r>
              <a:rPr lang="en-US" sz="1800" dirty="0">
                <a:latin typeface="Times New Roman" pitchFamily="18" charset="0"/>
                <a:cs typeface="Times New Roman" pitchFamily="18" charset="0"/>
              </a:rPr>
              <a:t> − An XML document can have </a:t>
            </a:r>
            <a:r>
              <a:rPr lang="en-US" sz="1800" dirty="0">
                <a:solidFill>
                  <a:srgbClr val="FF0000"/>
                </a:solidFill>
                <a:latin typeface="Times New Roman" pitchFamily="18" charset="0"/>
                <a:cs typeface="Times New Roman" pitchFamily="18" charset="0"/>
              </a:rPr>
              <a:t>only one root element. </a:t>
            </a:r>
            <a:endParaRPr lang="hi-IN" sz="1800" dirty="0">
              <a:solidFill>
                <a:srgbClr val="FF0000"/>
              </a:solidFill>
              <a:latin typeface="Times New Roman" pitchFamily="18" charset="0"/>
            </a:endParaRPr>
          </a:p>
          <a:p>
            <a:r>
              <a:rPr lang="en-US" sz="1800" dirty="0">
                <a:latin typeface="Times New Roman" pitchFamily="18" charset="0"/>
                <a:cs typeface="Times New Roman" pitchFamily="18" charset="0"/>
              </a:rPr>
              <a:t>For example, following is not a correct XML document, because both the </a:t>
            </a:r>
            <a:r>
              <a:rPr lang="en-US" sz="1800" b="1" dirty="0">
                <a:latin typeface="Times New Roman" pitchFamily="18" charset="0"/>
                <a:cs typeface="Times New Roman" pitchFamily="18" charset="0"/>
              </a:rPr>
              <a:t>x</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y</a:t>
            </a:r>
            <a:r>
              <a:rPr lang="en-US" sz="1800" dirty="0">
                <a:latin typeface="Times New Roman" pitchFamily="18" charset="0"/>
                <a:cs typeface="Times New Roman" pitchFamily="18" charset="0"/>
              </a:rPr>
              <a:t> elements occur at the top level without a root element −</a:t>
            </a:r>
          </a:p>
          <a:p>
            <a:pPr>
              <a:buNone/>
            </a:pPr>
            <a:r>
              <a:rPr lang="hi-IN" sz="1800" dirty="0">
                <a:latin typeface="Times New Roman" pitchFamily="18" charset="0"/>
              </a:rPr>
              <a:t>  </a:t>
            </a:r>
            <a:r>
              <a:rPr lang="en-US" sz="1800" dirty="0">
                <a:latin typeface="Times New Roman" pitchFamily="18" charset="0"/>
                <a:cs typeface="Times New Roman" pitchFamily="18" charset="0"/>
              </a:rPr>
              <a:t>&lt;x&gt;...&lt;/x&gt; </a:t>
            </a:r>
            <a:endParaRPr lang="hi-IN" sz="1800" dirty="0">
              <a:latin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&lt;y&gt;...&lt;/y&gt;</a:t>
            </a:r>
            <a:endParaRPr lang="hi-IN" sz="1800" dirty="0">
              <a:latin typeface="Times New Roman" pitchFamily="18" charset="0"/>
            </a:endParaRPr>
          </a:p>
          <a:p>
            <a:r>
              <a:rPr lang="en-US" sz="1800" b="1" dirty="0">
                <a:latin typeface="Times New Roman" pitchFamily="18" charset="0"/>
                <a:cs typeface="Times New Roman" pitchFamily="18" charset="0"/>
              </a:rPr>
              <a:t>Case Sensitivity</a:t>
            </a:r>
            <a:r>
              <a:rPr lang="en-US" sz="1800" dirty="0">
                <a:latin typeface="Times New Roman" pitchFamily="18" charset="0"/>
                <a:cs typeface="Times New Roman" pitchFamily="18" charset="0"/>
              </a:rPr>
              <a:t> − The names of XML-elements are </a:t>
            </a:r>
            <a:r>
              <a:rPr lang="en-US" sz="1800" dirty="0">
                <a:solidFill>
                  <a:srgbClr val="FF0000"/>
                </a:solidFill>
                <a:latin typeface="Times New Roman" pitchFamily="18" charset="0"/>
                <a:cs typeface="Times New Roman" pitchFamily="18" charset="0"/>
              </a:rPr>
              <a:t>case-sensitive. </a:t>
            </a:r>
            <a:r>
              <a:rPr lang="en-US" sz="1800" dirty="0">
                <a:latin typeface="Times New Roman" pitchFamily="18" charset="0"/>
                <a:cs typeface="Times New Roman" pitchFamily="18" charset="0"/>
              </a:rPr>
              <a:t>That means the name of the start and the end elements need to be exactly in the same case.</a:t>
            </a:r>
          </a:p>
          <a:p>
            <a:r>
              <a:rPr lang="en-US" sz="1800" dirty="0">
                <a:latin typeface="Times New Roman" pitchFamily="18" charset="0"/>
                <a:cs typeface="Times New Roman" pitchFamily="18" charset="0"/>
              </a:rPr>
              <a:t>For example, </a:t>
            </a:r>
            <a:r>
              <a:rPr lang="en-US" sz="1800" b="1" dirty="0">
                <a:latin typeface="Times New Roman" pitchFamily="18" charset="0"/>
                <a:cs typeface="Times New Roman" pitchFamily="18" charset="0"/>
              </a:rPr>
              <a:t>&lt;contact-info&gt;</a:t>
            </a:r>
            <a:r>
              <a:rPr lang="en-US" sz="1800" dirty="0">
                <a:latin typeface="Times New Roman" pitchFamily="18" charset="0"/>
                <a:cs typeface="Times New Roman" pitchFamily="18" charset="0"/>
              </a:rPr>
              <a:t> is different from </a:t>
            </a:r>
            <a:r>
              <a:rPr lang="en-US" sz="1800" b="1" dirty="0">
                <a:latin typeface="Times New Roman" pitchFamily="18" charset="0"/>
                <a:cs typeface="Times New Roman" pitchFamily="18" charset="0"/>
              </a:rPr>
              <a:t>&lt;Contact-Info&gt;</a:t>
            </a:r>
            <a:endParaRPr lang="en-US" sz="1800" dirty="0">
              <a:latin typeface="Times New Roman" pitchFamily="18" charset="0"/>
              <a:cs typeface="Times New Roman" pitchFamily="18" charset="0"/>
            </a:endParaRPr>
          </a:p>
          <a:p>
            <a:pPr>
              <a:buNone/>
            </a:pPr>
            <a:endParaRPr lang="en-US" sz="18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buNone/>
            </a:pPr>
            <a:r>
              <a:rPr lang="en-US" sz="2000" b="1" dirty="0">
                <a:latin typeface="Times New Roman" pitchFamily="18" charset="0"/>
                <a:cs typeface="Times New Roman" pitchFamily="18" charset="0"/>
              </a:rPr>
              <a:t>Restrictions on Whitespace Characters</a:t>
            </a:r>
          </a:p>
          <a:p>
            <a:r>
              <a:rPr lang="en-US" sz="2000" dirty="0">
                <a:latin typeface="Times New Roman" pitchFamily="18" charset="0"/>
                <a:cs typeface="Times New Roman" pitchFamily="18" charset="0"/>
              </a:rPr>
              <a:t>To specify how </a:t>
            </a:r>
            <a:r>
              <a:rPr lang="en-US" sz="2000" dirty="0">
                <a:solidFill>
                  <a:srgbClr val="FF0000"/>
                </a:solidFill>
                <a:latin typeface="Times New Roman" pitchFamily="18" charset="0"/>
                <a:cs typeface="Times New Roman" pitchFamily="18" charset="0"/>
              </a:rPr>
              <a:t>whitespace characters </a:t>
            </a:r>
            <a:r>
              <a:rPr lang="en-US" sz="2000" dirty="0">
                <a:latin typeface="Times New Roman" pitchFamily="18" charset="0"/>
                <a:cs typeface="Times New Roman" pitchFamily="18" charset="0"/>
              </a:rPr>
              <a:t>should be handled, we would use </a:t>
            </a:r>
            <a:r>
              <a:rPr lang="en-US" sz="2000" dirty="0">
                <a:solidFill>
                  <a:srgbClr val="FF0000"/>
                </a:solidFill>
                <a:latin typeface="Times New Roman" pitchFamily="18" charset="0"/>
                <a:cs typeface="Times New Roman" pitchFamily="18" charset="0"/>
              </a:rPr>
              <a:t>the </a:t>
            </a:r>
            <a:r>
              <a:rPr lang="en-US" sz="2000" dirty="0" err="1">
                <a:solidFill>
                  <a:srgbClr val="FF0000"/>
                </a:solidFill>
                <a:latin typeface="Times New Roman" pitchFamily="18" charset="0"/>
                <a:cs typeface="Times New Roman" pitchFamily="18" charset="0"/>
              </a:rPr>
              <a:t>whiteSpace</a:t>
            </a:r>
            <a:r>
              <a:rPr lang="en-US" sz="2000" dirty="0">
                <a:solidFill>
                  <a:srgbClr val="FF0000"/>
                </a:solidFill>
                <a:latin typeface="Times New Roman" pitchFamily="18" charset="0"/>
                <a:cs typeface="Times New Roman" pitchFamily="18" charset="0"/>
              </a:rPr>
              <a:t> constraint</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This example defines an element called "</a:t>
            </a:r>
            <a:r>
              <a:rPr lang="en-US" sz="2000" dirty="0">
                <a:solidFill>
                  <a:srgbClr val="FF0000"/>
                </a:solidFill>
                <a:latin typeface="Times New Roman" pitchFamily="18" charset="0"/>
                <a:cs typeface="Times New Roman" pitchFamily="18" charset="0"/>
              </a:rPr>
              <a:t>address</a:t>
            </a:r>
            <a:r>
              <a:rPr lang="en-US" sz="2000" dirty="0">
                <a:latin typeface="Times New Roman" pitchFamily="18" charset="0"/>
                <a:cs typeface="Times New Roman" pitchFamily="18" charset="0"/>
              </a:rPr>
              <a:t>" with a restriction. The </a:t>
            </a:r>
            <a:r>
              <a:rPr lang="en-US" sz="2000" dirty="0" err="1">
                <a:solidFill>
                  <a:srgbClr val="FF0000"/>
                </a:solidFill>
                <a:latin typeface="Times New Roman" pitchFamily="18" charset="0"/>
                <a:cs typeface="Times New Roman" pitchFamily="18" charset="0"/>
              </a:rPr>
              <a:t>whiteSpace</a:t>
            </a:r>
            <a:r>
              <a:rPr lang="en-US" sz="2000" dirty="0">
                <a:solidFill>
                  <a:srgbClr val="FF0000"/>
                </a:solidFill>
                <a:latin typeface="Times New Roman" pitchFamily="18" charset="0"/>
                <a:cs typeface="Times New Roman" pitchFamily="18" charset="0"/>
              </a:rPr>
              <a:t> constraint </a:t>
            </a:r>
            <a:r>
              <a:rPr lang="en-US" sz="2000" dirty="0">
                <a:latin typeface="Times New Roman" pitchFamily="18" charset="0"/>
                <a:cs typeface="Times New Roman" pitchFamily="18" charset="0"/>
              </a:rPr>
              <a:t>is set to "</a:t>
            </a:r>
            <a:r>
              <a:rPr lang="en-US" sz="2000" dirty="0">
                <a:solidFill>
                  <a:srgbClr val="FF0000"/>
                </a:solidFill>
                <a:latin typeface="Times New Roman" pitchFamily="18" charset="0"/>
                <a:cs typeface="Times New Roman" pitchFamily="18" charset="0"/>
              </a:rPr>
              <a:t>preserve</a:t>
            </a:r>
            <a:r>
              <a:rPr lang="en-US" sz="2000" dirty="0">
                <a:latin typeface="Times New Roman" pitchFamily="18" charset="0"/>
                <a:cs typeface="Times New Roman" pitchFamily="18" charset="0"/>
              </a:rPr>
              <a:t>", which means that the </a:t>
            </a:r>
            <a:r>
              <a:rPr lang="en-US" sz="2000" dirty="0">
                <a:solidFill>
                  <a:srgbClr val="FF0000"/>
                </a:solidFill>
                <a:latin typeface="Times New Roman" pitchFamily="18" charset="0"/>
                <a:cs typeface="Times New Roman" pitchFamily="18" charset="0"/>
              </a:rPr>
              <a:t>XML processor WILL NOT remove any white space characters:</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name="address"&gt;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xs:whiteSpace</a:t>
            </a:r>
            <a:r>
              <a:rPr lang="en-US" sz="2000" dirty="0">
                <a:latin typeface="Times New Roman" pitchFamily="18" charset="0"/>
                <a:cs typeface="Times New Roman" pitchFamily="18" charset="0"/>
              </a:rPr>
              <a:t> value="preserve"/&gt;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000" dirty="0">
                <a:latin typeface="Times New Roman" pitchFamily="18" charset="0"/>
                <a:cs typeface="Times New Roman" pitchFamily="18" charset="0"/>
              </a:rPr>
              <a:t>This example also defines an element called "address" with a restriction. The </a:t>
            </a:r>
            <a:r>
              <a:rPr lang="en-US" sz="2000" dirty="0" err="1">
                <a:solidFill>
                  <a:srgbClr val="FF0000"/>
                </a:solidFill>
                <a:latin typeface="Times New Roman" pitchFamily="18" charset="0"/>
                <a:cs typeface="Times New Roman" pitchFamily="18" charset="0"/>
              </a:rPr>
              <a:t>whiteSpace</a:t>
            </a:r>
            <a:r>
              <a:rPr lang="en-US" sz="2000" dirty="0">
                <a:solidFill>
                  <a:srgbClr val="FF0000"/>
                </a:solidFill>
                <a:latin typeface="Times New Roman" pitchFamily="18" charset="0"/>
                <a:cs typeface="Times New Roman" pitchFamily="18" charset="0"/>
              </a:rPr>
              <a:t> constraint </a:t>
            </a:r>
            <a:r>
              <a:rPr lang="en-US" sz="2000" dirty="0">
                <a:latin typeface="Times New Roman" pitchFamily="18" charset="0"/>
                <a:cs typeface="Times New Roman" pitchFamily="18" charset="0"/>
              </a:rPr>
              <a:t>is set to "</a:t>
            </a:r>
            <a:r>
              <a:rPr lang="en-US" sz="2000" dirty="0">
                <a:solidFill>
                  <a:srgbClr val="FF0000"/>
                </a:solidFill>
                <a:latin typeface="Times New Roman" pitchFamily="18" charset="0"/>
                <a:cs typeface="Times New Roman" pitchFamily="18" charset="0"/>
              </a:rPr>
              <a:t>replace</a:t>
            </a:r>
            <a:r>
              <a:rPr lang="en-US" sz="2000" dirty="0">
                <a:latin typeface="Times New Roman" pitchFamily="18" charset="0"/>
                <a:cs typeface="Times New Roman" pitchFamily="18" charset="0"/>
              </a:rPr>
              <a:t>", which means that the </a:t>
            </a:r>
            <a:r>
              <a:rPr lang="en-US" sz="2000" dirty="0">
                <a:solidFill>
                  <a:srgbClr val="FF0000"/>
                </a:solidFill>
                <a:latin typeface="Times New Roman" pitchFamily="18" charset="0"/>
                <a:cs typeface="Times New Roman" pitchFamily="18" charset="0"/>
              </a:rPr>
              <a:t>XML processor WILL REPLACE all white space characters (line feeds, tabs, spaces, and carriage returns) with spaces:</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name="address"&gt;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xs:whiteSpace</a:t>
            </a:r>
            <a:r>
              <a:rPr lang="en-US" sz="2000" dirty="0">
                <a:latin typeface="Times New Roman" pitchFamily="18" charset="0"/>
                <a:cs typeface="Times New Roman" pitchFamily="18" charset="0"/>
              </a:rPr>
              <a:t> value="replace"/&gt;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06963"/>
          </a:xfrm>
        </p:spPr>
        <p:txBody>
          <a:bodyPr>
            <a:noAutofit/>
          </a:bodyPr>
          <a:lstStyle/>
          <a:p>
            <a:r>
              <a:rPr lang="en-US" sz="2000" dirty="0">
                <a:latin typeface="Times New Roman" pitchFamily="18" charset="0"/>
                <a:cs typeface="Times New Roman" pitchFamily="18" charset="0"/>
              </a:rPr>
              <a:t>This example also defines an element called "</a:t>
            </a:r>
            <a:r>
              <a:rPr lang="en-US" sz="2000" dirty="0">
                <a:solidFill>
                  <a:srgbClr val="FF0000"/>
                </a:solidFill>
                <a:latin typeface="Times New Roman" pitchFamily="18" charset="0"/>
                <a:cs typeface="Times New Roman" pitchFamily="18" charset="0"/>
              </a:rPr>
              <a:t>address</a:t>
            </a:r>
            <a:r>
              <a:rPr lang="en-US" sz="2000" dirty="0">
                <a:latin typeface="Times New Roman" pitchFamily="18" charset="0"/>
                <a:cs typeface="Times New Roman" pitchFamily="18" charset="0"/>
              </a:rPr>
              <a:t>" with a restriction. The </a:t>
            </a:r>
            <a:r>
              <a:rPr lang="en-US" sz="2000" dirty="0" err="1">
                <a:solidFill>
                  <a:srgbClr val="FF0000"/>
                </a:solidFill>
                <a:latin typeface="Times New Roman" pitchFamily="18" charset="0"/>
                <a:cs typeface="Times New Roman" pitchFamily="18" charset="0"/>
              </a:rPr>
              <a:t>whiteSpace</a:t>
            </a:r>
            <a:r>
              <a:rPr lang="en-US" sz="2000" dirty="0">
                <a:solidFill>
                  <a:srgbClr val="FF0000"/>
                </a:solidFill>
                <a:latin typeface="Times New Roman" pitchFamily="18" charset="0"/>
                <a:cs typeface="Times New Roman" pitchFamily="18" charset="0"/>
              </a:rPr>
              <a:t> constraint </a:t>
            </a:r>
            <a:r>
              <a:rPr lang="en-US" sz="2000" dirty="0">
                <a:latin typeface="Times New Roman" pitchFamily="18" charset="0"/>
                <a:cs typeface="Times New Roman" pitchFamily="18" charset="0"/>
              </a:rPr>
              <a:t>is set to "</a:t>
            </a:r>
            <a:r>
              <a:rPr lang="en-US" sz="2000" dirty="0">
                <a:solidFill>
                  <a:srgbClr val="FF0000"/>
                </a:solidFill>
                <a:latin typeface="Times New Roman" pitchFamily="18" charset="0"/>
                <a:cs typeface="Times New Roman" pitchFamily="18" charset="0"/>
              </a:rPr>
              <a:t>collapse</a:t>
            </a:r>
            <a:r>
              <a:rPr lang="en-US" sz="2000" dirty="0">
                <a:latin typeface="Times New Roman" pitchFamily="18" charset="0"/>
                <a:cs typeface="Times New Roman" pitchFamily="18" charset="0"/>
              </a:rPr>
              <a:t>", which means that the </a:t>
            </a:r>
            <a:r>
              <a:rPr lang="en-US" sz="2000" dirty="0">
                <a:solidFill>
                  <a:srgbClr val="FF0000"/>
                </a:solidFill>
                <a:latin typeface="Times New Roman" pitchFamily="18" charset="0"/>
                <a:cs typeface="Times New Roman" pitchFamily="18" charset="0"/>
              </a:rPr>
              <a:t>XML processor WILL REMOVE </a:t>
            </a:r>
            <a:r>
              <a:rPr lang="en-US" sz="2000" dirty="0">
                <a:latin typeface="Times New Roman" pitchFamily="18" charset="0"/>
                <a:cs typeface="Times New Roman" pitchFamily="18" charset="0"/>
              </a:rPr>
              <a:t>all </a:t>
            </a:r>
            <a:r>
              <a:rPr lang="en-US" sz="2000" dirty="0">
                <a:solidFill>
                  <a:srgbClr val="FF0000"/>
                </a:solidFill>
                <a:latin typeface="Times New Roman" pitchFamily="18" charset="0"/>
                <a:cs typeface="Times New Roman" pitchFamily="18" charset="0"/>
              </a:rPr>
              <a:t>white space characters </a:t>
            </a:r>
            <a:r>
              <a:rPr lang="en-US" sz="2000" dirty="0">
                <a:latin typeface="Times New Roman" pitchFamily="18" charset="0"/>
                <a:cs typeface="Times New Roman" pitchFamily="18" charset="0"/>
              </a:rPr>
              <a:t>(line feeds, tabs, spaces, carriage returns are replaced with spaces, leading and trailing spaces are removed, and </a:t>
            </a:r>
            <a:r>
              <a:rPr lang="en-US" sz="2000" dirty="0">
                <a:solidFill>
                  <a:srgbClr val="FF0000"/>
                </a:solidFill>
                <a:latin typeface="Times New Roman" pitchFamily="18" charset="0"/>
                <a:cs typeface="Times New Roman" pitchFamily="18" charset="0"/>
              </a:rPr>
              <a:t>multiple spaces </a:t>
            </a:r>
            <a:r>
              <a:rPr lang="en-US" sz="2000" dirty="0">
                <a:latin typeface="Times New Roman" pitchFamily="18" charset="0"/>
                <a:cs typeface="Times New Roman" pitchFamily="18" charset="0"/>
              </a:rPr>
              <a:t>are reduced to a </a:t>
            </a:r>
            <a:r>
              <a:rPr lang="en-US" sz="2000" dirty="0">
                <a:solidFill>
                  <a:srgbClr val="FF0000"/>
                </a:solidFill>
                <a:latin typeface="Times New Roman" pitchFamily="18" charset="0"/>
                <a:cs typeface="Times New Roman" pitchFamily="18" charset="0"/>
              </a:rPr>
              <a:t>single space</a:t>
            </a:r>
            <a:r>
              <a:rPr lang="en-US" sz="2000" dirty="0">
                <a:latin typeface="Times New Roman" pitchFamily="18" charset="0"/>
                <a:cs typeface="Times New Roman" pitchFamily="18" charset="0"/>
              </a:rPr>
              <a:t>):</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name="address"&gt;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xs:whiteSpace</a:t>
            </a:r>
            <a:r>
              <a:rPr lang="en-US" sz="2000" dirty="0">
                <a:latin typeface="Times New Roman" pitchFamily="18" charset="0"/>
                <a:cs typeface="Times New Roman" pitchFamily="18" charset="0"/>
              </a:rPr>
              <a:t> value="collapse"/&gt;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a:buNone/>
            </a:pPr>
            <a:r>
              <a:rPr lang="en-US" sz="2000" b="1" dirty="0">
                <a:latin typeface="Times New Roman" pitchFamily="18" charset="0"/>
                <a:cs typeface="Times New Roman" pitchFamily="18" charset="0"/>
              </a:rPr>
              <a:t>Restrictions on Length</a:t>
            </a:r>
          </a:p>
          <a:p>
            <a:r>
              <a:rPr lang="en-US" sz="2000" dirty="0">
                <a:latin typeface="Times New Roman" pitchFamily="18" charset="0"/>
                <a:cs typeface="Times New Roman" pitchFamily="18" charset="0"/>
              </a:rPr>
              <a:t>To </a:t>
            </a:r>
            <a:r>
              <a:rPr lang="en-US" sz="2000" dirty="0">
                <a:solidFill>
                  <a:srgbClr val="FF0000"/>
                </a:solidFill>
                <a:latin typeface="Times New Roman" pitchFamily="18" charset="0"/>
                <a:cs typeface="Times New Roman" pitchFamily="18" charset="0"/>
              </a:rPr>
              <a:t>limit</a:t>
            </a:r>
            <a:r>
              <a:rPr lang="en-US" sz="2000" dirty="0">
                <a:latin typeface="Times New Roman" pitchFamily="18" charset="0"/>
                <a:cs typeface="Times New Roman" pitchFamily="18" charset="0"/>
              </a:rPr>
              <a:t> the </a:t>
            </a:r>
            <a:r>
              <a:rPr lang="en-US" sz="2000" dirty="0">
                <a:solidFill>
                  <a:srgbClr val="FF0000"/>
                </a:solidFill>
                <a:latin typeface="Times New Roman" pitchFamily="18" charset="0"/>
                <a:cs typeface="Times New Roman" pitchFamily="18" charset="0"/>
              </a:rPr>
              <a:t>length of a value </a:t>
            </a:r>
            <a:r>
              <a:rPr lang="en-US" sz="2000" dirty="0">
                <a:latin typeface="Times New Roman" pitchFamily="18" charset="0"/>
                <a:cs typeface="Times New Roman" pitchFamily="18" charset="0"/>
              </a:rPr>
              <a:t>in an </a:t>
            </a:r>
            <a:r>
              <a:rPr lang="en-US" sz="2000" dirty="0">
                <a:solidFill>
                  <a:srgbClr val="FF0000"/>
                </a:solidFill>
                <a:latin typeface="Times New Roman" pitchFamily="18" charset="0"/>
                <a:cs typeface="Times New Roman" pitchFamily="18" charset="0"/>
              </a:rPr>
              <a:t>element</a:t>
            </a:r>
            <a:r>
              <a:rPr lang="en-US" sz="2000" dirty="0">
                <a:latin typeface="Times New Roman" pitchFamily="18" charset="0"/>
                <a:cs typeface="Times New Roman" pitchFamily="18" charset="0"/>
              </a:rPr>
              <a:t>, we would use the </a:t>
            </a:r>
            <a:r>
              <a:rPr lang="en-US" sz="2000" dirty="0">
                <a:solidFill>
                  <a:srgbClr val="FF0000"/>
                </a:solidFill>
                <a:latin typeface="Times New Roman" pitchFamily="18" charset="0"/>
                <a:cs typeface="Times New Roman" pitchFamily="18" charset="0"/>
              </a:rPr>
              <a:t>length, </a:t>
            </a:r>
            <a:r>
              <a:rPr lang="en-US" sz="2000" dirty="0" err="1">
                <a:solidFill>
                  <a:srgbClr val="FF0000"/>
                </a:solidFill>
                <a:latin typeface="Times New Roman" pitchFamily="18" charset="0"/>
                <a:cs typeface="Times New Roman" pitchFamily="18" charset="0"/>
              </a:rPr>
              <a:t>maxLength</a:t>
            </a:r>
            <a:r>
              <a:rPr lang="en-US" sz="2000" dirty="0">
                <a:solidFill>
                  <a:srgbClr val="FF0000"/>
                </a:solidFill>
                <a:latin typeface="Times New Roman" pitchFamily="18" charset="0"/>
                <a:cs typeface="Times New Roman" pitchFamily="18" charset="0"/>
              </a:rPr>
              <a:t>, and </a:t>
            </a:r>
            <a:r>
              <a:rPr lang="en-US" sz="2000" dirty="0" err="1">
                <a:solidFill>
                  <a:srgbClr val="FF0000"/>
                </a:solidFill>
                <a:latin typeface="Times New Roman" pitchFamily="18" charset="0"/>
                <a:cs typeface="Times New Roman" pitchFamily="18" charset="0"/>
              </a:rPr>
              <a:t>minLength</a:t>
            </a:r>
            <a:r>
              <a:rPr lang="en-US" sz="2000" dirty="0">
                <a:solidFill>
                  <a:srgbClr val="FF0000"/>
                </a:solidFill>
                <a:latin typeface="Times New Roman" pitchFamily="18" charset="0"/>
                <a:cs typeface="Times New Roman" pitchFamily="18" charset="0"/>
              </a:rPr>
              <a:t> constraints.</a:t>
            </a:r>
          </a:p>
          <a:p>
            <a:r>
              <a:rPr lang="en-US" sz="2000" dirty="0">
                <a:latin typeface="Times New Roman" pitchFamily="18" charset="0"/>
                <a:cs typeface="Times New Roman" pitchFamily="18" charset="0"/>
              </a:rPr>
              <a:t>This example defines an element called "</a:t>
            </a:r>
            <a:r>
              <a:rPr lang="en-US" sz="2000" dirty="0">
                <a:solidFill>
                  <a:srgbClr val="FF0000"/>
                </a:solidFill>
                <a:latin typeface="Times New Roman" pitchFamily="18" charset="0"/>
                <a:cs typeface="Times New Roman" pitchFamily="18" charset="0"/>
              </a:rPr>
              <a:t>password</a:t>
            </a:r>
            <a:r>
              <a:rPr lang="en-US" sz="2000" dirty="0">
                <a:latin typeface="Times New Roman" pitchFamily="18" charset="0"/>
                <a:cs typeface="Times New Roman" pitchFamily="18" charset="0"/>
              </a:rPr>
              <a:t>" with a restriction. The value must be exactly eight characters:</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name="password"&gt;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xs:length</a:t>
            </a:r>
            <a:r>
              <a:rPr lang="en-US" sz="2000" dirty="0">
                <a:latin typeface="Times New Roman" pitchFamily="18" charset="0"/>
                <a:cs typeface="Times New Roman" pitchFamily="18" charset="0"/>
              </a:rPr>
              <a:t> value="8"/&gt;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a:bodyPr>
          <a:lstStyle/>
          <a:p>
            <a:r>
              <a:rPr lang="en-US" sz="2000" dirty="0">
                <a:latin typeface="Times New Roman" pitchFamily="18" charset="0"/>
                <a:cs typeface="Times New Roman" pitchFamily="18" charset="0"/>
              </a:rPr>
              <a:t>This example defines another element called "</a:t>
            </a:r>
            <a:r>
              <a:rPr lang="en-US" sz="2000" dirty="0">
                <a:solidFill>
                  <a:srgbClr val="FF0000"/>
                </a:solidFill>
                <a:latin typeface="Times New Roman" pitchFamily="18" charset="0"/>
                <a:cs typeface="Times New Roman" pitchFamily="18" charset="0"/>
              </a:rPr>
              <a:t>password</a:t>
            </a:r>
            <a:r>
              <a:rPr lang="en-US" sz="2000" dirty="0">
                <a:latin typeface="Times New Roman" pitchFamily="18" charset="0"/>
                <a:cs typeface="Times New Roman" pitchFamily="18" charset="0"/>
              </a:rPr>
              <a:t>" with a restriction. The value must be </a:t>
            </a:r>
            <a:r>
              <a:rPr lang="en-US" sz="2000" dirty="0">
                <a:solidFill>
                  <a:srgbClr val="FF0000"/>
                </a:solidFill>
                <a:latin typeface="Times New Roman" pitchFamily="18" charset="0"/>
                <a:cs typeface="Times New Roman" pitchFamily="18" charset="0"/>
              </a:rPr>
              <a:t>minimum five characters and maximum eight characters:</a:t>
            </a:r>
          </a:p>
          <a:p>
            <a:pPr>
              <a:buNone/>
            </a:pPr>
            <a:r>
              <a:rPr lang="hi-IN" sz="2000" dirty="0">
                <a:latin typeface="Times New Roman" pitchFamily="18" charset="0"/>
              </a:rPr>
              <a:t>   </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name="password"&gt;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 base="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xs:minLength</a:t>
            </a:r>
            <a:r>
              <a:rPr lang="en-US" sz="2000" dirty="0">
                <a:latin typeface="Times New Roman" pitchFamily="18" charset="0"/>
                <a:cs typeface="Times New Roman" pitchFamily="18" charset="0"/>
              </a:rPr>
              <a:t> value="5"/&gt;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xs:maxLength</a:t>
            </a:r>
            <a:r>
              <a:rPr lang="en-US" sz="2000" dirty="0">
                <a:latin typeface="Times New Roman" pitchFamily="18" charset="0"/>
                <a:cs typeface="Times New Roman" pitchFamily="18" charset="0"/>
              </a:rPr>
              <a:t> value="8"/&gt;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xs:restriction</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xs:simpleType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hi-IN" sz="6000" b="1" dirty="0">
              <a:latin typeface="Times New Roman" pitchFamily="18" charset="0"/>
            </a:endParaRPr>
          </a:p>
          <a:p>
            <a:pPr>
              <a:buNone/>
            </a:pPr>
            <a:endParaRPr lang="hi-IN" sz="6000" b="1" dirty="0">
              <a:latin typeface="Times New Roman" pitchFamily="18" charset="0"/>
            </a:endParaRPr>
          </a:p>
          <a:p>
            <a:pPr>
              <a:buNone/>
            </a:pPr>
            <a:r>
              <a:rPr lang="hi-IN" sz="6000" b="1" dirty="0">
                <a:latin typeface="Times New Roman" pitchFamily="18" charset="0"/>
              </a:rPr>
              <a:t>			   Thank You</a:t>
            </a:r>
            <a:endParaRPr lang="en-US" sz="6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sz="2800" b="1" u="sng" dirty="0">
                <a:latin typeface="Times New Roman" pitchFamily="18" charset="0"/>
              </a:rPr>
              <a:t>Difference between HTML and XML</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hi-IN" sz="2000" dirty="0">
                <a:latin typeface="Times New Roman" pitchFamily="18" charset="0"/>
              </a:rPr>
              <a:t>1. </a:t>
            </a:r>
            <a:r>
              <a:rPr lang="hi-IN" sz="2000" b="1" dirty="0">
                <a:latin typeface="Times New Roman" pitchFamily="18" charset="0"/>
              </a:rPr>
              <a:t>Html</a:t>
            </a:r>
            <a:r>
              <a:rPr lang="hi-IN" sz="2000" dirty="0">
                <a:latin typeface="Times New Roman" pitchFamily="18" charset="0"/>
              </a:rPr>
              <a:t> </a:t>
            </a:r>
            <a:r>
              <a:rPr lang="hi-IN" sz="2000" dirty="0">
                <a:solidFill>
                  <a:srgbClr val="FF0000"/>
                </a:solidFill>
                <a:latin typeface="Times New Roman" pitchFamily="18" charset="0"/>
              </a:rPr>
              <a:t>displays data</a:t>
            </a:r>
            <a:r>
              <a:rPr lang="hi-IN" sz="2000" dirty="0">
                <a:latin typeface="Times New Roman" pitchFamily="18" charset="0"/>
              </a:rPr>
              <a:t>, whereas </a:t>
            </a:r>
            <a:r>
              <a:rPr lang="hi-IN" sz="2000" b="1" dirty="0">
                <a:latin typeface="Times New Roman" pitchFamily="18" charset="0"/>
              </a:rPr>
              <a:t>Xml </a:t>
            </a:r>
            <a:r>
              <a:rPr lang="hi-IN" sz="2000" dirty="0">
                <a:solidFill>
                  <a:srgbClr val="FF0000"/>
                </a:solidFill>
                <a:latin typeface="Times New Roman" pitchFamily="18" charset="0"/>
              </a:rPr>
              <a:t>transport</a:t>
            </a:r>
            <a:r>
              <a:rPr lang="hi-IN" sz="2000" dirty="0">
                <a:latin typeface="Times New Roman" pitchFamily="18" charset="0"/>
              </a:rPr>
              <a:t> and </a:t>
            </a:r>
            <a:r>
              <a:rPr lang="hi-IN" sz="2000" dirty="0">
                <a:solidFill>
                  <a:srgbClr val="FF0000"/>
                </a:solidFill>
                <a:latin typeface="Times New Roman" pitchFamily="18" charset="0"/>
              </a:rPr>
              <a:t>store</a:t>
            </a:r>
            <a:r>
              <a:rPr lang="hi-IN" sz="2000" dirty="0">
                <a:latin typeface="Times New Roman" pitchFamily="18" charset="0"/>
              </a:rPr>
              <a:t> the data.</a:t>
            </a:r>
          </a:p>
          <a:p>
            <a:pPr>
              <a:buNone/>
            </a:pPr>
            <a:r>
              <a:rPr lang="hi-IN" sz="2000" dirty="0">
                <a:latin typeface="Times New Roman" pitchFamily="18" charset="0"/>
              </a:rPr>
              <a:t>2. </a:t>
            </a:r>
            <a:r>
              <a:rPr lang="hi-IN" sz="2000" b="1" dirty="0">
                <a:latin typeface="Times New Roman" pitchFamily="18" charset="0"/>
              </a:rPr>
              <a:t>Html</a:t>
            </a:r>
            <a:r>
              <a:rPr lang="hi-IN" sz="2000" dirty="0">
                <a:latin typeface="Times New Roman" pitchFamily="18" charset="0"/>
              </a:rPr>
              <a:t> is a </a:t>
            </a:r>
            <a:r>
              <a:rPr lang="hi-IN" sz="2000" dirty="0">
                <a:solidFill>
                  <a:srgbClr val="FF0000"/>
                </a:solidFill>
                <a:latin typeface="Times New Roman" pitchFamily="18" charset="0"/>
              </a:rPr>
              <a:t>markup language </a:t>
            </a:r>
            <a:r>
              <a:rPr lang="hi-IN" sz="2000" dirty="0">
                <a:latin typeface="Times New Roman" pitchFamily="18" charset="0"/>
              </a:rPr>
              <a:t>itself, whereas </a:t>
            </a:r>
            <a:r>
              <a:rPr lang="hi-IN" sz="2000" b="1" dirty="0">
                <a:latin typeface="Times New Roman" pitchFamily="18" charset="0"/>
              </a:rPr>
              <a:t>Xml</a:t>
            </a:r>
            <a:r>
              <a:rPr lang="hi-IN" sz="2000" dirty="0">
                <a:latin typeface="Times New Roman" pitchFamily="18" charset="0"/>
              </a:rPr>
              <a:t> </a:t>
            </a:r>
            <a:r>
              <a:rPr lang="hi-IN" sz="2000" dirty="0">
                <a:solidFill>
                  <a:srgbClr val="FF0000"/>
                </a:solidFill>
                <a:latin typeface="Times New Roman" pitchFamily="18" charset="0"/>
              </a:rPr>
              <a:t>provides</a:t>
            </a:r>
            <a:r>
              <a:rPr lang="hi-IN" sz="2000" dirty="0">
                <a:latin typeface="Times New Roman" pitchFamily="18" charset="0"/>
              </a:rPr>
              <a:t> </a:t>
            </a:r>
            <a:r>
              <a:rPr lang="hi-IN" sz="2000" dirty="0">
                <a:solidFill>
                  <a:srgbClr val="FF0000"/>
                </a:solidFill>
                <a:latin typeface="Times New Roman" pitchFamily="18" charset="0"/>
              </a:rPr>
              <a:t>framework</a:t>
            </a:r>
            <a:r>
              <a:rPr lang="hi-IN" sz="2000" dirty="0">
                <a:latin typeface="Times New Roman" pitchFamily="18" charset="0"/>
              </a:rPr>
              <a:t> to </a:t>
            </a:r>
            <a:r>
              <a:rPr lang="hi-IN" sz="2000" dirty="0">
                <a:solidFill>
                  <a:srgbClr val="FF0000"/>
                </a:solidFill>
                <a:latin typeface="Times New Roman" pitchFamily="18" charset="0"/>
              </a:rPr>
              <a:t>define</a:t>
            </a:r>
            <a:r>
              <a:rPr lang="hi-IN" sz="2000" dirty="0">
                <a:latin typeface="Times New Roman" pitchFamily="18" charset="0"/>
              </a:rPr>
              <a:t> </a:t>
            </a:r>
            <a:r>
              <a:rPr lang="hi-IN" sz="2000" dirty="0">
                <a:solidFill>
                  <a:srgbClr val="FF0000"/>
                </a:solidFill>
                <a:latin typeface="Times New Roman" pitchFamily="18" charset="0"/>
              </a:rPr>
              <a:t>markup</a:t>
            </a:r>
            <a:r>
              <a:rPr lang="hi-IN" sz="2000" dirty="0">
                <a:latin typeface="Times New Roman" pitchFamily="18" charset="0"/>
              </a:rPr>
              <a:t> </a:t>
            </a:r>
            <a:r>
              <a:rPr lang="hi-IN" sz="2000" dirty="0">
                <a:solidFill>
                  <a:srgbClr val="FF0000"/>
                </a:solidFill>
                <a:latin typeface="Times New Roman" pitchFamily="18" charset="0"/>
              </a:rPr>
              <a:t>languages</a:t>
            </a:r>
            <a:r>
              <a:rPr lang="hi-IN" sz="2000" dirty="0">
                <a:latin typeface="Times New Roman" pitchFamily="18" charset="0"/>
              </a:rPr>
              <a:t>.</a:t>
            </a:r>
          </a:p>
          <a:p>
            <a:pPr>
              <a:buNone/>
            </a:pPr>
            <a:r>
              <a:rPr lang="hi-IN" sz="2000" dirty="0">
                <a:latin typeface="Times New Roman" pitchFamily="18" charset="0"/>
              </a:rPr>
              <a:t>3. </a:t>
            </a:r>
            <a:r>
              <a:rPr lang="hi-IN" sz="2000" b="1" dirty="0">
                <a:latin typeface="Times New Roman" pitchFamily="18" charset="0"/>
              </a:rPr>
              <a:t>Html</a:t>
            </a:r>
            <a:r>
              <a:rPr lang="hi-IN" sz="2000" dirty="0">
                <a:latin typeface="Times New Roman" pitchFamily="18" charset="0"/>
              </a:rPr>
              <a:t> is </a:t>
            </a:r>
            <a:r>
              <a:rPr lang="hi-IN" sz="2000" dirty="0">
                <a:solidFill>
                  <a:srgbClr val="FF0000"/>
                </a:solidFill>
                <a:latin typeface="Times New Roman" pitchFamily="18" charset="0"/>
              </a:rPr>
              <a:t>not</a:t>
            </a:r>
            <a:r>
              <a:rPr lang="hi-IN" sz="2000" dirty="0">
                <a:latin typeface="Times New Roman" pitchFamily="18" charset="0"/>
              </a:rPr>
              <a:t> </a:t>
            </a:r>
            <a:r>
              <a:rPr lang="hi-IN" sz="2000" dirty="0">
                <a:solidFill>
                  <a:srgbClr val="FF0000"/>
                </a:solidFill>
                <a:latin typeface="Times New Roman" pitchFamily="18" charset="0"/>
              </a:rPr>
              <a:t>case-sensitive</a:t>
            </a:r>
            <a:r>
              <a:rPr lang="hi-IN" sz="2000" dirty="0">
                <a:latin typeface="Times New Roman" pitchFamily="18" charset="0"/>
              </a:rPr>
              <a:t>, while </a:t>
            </a:r>
            <a:r>
              <a:rPr lang="hi-IN" sz="2000" b="1" dirty="0">
                <a:latin typeface="Times New Roman" pitchFamily="18" charset="0"/>
              </a:rPr>
              <a:t>Xml</a:t>
            </a:r>
            <a:r>
              <a:rPr lang="hi-IN" sz="2000" dirty="0">
                <a:latin typeface="Times New Roman" pitchFamily="18" charset="0"/>
              </a:rPr>
              <a:t> is </a:t>
            </a:r>
            <a:r>
              <a:rPr lang="hi-IN" sz="2000" dirty="0">
                <a:solidFill>
                  <a:srgbClr val="FF0000"/>
                </a:solidFill>
                <a:latin typeface="Times New Roman" pitchFamily="18" charset="0"/>
              </a:rPr>
              <a:t>case-sensitive</a:t>
            </a:r>
            <a:r>
              <a:rPr lang="hi-IN" sz="2000" dirty="0">
                <a:latin typeface="Times New Roman" pitchFamily="18" charset="0"/>
              </a:rPr>
              <a:t>.</a:t>
            </a:r>
          </a:p>
          <a:p>
            <a:pPr>
              <a:buNone/>
            </a:pPr>
            <a:r>
              <a:rPr lang="hi-IN" sz="2000" dirty="0">
                <a:latin typeface="Times New Roman" pitchFamily="18" charset="0"/>
              </a:rPr>
              <a:t>4. </a:t>
            </a:r>
            <a:r>
              <a:rPr lang="hi-IN" sz="2000" b="1" dirty="0">
                <a:latin typeface="Times New Roman" pitchFamily="18" charset="0"/>
              </a:rPr>
              <a:t>Html</a:t>
            </a:r>
            <a:r>
              <a:rPr lang="hi-IN" sz="2000" dirty="0">
                <a:latin typeface="Times New Roman" pitchFamily="18" charset="0"/>
              </a:rPr>
              <a:t> has </a:t>
            </a:r>
            <a:r>
              <a:rPr lang="hi-IN" sz="2000" dirty="0">
                <a:solidFill>
                  <a:srgbClr val="FF0000"/>
                </a:solidFill>
                <a:latin typeface="Times New Roman" pitchFamily="18" charset="0"/>
              </a:rPr>
              <a:t>pre-defined</a:t>
            </a:r>
            <a:r>
              <a:rPr lang="hi-IN" sz="2000" dirty="0">
                <a:latin typeface="Times New Roman" pitchFamily="18" charset="0"/>
              </a:rPr>
              <a:t> </a:t>
            </a:r>
            <a:r>
              <a:rPr lang="hi-IN" sz="2000" dirty="0">
                <a:solidFill>
                  <a:srgbClr val="FF0000"/>
                </a:solidFill>
                <a:latin typeface="Times New Roman" pitchFamily="18" charset="0"/>
              </a:rPr>
              <a:t>tags</a:t>
            </a:r>
            <a:r>
              <a:rPr lang="hi-IN" sz="2000" dirty="0">
                <a:latin typeface="Times New Roman" pitchFamily="18" charset="0"/>
              </a:rPr>
              <a:t>, whereas </a:t>
            </a:r>
            <a:r>
              <a:rPr lang="hi-IN" sz="2000" b="1" dirty="0">
                <a:latin typeface="Times New Roman" pitchFamily="18" charset="0"/>
              </a:rPr>
              <a:t>Xml</a:t>
            </a:r>
            <a:r>
              <a:rPr lang="hi-IN" sz="2000" dirty="0">
                <a:latin typeface="Times New Roman" pitchFamily="18" charset="0"/>
              </a:rPr>
              <a:t> has can </a:t>
            </a:r>
            <a:r>
              <a:rPr lang="hi-IN" sz="2000" dirty="0">
                <a:solidFill>
                  <a:srgbClr val="FF0000"/>
                </a:solidFill>
                <a:latin typeface="Times New Roman" pitchFamily="18" charset="0"/>
              </a:rPr>
              <a:t>create</a:t>
            </a:r>
            <a:r>
              <a:rPr lang="hi-IN" sz="2000" dirty="0">
                <a:latin typeface="Times New Roman" pitchFamily="18" charset="0"/>
              </a:rPr>
              <a:t> </a:t>
            </a:r>
            <a:r>
              <a:rPr lang="hi-IN" sz="2000" dirty="0">
                <a:solidFill>
                  <a:srgbClr val="FF0000"/>
                </a:solidFill>
                <a:latin typeface="Times New Roman" pitchFamily="18" charset="0"/>
              </a:rPr>
              <a:t>it’s own tags</a:t>
            </a:r>
            <a:r>
              <a:rPr lang="hi-IN" sz="2000" dirty="0">
                <a:latin typeface="Times New Roman" pitchFamily="18" charset="0"/>
              </a:rPr>
              <a:t>.</a:t>
            </a:r>
          </a:p>
          <a:p>
            <a:pPr>
              <a:buNone/>
            </a:pPr>
            <a:r>
              <a:rPr lang="hi-IN" sz="2000" dirty="0">
                <a:latin typeface="Times New Roman" pitchFamily="18" charset="0"/>
              </a:rPr>
              <a:t>5. </a:t>
            </a:r>
            <a:r>
              <a:rPr lang="hi-IN" sz="2000" b="1" dirty="0">
                <a:latin typeface="Times New Roman" pitchFamily="18" charset="0"/>
              </a:rPr>
              <a:t>Html</a:t>
            </a:r>
            <a:r>
              <a:rPr lang="hi-IN" sz="2000" dirty="0">
                <a:latin typeface="Times New Roman" pitchFamily="18" charset="0"/>
              </a:rPr>
              <a:t> is </a:t>
            </a:r>
            <a:r>
              <a:rPr lang="hi-IN" sz="2000" dirty="0">
                <a:solidFill>
                  <a:srgbClr val="FF0000"/>
                </a:solidFill>
                <a:latin typeface="Times New Roman" pitchFamily="18" charset="0"/>
              </a:rPr>
              <a:t>static</a:t>
            </a:r>
            <a:r>
              <a:rPr lang="hi-IN" sz="2000" dirty="0">
                <a:latin typeface="Times New Roman" pitchFamily="18" charset="0"/>
              </a:rPr>
              <a:t>, whereas </a:t>
            </a:r>
            <a:r>
              <a:rPr lang="hi-IN" sz="2000" b="1" dirty="0">
                <a:latin typeface="Times New Roman" pitchFamily="18" charset="0"/>
              </a:rPr>
              <a:t>Xml</a:t>
            </a:r>
            <a:r>
              <a:rPr lang="hi-IN" sz="2000" dirty="0">
                <a:latin typeface="Times New Roman" pitchFamily="18" charset="0"/>
              </a:rPr>
              <a:t> is </a:t>
            </a:r>
            <a:r>
              <a:rPr lang="hi-IN" sz="2000" dirty="0">
                <a:solidFill>
                  <a:srgbClr val="FF0000"/>
                </a:solidFill>
                <a:latin typeface="Times New Roman" pitchFamily="18" charset="0"/>
              </a:rPr>
              <a:t>dynamic</a:t>
            </a:r>
            <a:r>
              <a:rPr lang="hi-IN" sz="2000" dirty="0">
                <a:latin typeface="Times New Roman" pitchFamily="18" charset="0"/>
              </a:rPr>
              <a:t>.(transport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Components of  XML:</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4724400"/>
          </a:xfrm>
        </p:spPr>
        <p:txBody>
          <a:bodyPr>
            <a:normAutofit fontScale="92500" lnSpcReduction="10000"/>
          </a:bodyPr>
          <a:lstStyle/>
          <a:p>
            <a:pPr>
              <a:buNone/>
            </a:pPr>
            <a:r>
              <a:rPr lang="hi-IN" sz="1800" b="1" dirty="0">
                <a:latin typeface="Times New Roman" pitchFamily="18" charset="0"/>
              </a:rPr>
              <a:t>1. </a:t>
            </a:r>
            <a:r>
              <a:rPr lang="en-US" sz="1800" b="1" dirty="0">
                <a:latin typeface="Times New Roman" pitchFamily="18" charset="0"/>
                <a:cs typeface="Times New Roman" pitchFamily="18" charset="0"/>
              </a:rPr>
              <a:t>Processing Instructions: </a:t>
            </a:r>
          </a:p>
          <a:p>
            <a:r>
              <a:rPr lang="en-US" sz="1800" dirty="0">
                <a:latin typeface="Times New Roman" pitchFamily="18" charset="0"/>
                <a:cs typeface="Times New Roman" pitchFamily="18" charset="0"/>
              </a:rPr>
              <a:t>An XML Documents usually </a:t>
            </a:r>
            <a:r>
              <a:rPr lang="en-US" sz="1800" dirty="0">
                <a:solidFill>
                  <a:srgbClr val="FF0000"/>
                </a:solidFill>
                <a:latin typeface="Times New Roman" pitchFamily="18" charset="0"/>
                <a:cs typeface="Times New Roman" pitchFamily="18" charset="0"/>
              </a:rPr>
              <a:t>begins</a:t>
            </a:r>
            <a:r>
              <a:rPr lang="en-US" sz="1800" dirty="0">
                <a:latin typeface="Times New Roman" pitchFamily="18" charset="0"/>
                <a:cs typeface="Times New Roman" pitchFamily="18" charset="0"/>
              </a:rPr>
              <a:t> with the </a:t>
            </a:r>
            <a:r>
              <a:rPr lang="en-US" sz="1800" dirty="0">
                <a:solidFill>
                  <a:srgbClr val="FF0000"/>
                </a:solidFill>
                <a:latin typeface="Times New Roman" pitchFamily="18" charset="0"/>
                <a:cs typeface="Times New Roman" pitchFamily="18" charset="0"/>
              </a:rPr>
              <a:t>XML declaration </a:t>
            </a:r>
            <a:r>
              <a:rPr lang="en-US" sz="1800" dirty="0">
                <a:latin typeface="Times New Roman" pitchFamily="18" charset="0"/>
                <a:cs typeface="Times New Roman" pitchFamily="18" charset="0"/>
              </a:rPr>
              <a:t>statement called the </a:t>
            </a:r>
            <a:r>
              <a:rPr lang="en-US" sz="1800" dirty="0">
                <a:solidFill>
                  <a:srgbClr val="FF0000"/>
                </a:solidFill>
                <a:latin typeface="Times New Roman" pitchFamily="18" charset="0"/>
                <a:cs typeface="Times New Roman" pitchFamily="18" charset="0"/>
              </a:rPr>
              <a:t>Processing</a:t>
            </a:r>
            <a:r>
              <a:rPr lang="en-US" sz="1800" dirty="0">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Instructions </a:t>
            </a:r>
            <a:endParaRPr lang="hi-IN" sz="1800" dirty="0">
              <a:solidFill>
                <a:srgbClr val="FF0000"/>
              </a:solidFill>
              <a:latin typeface="Times New Roman" pitchFamily="18" charset="0"/>
            </a:endParaRPr>
          </a:p>
          <a:p>
            <a:r>
              <a:rPr lang="en-US" sz="1800" dirty="0">
                <a:latin typeface="Times New Roman" pitchFamily="18" charset="0"/>
                <a:cs typeface="Times New Roman" pitchFamily="18" charset="0"/>
              </a:rPr>
              <a:t>.This statement provides information on </a:t>
            </a:r>
            <a:r>
              <a:rPr lang="en-US" sz="1800" dirty="0">
                <a:solidFill>
                  <a:srgbClr val="FF0000"/>
                </a:solidFill>
                <a:latin typeface="Times New Roman" pitchFamily="18" charset="0"/>
                <a:cs typeface="Times New Roman" pitchFamily="18" charset="0"/>
              </a:rPr>
              <a:t>how</a:t>
            </a:r>
            <a:r>
              <a:rPr lang="en-US" sz="1800" dirty="0">
                <a:latin typeface="Times New Roman" pitchFamily="18" charset="0"/>
                <a:cs typeface="Times New Roman" pitchFamily="18" charset="0"/>
              </a:rPr>
              <a:t> the </a:t>
            </a:r>
            <a:r>
              <a:rPr lang="en-US" sz="1800" dirty="0">
                <a:solidFill>
                  <a:srgbClr val="FF0000"/>
                </a:solidFill>
                <a:latin typeface="Times New Roman" pitchFamily="18" charset="0"/>
                <a:cs typeface="Times New Roman" pitchFamily="18" charset="0"/>
              </a:rPr>
              <a:t>XML</a:t>
            </a:r>
            <a:r>
              <a:rPr lang="en-US" sz="1800" dirty="0">
                <a:latin typeface="Times New Roman" pitchFamily="18" charset="0"/>
                <a:cs typeface="Times New Roman" pitchFamily="18" charset="0"/>
              </a:rPr>
              <a:t> file should be </a:t>
            </a:r>
            <a:r>
              <a:rPr lang="en-US" sz="1800" dirty="0">
                <a:solidFill>
                  <a:srgbClr val="FF0000"/>
                </a:solidFill>
                <a:latin typeface="Times New Roman" pitchFamily="18" charset="0"/>
                <a:cs typeface="Times New Roman" pitchFamily="18" charset="0"/>
              </a:rPr>
              <a:t>processed</a:t>
            </a:r>
            <a:r>
              <a:rPr lang="en-US" sz="1800" dirty="0">
                <a:latin typeface="Times New Roman" pitchFamily="18" charset="0"/>
                <a:cs typeface="Times New Roman" pitchFamily="18" charset="0"/>
              </a:rPr>
              <a:t>.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e.g. </a:t>
            </a:r>
            <a:r>
              <a:rPr lang="en-US" sz="1800" b="1" dirty="0">
                <a:latin typeface="Times New Roman" pitchFamily="18" charset="0"/>
                <a:cs typeface="Times New Roman" pitchFamily="18" charset="0"/>
              </a:rPr>
              <a:t>&lt;?xml version =</a:t>
            </a:r>
            <a:r>
              <a:rPr lang="hi-IN" sz="1800" b="1" dirty="0">
                <a:latin typeface="Times New Roman" pitchFamily="18" charset="0"/>
              </a:rPr>
              <a:t>“</a:t>
            </a:r>
            <a:r>
              <a:rPr lang="en-US" sz="1800" b="1" dirty="0">
                <a:latin typeface="Times New Roman" pitchFamily="18" charset="0"/>
                <a:cs typeface="Times New Roman" pitchFamily="18" charset="0"/>
              </a:rPr>
              <a:t>1.0</a:t>
            </a:r>
            <a:r>
              <a:rPr lang="hi-IN" sz="1800" b="1" dirty="0">
                <a:latin typeface="Times New Roman" pitchFamily="18" charset="0"/>
              </a:rPr>
              <a:t>”</a:t>
            </a:r>
            <a:r>
              <a:rPr lang="en-US" sz="1800" b="1" dirty="0">
                <a:latin typeface="Times New Roman" pitchFamily="18" charset="0"/>
                <a:cs typeface="Times New Roman" pitchFamily="18" charset="0"/>
              </a:rPr>
              <a:t> encoding=</a:t>
            </a:r>
            <a:r>
              <a:rPr lang="hi-IN" sz="1800" b="1" dirty="0">
                <a:latin typeface="Times New Roman" pitchFamily="18" charset="0"/>
              </a:rPr>
              <a:t>“</a:t>
            </a:r>
            <a:r>
              <a:rPr lang="en-US" sz="1800" b="1" dirty="0">
                <a:latin typeface="Times New Roman" pitchFamily="18" charset="0"/>
                <a:cs typeface="Times New Roman" pitchFamily="18" charset="0"/>
              </a:rPr>
              <a:t>UTF-8</a:t>
            </a:r>
            <a:r>
              <a:rPr lang="hi-IN" sz="1800" b="1" dirty="0">
                <a:latin typeface="Times New Roman" pitchFamily="18" charset="0"/>
              </a:rPr>
              <a:t>”</a:t>
            </a:r>
            <a:r>
              <a:rPr lang="en-US" sz="1800" b="1" dirty="0">
                <a:latin typeface="Times New Roman" pitchFamily="18" charset="0"/>
                <a:cs typeface="Times New Roman" pitchFamily="18" charset="0"/>
              </a:rPr>
              <a:t>?&gt; </a:t>
            </a:r>
            <a:endParaRPr lang="hi-IN" sz="1800" dirty="0">
              <a:latin typeface="Times New Roman" pitchFamily="18" charset="0"/>
            </a:endParaRPr>
          </a:p>
          <a:p>
            <a:r>
              <a:rPr lang="en-US" sz="1800" dirty="0">
                <a:latin typeface="Times New Roman" pitchFamily="18" charset="0"/>
                <a:cs typeface="Times New Roman" pitchFamily="18" charset="0"/>
              </a:rPr>
              <a:t>The Processing Instruction statement uses the </a:t>
            </a:r>
            <a:r>
              <a:rPr lang="en-US" sz="1800" dirty="0">
                <a:solidFill>
                  <a:srgbClr val="FF0000"/>
                </a:solidFill>
                <a:latin typeface="Times New Roman" pitchFamily="18" charset="0"/>
                <a:cs typeface="Times New Roman" pitchFamily="18" charset="0"/>
              </a:rPr>
              <a:t>encoding property </a:t>
            </a:r>
            <a:r>
              <a:rPr lang="en-US" sz="1800" dirty="0">
                <a:latin typeface="Times New Roman" pitchFamily="18" charset="0"/>
                <a:cs typeface="Times New Roman" pitchFamily="18" charset="0"/>
              </a:rPr>
              <a:t>to specify the </a:t>
            </a:r>
            <a:r>
              <a:rPr lang="en-US" sz="1800" dirty="0">
                <a:solidFill>
                  <a:srgbClr val="FF0000"/>
                </a:solidFill>
                <a:latin typeface="Times New Roman" pitchFamily="18" charset="0"/>
                <a:cs typeface="Times New Roman" pitchFamily="18" charset="0"/>
              </a:rPr>
              <a:t>encoding scheme </a:t>
            </a:r>
            <a:r>
              <a:rPr lang="en-US" sz="1800" dirty="0">
                <a:latin typeface="Times New Roman" pitchFamily="18" charset="0"/>
                <a:cs typeface="Times New Roman" pitchFamily="18" charset="0"/>
              </a:rPr>
              <a:t>used to </a:t>
            </a:r>
            <a:r>
              <a:rPr lang="en-US" sz="1800" dirty="0">
                <a:solidFill>
                  <a:srgbClr val="FF0000"/>
                </a:solidFill>
                <a:latin typeface="Times New Roman" pitchFamily="18" charset="0"/>
                <a:cs typeface="Times New Roman" pitchFamily="18" charset="0"/>
              </a:rPr>
              <a:t>create</a:t>
            </a:r>
            <a:r>
              <a:rPr lang="en-US" sz="1800" dirty="0">
                <a:latin typeface="Times New Roman" pitchFamily="18" charset="0"/>
                <a:cs typeface="Times New Roman" pitchFamily="18" charset="0"/>
              </a:rPr>
              <a:t> the </a:t>
            </a:r>
            <a:r>
              <a:rPr lang="en-US" sz="1800" dirty="0">
                <a:solidFill>
                  <a:srgbClr val="FF0000"/>
                </a:solidFill>
                <a:latin typeface="Times New Roman" pitchFamily="18" charset="0"/>
                <a:cs typeface="Times New Roman" pitchFamily="18" charset="0"/>
              </a:rPr>
              <a:t>XML</a:t>
            </a:r>
            <a:r>
              <a:rPr lang="en-US" sz="1800" dirty="0">
                <a:latin typeface="Times New Roman" pitchFamily="18" charset="0"/>
                <a:cs typeface="Times New Roman" pitchFamily="18" charset="0"/>
              </a:rPr>
              <a:t> file</a:t>
            </a:r>
            <a:r>
              <a:rPr lang="hi-IN" sz="1800" dirty="0">
                <a:latin typeface="Times New Roman" pitchFamily="18" charset="0"/>
              </a:rPr>
              <a:t>.</a:t>
            </a:r>
          </a:p>
          <a:p>
            <a:pPr>
              <a:buNone/>
            </a:pPr>
            <a:r>
              <a:rPr lang="hi-IN" sz="1800" b="1" dirty="0">
                <a:latin typeface="Times New Roman" pitchFamily="18" charset="0"/>
              </a:rPr>
              <a:t>2. </a:t>
            </a:r>
            <a:r>
              <a:rPr lang="en-US" sz="1800" b="1" dirty="0">
                <a:latin typeface="Times New Roman" pitchFamily="18" charset="0"/>
                <a:cs typeface="Times New Roman" pitchFamily="18" charset="0"/>
              </a:rPr>
              <a:t>Tags:</a:t>
            </a:r>
            <a:r>
              <a:rPr lang="en-US" sz="1800" dirty="0">
                <a:latin typeface="Times New Roman" pitchFamily="18" charset="0"/>
                <a:cs typeface="Times New Roman" pitchFamily="18" charset="0"/>
              </a:rPr>
              <a:t> </a:t>
            </a:r>
            <a:br>
              <a:rPr lang="en-US" sz="1800" dirty="0">
                <a:latin typeface="Times New Roman" pitchFamily="18" charset="0"/>
                <a:cs typeface="Times New Roman" pitchFamily="18" charset="0"/>
              </a:rPr>
            </a:br>
            <a:r>
              <a:rPr lang="en-US" sz="1800" dirty="0">
                <a:solidFill>
                  <a:srgbClr val="FF0000"/>
                </a:solidFill>
                <a:latin typeface="Times New Roman" pitchFamily="18" charset="0"/>
                <a:cs typeface="Times New Roman" pitchFamily="18" charset="0"/>
              </a:rPr>
              <a:t>Tags</a:t>
            </a:r>
            <a:r>
              <a:rPr lang="en-US" sz="1800" dirty="0">
                <a:latin typeface="Times New Roman" pitchFamily="18" charset="0"/>
                <a:cs typeface="Times New Roman" pitchFamily="18" charset="0"/>
              </a:rPr>
              <a:t> are used to specify a </a:t>
            </a:r>
            <a:r>
              <a:rPr lang="en-US" sz="1800" dirty="0">
                <a:solidFill>
                  <a:srgbClr val="FF0000"/>
                </a:solidFill>
                <a:latin typeface="Times New Roman" pitchFamily="18" charset="0"/>
                <a:cs typeface="Times New Roman" pitchFamily="18" charset="0"/>
              </a:rPr>
              <a:t>name</a:t>
            </a:r>
            <a:r>
              <a:rPr lang="en-US" sz="1800" dirty="0">
                <a:latin typeface="Times New Roman" pitchFamily="18" charset="0"/>
                <a:cs typeface="Times New Roman" pitchFamily="18" charset="0"/>
              </a:rPr>
              <a:t> for a given </a:t>
            </a:r>
            <a:r>
              <a:rPr lang="en-US" sz="1800" dirty="0">
                <a:solidFill>
                  <a:srgbClr val="FF0000"/>
                </a:solidFill>
                <a:latin typeface="Times New Roman" pitchFamily="18" charset="0"/>
                <a:cs typeface="Times New Roman" pitchFamily="18" charset="0"/>
              </a:rPr>
              <a:t>piece of information</a:t>
            </a:r>
            <a:r>
              <a:rPr lang="en-US" sz="1800" dirty="0">
                <a:latin typeface="Times New Roman" pitchFamily="18" charset="0"/>
                <a:cs typeface="Times New Roman" pitchFamily="18" charset="0"/>
              </a:rPr>
              <a:t>. It is a means of identifying data. </a:t>
            </a:r>
            <a:r>
              <a:rPr lang="en-US" sz="1800" dirty="0">
                <a:solidFill>
                  <a:srgbClr val="FF0000"/>
                </a:solidFill>
                <a:latin typeface="Times New Roman" pitchFamily="18" charset="0"/>
                <a:cs typeface="Times New Roman" pitchFamily="18" charset="0"/>
              </a:rPr>
              <a:t>Data</a:t>
            </a:r>
            <a:r>
              <a:rPr lang="en-US" sz="1800" dirty="0">
                <a:latin typeface="Times New Roman" pitchFamily="18" charset="0"/>
                <a:cs typeface="Times New Roman" pitchFamily="18" charset="0"/>
              </a:rPr>
              <a:t> is marked up using </a:t>
            </a:r>
            <a:r>
              <a:rPr lang="en-US" sz="1800" dirty="0">
                <a:solidFill>
                  <a:srgbClr val="FF0000"/>
                </a:solidFill>
                <a:latin typeface="Times New Roman" pitchFamily="18" charset="0"/>
                <a:cs typeface="Times New Roman" pitchFamily="18" charset="0"/>
              </a:rPr>
              <a:t>tags</a:t>
            </a:r>
            <a:r>
              <a:rPr lang="en-US" sz="1800" dirty="0">
                <a:latin typeface="Times New Roman" pitchFamily="18" charset="0"/>
                <a:cs typeface="Times New Roman" pitchFamily="18" charset="0"/>
              </a:rPr>
              <a:t>.</a:t>
            </a:r>
            <a:endParaRPr lang="hi-IN" sz="1800" dirty="0">
              <a:latin typeface="Times New Roman" pitchFamily="18" charset="0"/>
            </a:endParaRPr>
          </a:p>
          <a:p>
            <a:pPr>
              <a:buNone/>
            </a:pPr>
            <a:r>
              <a:rPr lang="hi-IN" sz="1800" b="1" dirty="0">
                <a:latin typeface="Times New Roman" pitchFamily="18" charset="0"/>
              </a:rPr>
              <a:t>3. </a:t>
            </a:r>
            <a:r>
              <a:rPr lang="en-US" sz="1800" b="1" dirty="0">
                <a:latin typeface="Times New Roman" pitchFamily="18" charset="0"/>
                <a:cs typeface="Times New Roman" pitchFamily="18" charset="0"/>
              </a:rPr>
              <a:t>Elements:</a:t>
            </a:r>
            <a:br>
              <a:rPr lang="en-US" sz="1800" dirty="0">
                <a:latin typeface="Times New Roman" pitchFamily="18" charset="0"/>
                <a:cs typeface="Times New Roman" pitchFamily="18" charset="0"/>
              </a:rPr>
            </a:br>
            <a:r>
              <a:rPr lang="en-US" sz="1800" dirty="0">
                <a:solidFill>
                  <a:srgbClr val="FF0000"/>
                </a:solidFill>
                <a:latin typeface="Times New Roman" pitchFamily="18" charset="0"/>
                <a:cs typeface="Times New Roman" pitchFamily="18" charset="0"/>
              </a:rPr>
              <a:t>Elements</a:t>
            </a:r>
            <a:r>
              <a:rPr lang="en-US" sz="1800" dirty="0">
                <a:latin typeface="Times New Roman" pitchFamily="18" charset="0"/>
                <a:cs typeface="Times New Roman" pitchFamily="18" charset="0"/>
              </a:rPr>
              <a:t> are the basic units used to </a:t>
            </a:r>
            <a:r>
              <a:rPr lang="en-US" sz="1800" dirty="0">
                <a:solidFill>
                  <a:srgbClr val="FF0000"/>
                </a:solidFill>
                <a:latin typeface="Times New Roman" pitchFamily="18" charset="0"/>
                <a:cs typeface="Times New Roman" pitchFamily="18" charset="0"/>
              </a:rPr>
              <a:t>identify</a:t>
            </a:r>
            <a:r>
              <a:rPr lang="en-US" sz="1800" dirty="0">
                <a:latin typeface="Times New Roman" pitchFamily="18" charset="0"/>
                <a:cs typeface="Times New Roman" pitchFamily="18" charset="0"/>
              </a:rPr>
              <a:t> and </a:t>
            </a:r>
            <a:r>
              <a:rPr lang="en-US" sz="1800" dirty="0">
                <a:solidFill>
                  <a:srgbClr val="FF0000"/>
                </a:solidFill>
                <a:latin typeface="Times New Roman" pitchFamily="18" charset="0"/>
                <a:cs typeface="Times New Roman" pitchFamily="18" charset="0"/>
              </a:rPr>
              <a:t>describe</a:t>
            </a:r>
            <a:r>
              <a:rPr lang="en-US" sz="1800" dirty="0">
                <a:latin typeface="Times New Roman" pitchFamily="18" charset="0"/>
                <a:cs typeface="Times New Roman" pitchFamily="18" charset="0"/>
              </a:rPr>
              <a:t> the </a:t>
            </a:r>
            <a:r>
              <a:rPr lang="en-US" sz="1800" dirty="0">
                <a:solidFill>
                  <a:srgbClr val="FF0000"/>
                </a:solidFill>
                <a:latin typeface="Times New Roman" pitchFamily="18" charset="0"/>
                <a:cs typeface="Times New Roman" pitchFamily="18" charset="0"/>
              </a:rPr>
              <a:t>data</a:t>
            </a:r>
            <a:r>
              <a:rPr lang="en-US" sz="1800" dirty="0">
                <a:latin typeface="Times New Roman" pitchFamily="18" charset="0"/>
                <a:cs typeface="Times New Roman" pitchFamily="18" charset="0"/>
              </a:rPr>
              <a:t> in XML. They are the building blocks of an XML document. Elements are represented using tags.</a:t>
            </a:r>
          </a:p>
          <a:p>
            <a:pPr>
              <a:buNone/>
            </a:pPr>
            <a:r>
              <a:rPr lang="hi-IN" sz="1800" dirty="0">
                <a:latin typeface="Times New Roman" pitchFamily="18" charset="0"/>
              </a:rPr>
              <a:t>4.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Content: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Content refers to the </a:t>
            </a:r>
            <a:r>
              <a:rPr lang="en-US" sz="1800" dirty="0">
                <a:solidFill>
                  <a:srgbClr val="FF0000"/>
                </a:solidFill>
                <a:latin typeface="Times New Roman" pitchFamily="18" charset="0"/>
                <a:cs typeface="Times New Roman" pitchFamily="18" charset="0"/>
              </a:rPr>
              <a:t>information represented </a:t>
            </a:r>
            <a:r>
              <a:rPr lang="en-US" sz="1800" dirty="0">
                <a:latin typeface="Times New Roman" pitchFamily="18" charset="0"/>
                <a:cs typeface="Times New Roman" pitchFamily="18" charset="0"/>
              </a:rPr>
              <a:t>by the elements of an XML document. </a:t>
            </a:r>
            <a:endParaRPr lang="hi-IN" sz="1800" dirty="0">
              <a:latin typeface="Times New Roman" pitchFamily="18" charset="0"/>
            </a:endParaRPr>
          </a:p>
          <a:p>
            <a:pPr>
              <a:buNone/>
            </a:pPr>
            <a:r>
              <a:rPr lang="hi-IN" sz="1800" dirty="0">
                <a:latin typeface="Times New Roman" pitchFamily="18" charset="0"/>
              </a:rPr>
              <a:t>   </a:t>
            </a:r>
            <a:r>
              <a:rPr lang="en-US" sz="1800" dirty="0">
                <a:latin typeface="Times New Roman" pitchFamily="18" charset="0"/>
                <a:cs typeface="Times New Roman" pitchFamily="18" charset="0"/>
              </a:rPr>
              <a:t>Consider the following example: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&lt;name&gt;ram&lt;/name &gt;</a:t>
            </a:r>
          </a:p>
          <a:p>
            <a:pPr>
              <a:buNone/>
            </a:pPr>
            <a:r>
              <a:rPr lang="hi-IN" sz="1800" dirty="0">
                <a:latin typeface="Times New Roman" pitchFamily="18" charset="0"/>
              </a:rPr>
              <a:t>    </a:t>
            </a:r>
            <a:r>
              <a:rPr lang="en-US" sz="1800" dirty="0">
                <a:latin typeface="Times New Roman" pitchFamily="18" charset="0"/>
                <a:cs typeface="Times New Roman" pitchFamily="18" charset="0"/>
              </a:rPr>
              <a:t>Here ram is content</a:t>
            </a:r>
            <a:r>
              <a:rPr lang="hi-IN" sz="1800" dirty="0">
                <a:latin typeface="Times New Roman" pitchFamily="18" charset="0"/>
              </a:rPr>
              <a:t>.</a:t>
            </a:r>
          </a:p>
          <a:p>
            <a:pPr>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endParaRPr lang="hi-IN" sz="1800" dirty="0">
              <a:latin typeface="Times New Roman" pitchFamily="18" charset="0"/>
              <a:ea typeface="Tahoma" pitchFamily="34" charset="0"/>
            </a:endParaRPr>
          </a:p>
          <a:p>
            <a:pPr>
              <a:buNone/>
            </a:pPr>
            <a:r>
              <a:rPr lang="hi-IN" sz="1800" b="1" dirty="0">
                <a:latin typeface="Times New Roman" pitchFamily="18" charset="0"/>
                <a:ea typeface="Tahoma" pitchFamily="34" charset="0"/>
              </a:rPr>
              <a:t>5. </a:t>
            </a:r>
            <a:r>
              <a:rPr lang="en-US" sz="1800" b="1" dirty="0">
                <a:latin typeface="Times New Roman" pitchFamily="18" charset="0"/>
                <a:ea typeface="Tahoma" pitchFamily="34" charset="0"/>
                <a:cs typeface="Times New Roman" pitchFamily="18" charset="0"/>
              </a:rPr>
              <a:t>Attributes:</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Attributes provide </a:t>
            </a:r>
            <a:r>
              <a:rPr lang="en-US" sz="1800" dirty="0">
                <a:solidFill>
                  <a:srgbClr val="FF0000"/>
                </a:solidFill>
                <a:latin typeface="Times New Roman" pitchFamily="18" charset="0"/>
                <a:ea typeface="Tahoma" pitchFamily="34" charset="0"/>
                <a:cs typeface="Times New Roman" pitchFamily="18" charset="0"/>
              </a:rPr>
              <a:t>additional information </a:t>
            </a:r>
            <a:r>
              <a:rPr lang="en-US" sz="1800" dirty="0">
                <a:latin typeface="Times New Roman" pitchFamily="18" charset="0"/>
                <a:ea typeface="Tahoma" pitchFamily="34" charset="0"/>
                <a:cs typeface="Times New Roman" pitchFamily="18" charset="0"/>
              </a:rPr>
              <a:t>about the </a:t>
            </a:r>
            <a:r>
              <a:rPr lang="en-US" sz="1800" dirty="0">
                <a:solidFill>
                  <a:srgbClr val="FF0000"/>
                </a:solidFill>
                <a:latin typeface="Times New Roman" pitchFamily="18" charset="0"/>
                <a:ea typeface="Tahoma" pitchFamily="34" charset="0"/>
                <a:cs typeface="Times New Roman" pitchFamily="18" charset="0"/>
              </a:rPr>
              <a:t>elements</a:t>
            </a:r>
            <a:r>
              <a:rPr lang="en-US" sz="1800" dirty="0">
                <a:latin typeface="Times New Roman" pitchFamily="18" charset="0"/>
                <a:ea typeface="Tahoma" pitchFamily="34" charset="0"/>
                <a:cs typeface="Times New Roman" pitchFamily="18" charset="0"/>
              </a:rPr>
              <a:t> for which they are declared. An attribute consists of a name-value pair. Consider the following example:</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&lt;</a:t>
            </a:r>
            <a:r>
              <a:rPr lang="en-US" sz="1800" dirty="0" err="1">
                <a:latin typeface="Times New Roman" pitchFamily="18" charset="0"/>
                <a:ea typeface="Tahoma" pitchFamily="34" charset="0"/>
                <a:cs typeface="Times New Roman" pitchFamily="18" charset="0"/>
              </a:rPr>
              <a:t>Student_name</a:t>
            </a:r>
            <a:r>
              <a:rPr lang="en-US" sz="1800" dirty="0">
                <a:latin typeface="Times New Roman" pitchFamily="18" charset="0"/>
                <a:ea typeface="Tahoma" pitchFamily="34" charset="0"/>
                <a:cs typeface="Times New Roman" pitchFamily="18" charset="0"/>
              </a:rPr>
              <a:t> S_ID = </a:t>
            </a:r>
            <a:r>
              <a:rPr lang="hi-IN" sz="1800" dirty="0">
                <a:latin typeface="Times New Roman" pitchFamily="18" charset="0"/>
                <a:ea typeface="Tahoma" pitchFamily="34" charset="0"/>
              </a:rPr>
              <a:t>“</a:t>
            </a:r>
            <a:r>
              <a:rPr lang="en-US" sz="1800" dirty="0">
                <a:latin typeface="Times New Roman" pitchFamily="18" charset="0"/>
                <a:ea typeface="Tahoma" pitchFamily="34" charset="0"/>
                <a:cs typeface="Times New Roman" pitchFamily="18" charset="0"/>
              </a:rPr>
              <a:t>101</a:t>
            </a:r>
            <a:r>
              <a:rPr lang="hi-IN" sz="1800" dirty="0">
                <a:latin typeface="Times New Roman" pitchFamily="18" charset="0"/>
                <a:ea typeface="Tahoma" pitchFamily="34" charset="0"/>
              </a:rPr>
              <a:t>”</a:t>
            </a:r>
            <a:r>
              <a:rPr lang="en-US" sz="1800" dirty="0">
                <a:latin typeface="Times New Roman" pitchFamily="18" charset="0"/>
                <a:ea typeface="Tahoma" pitchFamily="34" charset="0"/>
                <a:cs typeface="Times New Roman" pitchFamily="18" charset="0"/>
              </a:rPr>
              <a:t>&gt;</a:t>
            </a:r>
            <a:r>
              <a:rPr lang="en-US" sz="1800" dirty="0" err="1">
                <a:latin typeface="Times New Roman" pitchFamily="18" charset="0"/>
                <a:ea typeface="Tahoma" pitchFamily="34" charset="0"/>
                <a:cs typeface="Times New Roman" pitchFamily="18" charset="0"/>
              </a:rPr>
              <a:t>shanshak</a:t>
            </a:r>
            <a:r>
              <a:rPr lang="en-US" sz="1800" dirty="0">
                <a:latin typeface="Times New Roman" pitchFamily="18" charset="0"/>
                <a:ea typeface="Tahoma" pitchFamily="34" charset="0"/>
                <a:cs typeface="Times New Roman" pitchFamily="18" charset="0"/>
              </a:rPr>
              <a:t> &lt;/ </a:t>
            </a:r>
            <a:r>
              <a:rPr lang="en-US" sz="1800" dirty="0" err="1">
                <a:latin typeface="Times New Roman" pitchFamily="18" charset="0"/>
                <a:ea typeface="Tahoma" pitchFamily="34" charset="0"/>
                <a:cs typeface="Times New Roman" pitchFamily="18" charset="0"/>
              </a:rPr>
              <a:t>Student_name</a:t>
            </a:r>
            <a:r>
              <a:rPr lang="en-US" sz="1800" dirty="0">
                <a:latin typeface="Times New Roman" pitchFamily="18" charset="0"/>
                <a:ea typeface="Tahoma" pitchFamily="34" charset="0"/>
                <a:cs typeface="Times New Roman" pitchFamily="18" charset="0"/>
              </a:rPr>
              <a:t> &gt;</a:t>
            </a:r>
            <a:endParaRPr lang="hi-IN" sz="1800" dirty="0">
              <a:latin typeface="Times New Roman" pitchFamily="18" charset="0"/>
              <a:ea typeface="Tahoma" pitchFamily="34" charset="0"/>
            </a:endParaRPr>
          </a:p>
          <a:p>
            <a:pPr>
              <a:buNone/>
            </a:pPr>
            <a:endParaRPr lang="hi-IN" sz="1800" dirty="0">
              <a:latin typeface="Times New Roman" pitchFamily="18" charset="0"/>
              <a:ea typeface="Tahoma" pitchFamily="34" charset="0"/>
            </a:endParaRPr>
          </a:p>
          <a:p>
            <a:pPr>
              <a:buNone/>
            </a:pPr>
            <a:r>
              <a:rPr lang="hi-IN" sz="1800" b="1" dirty="0">
                <a:latin typeface="Times New Roman" pitchFamily="18" charset="0"/>
                <a:ea typeface="Tahoma" pitchFamily="34" charset="0"/>
              </a:rPr>
              <a:t>6. </a:t>
            </a:r>
            <a:r>
              <a:rPr lang="en-US" sz="1800" b="1" dirty="0">
                <a:latin typeface="Times New Roman" pitchFamily="18" charset="0"/>
                <a:ea typeface="Tahoma" pitchFamily="34" charset="0"/>
                <a:cs typeface="Times New Roman" pitchFamily="18" charset="0"/>
              </a:rPr>
              <a:t>Entities:</a:t>
            </a:r>
            <a:r>
              <a:rPr lang="en-US" sz="1800" dirty="0">
                <a:latin typeface="Times New Roman" pitchFamily="18" charset="0"/>
                <a:ea typeface="Tahoma" pitchFamily="34" charset="0"/>
                <a:cs typeface="Times New Roman" pitchFamily="18" charset="0"/>
              </a:rPr>
              <a:t> </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XML entities are a way of representing an item of data within an XML document, instead of using the data itself. Various entities are built in to the specification of the XML language. For example, the entities &amp;</a:t>
            </a:r>
            <a:r>
              <a:rPr lang="en-US" sz="1800" dirty="0" err="1">
                <a:latin typeface="Times New Roman" pitchFamily="18" charset="0"/>
                <a:ea typeface="Tahoma" pitchFamily="34" charset="0"/>
                <a:cs typeface="Times New Roman" pitchFamily="18" charset="0"/>
              </a:rPr>
              <a:t>lt</a:t>
            </a:r>
            <a:r>
              <a:rPr lang="en-US" sz="1800" dirty="0">
                <a:latin typeface="Times New Roman" pitchFamily="18" charset="0"/>
                <a:ea typeface="Tahoma" pitchFamily="34" charset="0"/>
                <a:cs typeface="Times New Roman" pitchFamily="18" charset="0"/>
              </a:rPr>
              <a:t>; and &amp;</a:t>
            </a:r>
            <a:r>
              <a:rPr lang="en-US" sz="1800" dirty="0" err="1">
                <a:latin typeface="Times New Roman" pitchFamily="18" charset="0"/>
                <a:ea typeface="Tahoma" pitchFamily="34" charset="0"/>
                <a:cs typeface="Times New Roman" pitchFamily="18" charset="0"/>
              </a:rPr>
              <a:t>gt</a:t>
            </a:r>
            <a:r>
              <a:rPr lang="en-US" sz="1800" dirty="0">
                <a:latin typeface="Times New Roman" pitchFamily="18" charset="0"/>
                <a:ea typeface="Tahoma" pitchFamily="34" charset="0"/>
                <a:cs typeface="Times New Roman" pitchFamily="18" charset="0"/>
              </a:rPr>
              <a:t>; represent the characters &lt; and &gt;. These are </a:t>
            </a:r>
            <a:r>
              <a:rPr lang="en-US" sz="1800" dirty="0" err="1">
                <a:latin typeface="Times New Roman" pitchFamily="18" charset="0"/>
                <a:ea typeface="Tahoma" pitchFamily="34" charset="0"/>
                <a:cs typeface="Times New Roman" pitchFamily="18" charset="0"/>
              </a:rPr>
              <a:t>metacharacters</a:t>
            </a:r>
            <a:r>
              <a:rPr lang="en-US" sz="1800" dirty="0">
                <a:latin typeface="Times New Roman" pitchFamily="18" charset="0"/>
                <a:ea typeface="Tahoma" pitchFamily="34" charset="0"/>
                <a:cs typeface="Times New Roman" pitchFamily="18" charset="0"/>
              </a:rPr>
              <a:t> used to denote XML tags, and so must generally be represented using their entities when they appear within data. </a:t>
            </a:r>
            <a:endParaRPr lang="hi-IN" sz="1800" dirty="0">
              <a:solidFill>
                <a:srgbClr val="FF0000"/>
              </a:solidFill>
              <a:latin typeface="Times New Roman" pitchFamily="18" charset="0"/>
              <a:ea typeface="Tahoma" pitchFamily="34" charset="0"/>
            </a:endParaRPr>
          </a:p>
          <a:p>
            <a:pPr>
              <a:buNone/>
            </a:pPr>
            <a:endParaRPr lang="hi-IN" sz="1800" dirty="0">
              <a:latin typeface="Times New Roman" pitchFamily="18" charset="0"/>
              <a:ea typeface="Tahoma" pitchFamily="34" charset="0"/>
            </a:endParaRPr>
          </a:p>
          <a:p>
            <a:pPr>
              <a:buNone/>
            </a:pPr>
            <a:r>
              <a:rPr lang="hi-IN" sz="1800" b="1" dirty="0">
                <a:latin typeface="Times New Roman" pitchFamily="18" charset="0"/>
                <a:ea typeface="Tahoma" pitchFamily="34" charset="0"/>
              </a:rPr>
              <a:t>7.</a:t>
            </a:r>
            <a:r>
              <a:rPr lang="hi-IN" sz="1800" dirty="0">
                <a:latin typeface="Times New Roman" pitchFamily="18" charset="0"/>
                <a:ea typeface="Tahoma" pitchFamily="34" charset="0"/>
              </a:rPr>
              <a:t> </a:t>
            </a:r>
            <a:r>
              <a:rPr lang="en-US" sz="1800" b="1" dirty="0">
                <a:latin typeface="Times New Roman" pitchFamily="18" charset="0"/>
                <a:ea typeface="Tahoma" pitchFamily="34" charset="0"/>
                <a:cs typeface="Times New Roman" pitchFamily="18" charset="0"/>
              </a:rPr>
              <a:t>Comments:</a:t>
            </a:r>
            <a:br>
              <a:rPr lang="en-US" sz="1800" dirty="0">
                <a:latin typeface="Times New Roman" pitchFamily="18" charset="0"/>
                <a:ea typeface="Tahoma" pitchFamily="34" charset="0"/>
                <a:cs typeface="Times New Roman" pitchFamily="18" charset="0"/>
              </a:rPr>
            </a:br>
            <a:r>
              <a:rPr lang="en-US" sz="1800" dirty="0">
                <a:latin typeface="Times New Roman" pitchFamily="18" charset="0"/>
                <a:ea typeface="Tahoma" pitchFamily="34" charset="0"/>
                <a:cs typeface="Times New Roman" pitchFamily="18" charset="0"/>
              </a:rPr>
              <a:t>Comments are statements used to </a:t>
            </a:r>
            <a:r>
              <a:rPr lang="en-US" sz="1800" dirty="0">
                <a:solidFill>
                  <a:srgbClr val="FF0000"/>
                </a:solidFill>
                <a:latin typeface="Times New Roman" pitchFamily="18" charset="0"/>
                <a:ea typeface="Tahoma" pitchFamily="34" charset="0"/>
                <a:cs typeface="Times New Roman" pitchFamily="18" charset="0"/>
              </a:rPr>
              <a:t>explain the XML code</a:t>
            </a:r>
            <a:r>
              <a:rPr lang="en-US" sz="1800" dirty="0">
                <a:latin typeface="Times New Roman" pitchFamily="18" charset="0"/>
                <a:ea typeface="Tahoma" pitchFamily="34" charset="0"/>
                <a:cs typeface="Times New Roman" pitchFamily="18" charset="0"/>
              </a:rPr>
              <a:t>. They are used to provide documentation information about the XML file or the application to which the file belongs. The </a:t>
            </a:r>
            <a:r>
              <a:rPr lang="en-US" sz="1800" dirty="0">
                <a:solidFill>
                  <a:srgbClr val="FF0000"/>
                </a:solidFill>
                <a:latin typeface="Times New Roman" pitchFamily="18" charset="0"/>
                <a:ea typeface="Tahoma" pitchFamily="34" charset="0"/>
                <a:cs typeface="Times New Roman" pitchFamily="18" charset="0"/>
              </a:rPr>
              <a:t>parser ignores comments </a:t>
            </a:r>
            <a:r>
              <a:rPr lang="en-US" sz="1800" dirty="0">
                <a:latin typeface="Times New Roman" pitchFamily="18" charset="0"/>
                <a:ea typeface="Tahoma" pitchFamily="34" charset="0"/>
                <a:cs typeface="Times New Roman" pitchFamily="18" charset="0"/>
              </a:rPr>
              <a:t>entries during code execution.</a:t>
            </a:r>
          </a:p>
          <a:p>
            <a:endParaRPr lang="en-US" sz="1800" dirty="0">
              <a:latin typeface="Times New Roman" pitchFamily="18" charset="0"/>
              <a:ea typeface="Tahoma" pitchFamily="34"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sz="2800" b="1" u="sng" dirty="0">
                <a:latin typeface="Times New Roman" pitchFamily="18" charset="0"/>
              </a:rPr>
              <a:t>XML Schema</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An XML Schema describes </a:t>
            </a:r>
            <a:r>
              <a:rPr lang="en-US" sz="2000" dirty="0">
                <a:solidFill>
                  <a:srgbClr val="FF0000"/>
                </a:solidFill>
                <a:latin typeface="Times New Roman" pitchFamily="18" charset="0"/>
                <a:cs typeface="Times New Roman" pitchFamily="18" charset="0"/>
              </a:rPr>
              <a:t>the structure of an XML document.</a:t>
            </a:r>
          </a:p>
          <a:p>
            <a:r>
              <a:rPr lang="en-US" sz="2000" dirty="0">
                <a:latin typeface="Times New Roman" pitchFamily="18" charset="0"/>
                <a:cs typeface="Times New Roman" pitchFamily="18" charset="0"/>
              </a:rPr>
              <a:t>The XML Schema language is also referred to as </a:t>
            </a:r>
            <a:r>
              <a:rPr lang="en-US" sz="2000" dirty="0">
                <a:solidFill>
                  <a:srgbClr val="FF0000"/>
                </a:solidFill>
                <a:latin typeface="Times New Roman" pitchFamily="18" charset="0"/>
                <a:cs typeface="Times New Roman" pitchFamily="18" charset="0"/>
              </a:rPr>
              <a:t>XML Schema Definition (XSD).</a:t>
            </a:r>
            <a:endParaRPr lang="hi-IN" sz="2000" dirty="0">
              <a:solidFill>
                <a:srgbClr val="FF0000"/>
              </a:solidFill>
              <a:latin typeface="Times New Roman" pitchFamily="18" charset="0"/>
            </a:endParaRPr>
          </a:p>
          <a:p>
            <a:r>
              <a:rPr lang="en-US" sz="2000" dirty="0">
                <a:latin typeface="Times New Roman" pitchFamily="18" charset="0"/>
                <a:cs typeface="Times New Roman" pitchFamily="18" charset="0"/>
              </a:rPr>
              <a:t>The purpose of an XML Schema is to define the </a:t>
            </a:r>
            <a:r>
              <a:rPr lang="en-US" sz="2000" dirty="0">
                <a:solidFill>
                  <a:srgbClr val="FF0000"/>
                </a:solidFill>
                <a:latin typeface="Times New Roman" pitchFamily="18" charset="0"/>
                <a:cs typeface="Times New Roman" pitchFamily="18" charset="0"/>
              </a:rPr>
              <a:t>legal building blocks </a:t>
            </a:r>
            <a:r>
              <a:rPr lang="en-US" sz="2000" dirty="0">
                <a:latin typeface="Times New Roman" pitchFamily="18" charset="0"/>
                <a:cs typeface="Times New Roman" pitchFamily="18" charset="0"/>
              </a:rPr>
              <a:t>of an XML document:</a:t>
            </a:r>
          </a:p>
          <a:p>
            <a:pPr>
              <a:buNone/>
            </a:pPr>
            <a:r>
              <a:rPr lang="hi-IN" sz="2000" dirty="0">
                <a:latin typeface="Times New Roman" pitchFamily="18" charset="0"/>
              </a:rPr>
              <a:t>    -&gt;</a:t>
            </a:r>
            <a:r>
              <a:rPr lang="en-US" sz="2000" dirty="0">
                <a:latin typeface="Times New Roman" pitchFamily="18" charset="0"/>
                <a:cs typeface="Times New Roman" pitchFamily="18" charset="0"/>
              </a:rPr>
              <a:t>the </a:t>
            </a:r>
            <a:r>
              <a:rPr lang="en-US" sz="2000" dirty="0">
                <a:solidFill>
                  <a:srgbClr val="FF0000"/>
                </a:solidFill>
                <a:latin typeface="Times New Roman" pitchFamily="18" charset="0"/>
                <a:cs typeface="Times New Roman" pitchFamily="18" charset="0"/>
              </a:rPr>
              <a:t>elements and attributes </a:t>
            </a:r>
            <a:r>
              <a:rPr lang="en-US" sz="2000" dirty="0">
                <a:latin typeface="Times New Roman" pitchFamily="18" charset="0"/>
                <a:cs typeface="Times New Roman" pitchFamily="18" charset="0"/>
              </a:rPr>
              <a:t>that can appear in a </a:t>
            </a:r>
            <a:r>
              <a:rPr lang="hi-IN" sz="2000" dirty="0">
                <a:latin typeface="Times New Roman" pitchFamily="18" charset="0"/>
              </a:rPr>
              <a:t>           	</a:t>
            </a:r>
            <a:r>
              <a:rPr lang="en-US" sz="2000" dirty="0">
                <a:latin typeface="Times New Roman" pitchFamily="18" charset="0"/>
                <a:cs typeface="Times New Roman" pitchFamily="18" charset="0"/>
              </a:rPr>
              <a:t>document</a:t>
            </a:r>
            <a:r>
              <a:rPr lang="hi-IN" sz="2000" dirty="0">
                <a:latin typeface="Times New Roman" pitchFamily="18" charset="0"/>
              </a:rPr>
              <a:t>.</a:t>
            </a:r>
            <a:endParaRPr lang="en-US" sz="2000" dirty="0">
              <a:latin typeface="Times New Roman" pitchFamily="18" charset="0"/>
              <a:cs typeface="Times New Roman" pitchFamily="18" charset="0"/>
            </a:endParaRPr>
          </a:p>
          <a:p>
            <a:pPr>
              <a:buNone/>
            </a:pPr>
            <a:r>
              <a:rPr lang="hi-IN" sz="2000" dirty="0">
                <a:latin typeface="Times New Roman" pitchFamily="18" charset="0"/>
              </a:rPr>
              <a:t>    -&gt;</a:t>
            </a:r>
            <a:r>
              <a:rPr lang="en-US" sz="2000" dirty="0">
                <a:latin typeface="Times New Roman" pitchFamily="18" charset="0"/>
                <a:cs typeface="Times New Roman" pitchFamily="18" charset="0"/>
              </a:rPr>
              <a:t>the </a:t>
            </a:r>
            <a:r>
              <a:rPr lang="en-US" sz="2000" dirty="0">
                <a:solidFill>
                  <a:srgbClr val="FF0000"/>
                </a:solidFill>
                <a:latin typeface="Times New Roman" pitchFamily="18" charset="0"/>
                <a:cs typeface="Times New Roman" pitchFamily="18" charset="0"/>
              </a:rPr>
              <a:t>number</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of</a:t>
            </a:r>
            <a:r>
              <a:rPr lang="en-US" sz="2000" dirty="0">
                <a:latin typeface="Times New Roman" pitchFamily="18" charset="0"/>
                <a:cs typeface="Times New Roman" pitchFamily="18" charset="0"/>
              </a:rPr>
              <a:t> (and order of) </a:t>
            </a:r>
            <a:r>
              <a:rPr lang="en-US" sz="2000" dirty="0">
                <a:solidFill>
                  <a:srgbClr val="FF0000"/>
                </a:solidFill>
                <a:latin typeface="Times New Roman" pitchFamily="18" charset="0"/>
                <a:cs typeface="Times New Roman" pitchFamily="18" charset="0"/>
              </a:rPr>
              <a:t>child elements</a:t>
            </a:r>
          </a:p>
          <a:p>
            <a:pPr>
              <a:buNone/>
            </a:pPr>
            <a:r>
              <a:rPr lang="hi-IN" sz="2000" dirty="0">
                <a:solidFill>
                  <a:srgbClr val="FF0000"/>
                </a:solidFill>
                <a:latin typeface="Times New Roman" pitchFamily="18" charset="0"/>
              </a:rPr>
              <a:t>    </a:t>
            </a:r>
            <a:r>
              <a:rPr lang="hi-IN" sz="2000" dirty="0">
                <a:latin typeface="Times New Roman" pitchFamily="18" charset="0"/>
              </a:rPr>
              <a:t>-&gt;</a:t>
            </a:r>
            <a:r>
              <a:rPr lang="en-US" sz="2000" dirty="0">
                <a:solidFill>
                  <a:srgbClr val="FF0000"/>
                </a:solidFill>
                <a:latin typeface="Times New Roman" pitchFamily="18" charset="0"/>
                <a:cs typeface="Times New Roman" pitchFamily="18" charset="0"/>
              </a:rPr>
              <a:t>data types </a:t>
            </a:r>
            <a:r>
              <a:rPr lang="en-US" sz="2000" dirty="0">
                <a:latin typeface="Times New Roman" pitchFamily="18" charset="0"/>
                <a:cs typeface="Times New Roman" pitchFamily="18" charset="0"/>
              </a:rPr>
              <a:t>for elements and attributes</a:t>
            </a:r>
          </a:p>
          <a:p>
            <a:pPr>
              <a:buNone/>
            </a:pPr>
            <a:r>
              <a:rPr lang="hi-IN" sz="2000" dirty="0">
                <a:solidFill>
                  <a:srgbClr val="FF0000"/>
                </a:solidFill>
                <a:latin typeface="Times New Roman" pitchFamily="18" charset="0"/>
              </a:rPr>
              <a:t>    </a:t>
            </a:r>
            <a:r>
              <a:rPr lang="hi-IN" sz="2000" dirty="0">
                <a:latin typeface="Times New Roman" pitchFamily="18" charset="0"/>
              </a:rPr>
              <a:t>-&gt;</a:t>
            </a:r>
            <a:r>
              <a:rPr lang="en-US" sz="2000" dirty="0">
                <a:solidFill>
                  <a:srgbClr val="FF0000"/>
                </a:solidFill>
                <a:latin typeface="Times New Roman" pitchFamily="18" charset="0"/>
                <a:cs typeface="Times New Roman" pitchFamily="18" charset="0"/>
              </a:rPr>
              <a:t>default</a:t>
            </a:r>
            <a:r>
              <a:rPr lang="en-US" sz="2000" dirty="0">
                <a:latin typeface="Times New Roman" pitchFamily="18" charset="0"/>
                <a:cs typeface="Times New Roman" pitchFamily="18" charset="0"/>
              </a:rPr>
              <a:t> and </a:t>
            </a:r>
            <a:r>
              <a:rPr lang="en-US" sz="2000" dirty="0">
                <a:solidFill>
                  <a:srgbClr val="FF0000"/>
                </a:solidFill>
                <a:latin typeface="Times New Roman" pitchFamily="18" charset="0"/>
                <a:cs typeface="Times New Roman" pitchFamily="18" charset="0"/>
              </a:rPr>
              <a:t>fixed</a:t>
            </a: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values</a:t>
            </a:r>
            <a:r>
              <a:rPr lang="en-US" sz="2000" dirty="0">
                <a:latin typeface="Times New Roman" pitchFamily="18" charset="0"/>
                <a:cs typeface="Times New Roman" pitchFamily="18" charset="0"/>
              </a:rPr>
              <a:t> for elements and attributes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US" sz="1800" b="1" u="sng" dirty="0">
                <a:latin typeface="Times New Roman" pitchFamily="18" charset="0"/>
                <a:cs typeface="Times New Roman" pitchFamily="18" charset="0"/>
              </a:rPr>
              <a:t>XML Schemas Support Data Types</a:t>
            </a:r>
          </a:p>
          <a:p>
            <a:pPr>
              <a:buNone/>
            </a:pPr>
            <a:r>
              <a:rPr lang="en-US" sz="1800" dirty="0">
                <a:latin typeface="Times New Roman" pitchFamily="18" charset="0"/>
                <a:cs typeface="Times New Roman" pitchFamily="18" charset="0"/>
              </a:rPr>
              <a:t>One of the greatest strength of XML Schemas is the </a:t>
            </a:r>
            <a:r>
              <a:rPr lang="en-US" sz="1800" dirty="0">
                <a:solidFill>
                  <a:srgbClr val="FF0000"/>
                </a:solidFill>
                <a:latin typeface="Times New Roman" pitchFamily="18" charset="0"/>
                <a:cs typeface="Times New Roman" pitchFamily="18" charset="0"/>
              </a:rPr>
              <a:t>support for data types.</a:t>
            </a:r>
          </a:p>
          <a:p>
            <a:r>
              <a:rPr lang="en-US" sz="1800" dirty="0">
                <a:latin typeface="Times New Roman" pitchFamily="18" charset="0"/>
                <a:cs typeface="Times New Roman" pitchFamily="18" charset="0"/>
              </a:rPr>
              <a:t>It is easier to describe </a:t>
            </a:r>
            <a:r>
              <a:rPr lang="en-US" sz="1800" dirty="0">
                <a:solidFill>
                  <a:srgbClr val="FF0000"/>
                </a:solidFill>
                <a:latin typeface="Times New Roman" pitchFamily="18" charset="0"/>
                <a:cs typeface="Times New Roman" pitchFamily="18" charset="0"/>
              </a:rPr>
              <a:t>allowable document content</a:t>
            </a:r>
          </a:p>
          <a:p>
            <a:r>
              <a:rPr lang="en-US" sz="1800" dirty="0">
                <a:latin typeface="Times New Roman" pitchFamily="18" charset="0"/>
                <a:cs typeface="Times New Roman" pitchFamily="18" charset="0"/>
              </a:rPr>
              <a:t>It is easier to validate the </a:t>
            </a:r>
            <a:r>
              <a:rPr lang="en-US" sz="1800" dirty="0">
                <a:solidFill>
                  <a:srgbClr val="FF0000"/>
                </a:solidFill>
                <a:latin typeface="Times New Roman" pitchFamily="18" charset="0"/>
                <a:cs typeface="Times New Roman" pitchFamily="18" charset="0"/>
              </a:rPr>
              <a:t>correctness of data</a:t>
            </a:r>
          </a:p>
          <a:p>
            <a:r>
              <a:rPr lang="en-US" sz="1800" dirty="0">
                <a:latin typeface="Times New Roman" pitchFamily="18" charset="0"/>
                <a:cs typeface="Times New Roman" pitchFamily="18" charset="0"/>
              </a:rPr>
              <a:t>It is easier to define </a:t>
            </a:r>
            <a:r>
              <a:rPr lang="en-US" sz="1800" dirty="0">
                <a:solidFill>
                  <a:srgbClr val="FF0000"/>
                </a:solidFill>
                <a:latin typeface="Times New Roman" pitchFamily="18" charset="0"/>
                <a:cs typeface="Times New Roman" pitchFamily="18" charset="0"/>
              </a:rPr>
              <a:t>data facets </a:t>
            </a:r>
            <a:r>
              <a:rPr lang="en-US" sz="1800" dirty="0">
                <a:latin typeface="Times New Roman" pitchFamily="18" charset="0"/>
                <a:cs typeface="Times New Roman" pitchFamily="18" charset="0"/>
              </a:rPr>
              <a:t>(</a:t>
            </a:r>
            <a:r>
              <a:rPr lang="en-US" sz="1800" dirty="0">
                <a:solidFill>
                  <a:srgbClr val="FF0000"/>
                </a:solidFill>
                <a:latin typeface="Times New Roman" pitchFamily="18" charset="0"/>
                <a:cs typeface="Times New Roman" pitchFamily="18" charset="0"/>
              </a:rPr>
              <a:t>restrictions on data</a:t>
            </a:r>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It is easier to define </a:t>
            </a:r>
            <a:r>
              <a:rPr lang="en-US" sz="1800" dirty="0">
                <a:solidFill>
                  <a:srgbClr val="FF0000"/>
                </a:solidFill>
                <a:latin typeface="Times New Roman" pitchFamily="18" charset="0"/>
                <a:cs typeface="Times New Roman" pitchFamily="18" charset="0"/>
              </a:rPr>
              <a:t>data patterns</a:t>
            </a:r>
            <a:r>
              <a:rPr lang="en-US" sz="1800" dirty="0">
                <a:latin typeface="Times New Roman" pitchFamily="18" charset="0"/>
                <a:cs typeface="Times New Roman" pitchFamily="18" charset="0"/>
              </a:rPr>
              <a:t> (data formats)</a:t>
            </a:r>
          </a:p>
          <a:p>
            <a:r>
              <a:rPr lang="en-US" sz="1800" dirty="0">
                <a:latin typeface="Times New Roman" pitchFamily="18" charset="0"/>
                <a:cs typeface="Times New Roman" pitchFamily="18" charset="0"/>
              </a:rPr>
              <a:t>It is easier to </a:t>
            </a:r>
            <a:r>
              <a:rPr lang="en-US" sz="1800" dirty="0">
                <a:solidFill>
                  <a:srgbClr val="FF0000"/>
                </a:solidFill>
                <a:latin typeface="Times New Roman" pitchFamily="18" charset="0"/>
                <a:cs typeface="Times New Roman" pitchFamily="18" charset="0"/>
              </a:rPr>
              <a:t>convert data </a:t>
            </a:r>
            <a:r>
              <a:rPr lang="en-US" sz="1800" dirty="0">
                <a:latin typeface="Times New Roman" pitchFamily="18" charset="0"/>
                <a:cs typeface="Times New Roman" pitchFamily="18" charset="0"/>
              </a:rPr>
              <a:t>between different data types</a:t>
            </a:r>
            <a:endParaRPr lang="hi-IN" sz="1800" dirty="0">
              <a:latin typeface="Times New Roman" pitchFamily="18" charset="0"/>
            </a:endParaRPr>
          </a:p>
          <a:p>
            <a:endParaRPr lang="hi-IN" sz="1800" dirty="0">
              <a:latin typeface="Times New Roman" pitchFamily="18" charset="0"/>
            </a:endParaRPr>
          </a:p>
          <a:p>
            <a:pPr>
              <a:buNone/>
            </a:pPr>
            <a:r>
              <a:rPr lang="en-US" sz="1800" dirty="0">
                <a:latin typeface="Times New Roman" pitchFamily="18" charset="0"/>
                <a:cs typeface="Times New Roman" pitchFamily="18" charset="0"/>
              </a:rPr>
              <a:t>A </a:t>
            </a:r>
            <a:r>
              <a:rPr lang="en-US" sz="1800" b="1" u="sng" dirty="0">
                <a:latin typeface="Times New Roman" pitchFamily="18" charset="0"/>
                <a:cs typeface="Times New Roman" pitchFamily="18" charset="0"/>
              </a:rPr>
              <a:t>well-formed XML document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is a document that conforms to the XML </a:t>
            </a:r>
            <a:r>
              <a:rPr lang="en-US" sz="1800" dirty="0" err="1">
                <a:latin typeface="Times New Roman" pitchFamily="18" charset="0"/>
                <a:cs typeface="Times New Roman" pitchFamily="18" charset="0"/>
              </a:rPr>
              <a:t>synta</a:t>
            </a:r>
            <a:r>
              <a:rPr lang="hi-IN" sz="1800" dirty="0">
                <a:latin typeface="Times New Roman" pitchFamily="18" charset="0"/>
              </a:rPr>
              <a:t>a</a:t>
            </a:r>
            <a:r>
              <a:rPr lang="en-US" sz="1800" dirty="0">
                <a:latin typeface="Times New Roman" pitchFamily="18" charset="0"/>
                <a:cs typeface="Times New Roman" pitchFamily="18" charset="0"/>
              </a:rPr>
              <a:t>x rules, like:</a:t>
            </a:r>
          </a:p>
          <a:p>
            <a:r>
              <a:rPr lang="en-US" sz="1800" dirty="0">
                <a:latin typeface="Times New Roman" pitchFamily="18" charset="0"/>
                <a:cs typeface="Times New Roman" pitchFamily="18" charset="0"/>
              </a:rPr>
              <a:t>it must begin with the </a:t>
            </a:r>
            <a:r>
              <a:rPr lang="en-US" sz="1800" dirty="0">
                <a:solidFill>
                  <a:srgbClr val="FF0000"/>
                </a:solidFill>
                <a:latin typeface="Times New Roman" pitchFamily="18" charset="0"/>
                <a:cs typeface="Times New Roman" pitchFamily="18" charset="0"/>
              </a:rPr>
              <a:t>XML declaration</a:t>
            </a:r>
          </a:p>
          <a:p>
            <a:r>
              <a:rPr lang="en-US" sz="1800" dirty="0">
                <a:latin typeface="Times New Roman" pitchFamily="18" charset="0"/>
                <a:cs typeface="Times New Roman" pitchFamily="18" charset="0"/>
              </a:rPr>
              <a:t>it must have </a:t>
            </a:r>
            <a:r>
              <a:rPr lang="en-US" sz="1800" dirty="0">
                <a:solidFill>
                  <a:srgbClr val="FF0000"/>
                </a:solidFill>
                <a:latin typeface="Times New Roman" pitchFamily="18" charset="0"/>
                <a:cs typeface="Times New Roman" pitchFamily="18" charset="0"/>
              </a:rPr>
              <a:t>one unique root element</a:t>
            </a:r>
          </a:p>
          <a:p>
            <a:r>
              <a:rPr lang="en-US" sz="1800" dirty="0">
                <a:solidFill>
                  <a:srgbClr val="FF0000"/>
                </a:solidFill>
                <a:latin typeface="Times New Roman" pitchFamily="18" charset="0"/>
                <a:cs typeface="Times New Roman" pitchFamily="18" charset="0"/>
              </a:rPr>
              <a:t>start-tags</a:t>
            </a:r>
            <a:r>
              <a:rPr lang="en-US" sz="1800" dirty="0">
                <a:latin typeface="Times New Roman" pitchFamily="18" charset="0"/>
                <a:cs typeface="Times New Roman" pitchFamily="18" charset="0"/>
              </a:rPr>
              <a:t> must have </a:t>
            </a:r>
            <a:r>
              <a:rPr lang="en-US" sz="1800" dirty="0">
                <a:solidFill>
                  <a:srgbClr val="FF0000"/>
                </a:solidFill>
                <a:latin typeface="Times New Roman" pitchFamily="18" charset="0"/>
                <a:cs typeface="Times New Roman" pitchFamily="18" charset="0"/>
              </a:rPr>
              <a:t>matching</a:t>
            </a:r>
            <a:r>
              <a:rPr lang="en-US" sz="1800" dirty="0">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end-tags</a:t>
            </a:r>
          </a:p>
          <a:p>
            <a:r>
              <a:rPr lang="en-US" sz="1800" dirty="0">
                <a:latin typeface="Times New Roman" pitchFamily="18" charset="0"/>
                <a:cs typeface="Times New Roman" pitchFamily="18" charset="0"/>
              </a:rPr>
              <a:t>elements are </a:t>
            </a:r>
            <a:r>
              <a:rPr lang="en-US" sz="1800" dirty="0">
                <a:solidFill>
                  <a:srgbClr val="FF0000"/>
                </a:solidFill>
                <a:latin typeface="Times New Roman" pitchFamily="18" charset="0"/>
                <a:cs typeface="Times New Roman" pitchFamily="18" charset="0"/>
              </a:rPr>
              <a:t>case sensitive</a:t>
            </a:r>
          </a:p>
          <a:p>
            <a:r>
              <a:rPr lang="en-US" sz="1800" dirty="0">
                <a:latin typeface="Times New Roman" pitchFamily="18" charset="0"/>
                <a:cs typeface="Times New Roman" pitchFamily="18" charset="0"/>
              </a:rPr>
              <a:t>all elements must be </a:t>
            </a:r>
            <a:r>
              <a:rPr lang="en-US" sz="1800" dirty="0">
                <a:solidFill>
                  <a:srgbClr val="FF0000"/>
                </a:solidFill>
                <a:latin typeface="Times New Roman" pitchFamily="18" charset="0"/>
                <a:cs typeface="Times New Roman" pitchFamily="18" charset="0"/>
              </a:rPr>
              <a:t>closed</a:t>
            </a:r>
          </a:p>
          <a:p>
            <a:r>
              <a:rPr lang="en-US" sz="1800" dirty="0">
                <a:latin typeface="Times New Roman" pitchFamily="18" charset="0"/>
                <a:cs typeface="Times New Roman" pitchFamily="18" charset="0"/>
              </a:rPr>
              <a:t>all elements must be </a:t>
            </a:r>
            <a:r>
              <a:rPr lang="en-US" sz="1800" dirty="0">
                <a:solidFill>
                  <a:srgbClr val="FF0000"/>
                </a:solidFill>
                <a:latin typeface="Times New Roman" pitchFamily="18" charset="0"/>
                <a:cs typeface="Times New Roman" pitchFamily="18" charset="0"/>
              </a:rPr>
              <a:t>properly nested</a:t>
            </a:r>
          </a:p>
          <a:p>
            <a:r>
              <a:rPr lang="en-US" sz="1800" dirty="0">
                <a:latin typeface="Times New Roman" pitchFamily="18" charset="0"/>
                <a:cs typeface="Times New Roman" pitchFamily="18" charset="0"/>
              </a:rPr>
              <a:t>all </a:t>
            </a:r>
            <a:r>
              <a:rPr lang="en-US" sz="1800" dirty="0">
                <a:solidFill>
                  <a:srgbClr val="FF0000"/>
                </a:solidFill>
                <a:latin typeface="Times New Roman" pitchFamily="18" charset="0"/>
                <a:cs typeface="Times New Roman" pitchFamily="18" charset="0"/>
              </a:rPr>
              <a:t>attribute values </a:t>
            </a:r>
            <a:r>
              <a:rPr lang="en-US" sz="1800" dirty="0">
                <a:latin typeface="Times New Roman" pitchFamily="18" charset="0"/>
                <a:cs typeface="Times New Roman" pitchFamily="18" charset="0"/>
              </a:rPr>
              <a:t>must be </a:t>
            </a:r>
            <a:r>
              <a:rPr lang="en-US" sz="1800" dirty="0">
                <a:solidFill>
                  <a:srgbClr val="FF0000"/>
                </a:solidFill>
                <a:latin typeface="Times New Roman" pitchFamily="18" charset="0"/>
                <a:cs typeface="Times New Roman" pitchFamily="18" charset="0"/>
              </a:rPr>
              <a:t>quoted</a:t>
            </a:r>
          </a:p>
          <a:p>
            <a:r>
              <a:rPr lang="en-US" sz="1800" dirty="0">
                <a:latin typeface="Times New Roman" pitchFamily="18" charset="0"/>
                <a:cs typeface="Times New Roman" pitchFamily="18" charset="0"/>
              </a:rPr>
              <a:t>entities must be used for </a:t>
            </a:r>
            <a:r>
              <a:rPr lang="en-US" sz="1800" dirty="0">
                <a:solidFill>
                  <a:srgbClr val="FF0000"/>
                </a:solidFill>
                <a:latin typeface="Times New Roman" pitchFamily="18" charset="0"/>
                <a:cs typeface="Times New Roman" pitchFamily="18" charset="0"/>
              </a:rPr>
              <a:t>special characters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latin typeface="Times New Roman" pitchFamily="18" charset="0"/>
                <a:cs typeface="Times New Roman" pitchFamily="18" charset="0"/>
              </a:rPr>
              <a:t>XSD - The &lt;schema&gt; Element</a:t>
            </a: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5257800"/>
          </a:xfrm>
        </p:spPr>
        <p:txBody>
          <a:bodyPr>
            <a:noAutofit/>
          </a:bodyPr>
          <a:lstStyle/>
          <a:p>
            <a:r>
              <a:rPr lang="en-US" sz="1800" dirty="0">
                <a:latin typeface="Times New Roman" pitchFamily="18" charset="0"/>
                <a:cs typeface="Times New Roman" pitchFamily="18" charset="0"/>
              </a:rPr>
              <a:t>The &lt;</a:t>
            </a:r>
            <a:r>
              <a:rPr lang="en-US" sz="1800" dirty="0">
                <a:solidFill>
                  <a:srgbClr val="FF0000"/>
                </a:solidFill>
                <a:latin typeface="Times New Roman" pitchFamily="18" charset="0"/>
                <a:cs typeface="Times New Roman" pitchFamily="18" charset="0"/>
              </a:rPr>
              <a:t>schema</a:t>
            </a:r>
            <a:r>
              <a:rPr lang="en-US" sz="1800" dirty="0">
                <a:latin typeface="Times New Roman" pitchFamily="18" charset="0"/>
                <a:cs typeface="Times New Roman" pitchFamily="18" charset="0"/>
              </a:rPr>
              <a:t>&gt; element is the </a:t>
            </a:r>
            <a:r>
              <a:rPr lang="en-US" sz="1800" dirty="0">
                <a:solidFill>
                  <a:srgbClr val="FF0000"/>
                </a:solidFill>
                <a:latin typeface="Times New Roman" pitchFamily="18" charset="0"/>
                <a:cs typeface="Times New Roman" pitchFamily="18" charset="0"/>
              </a:rPr>
              <a:t>root element </a:t>
            </a:r>
            <a:r>
              <a:rPr lang="en-US" sz="1800" dirty="0">
                <a:latin typeface="Times New Roman" pitchFamily="18" charset="0"/>
                <a:cs typeface="Times New Roman" pitchFamily="18" charset="0"/>
              </a:rPr>
              <a:t>of every </a:t>
            </a:r>
            <a:r>
              <a:rPr lang="en-US" sz="1800" dirty="0">
                <a:solidFill>
                  <a:srgbClr val="FF0000"/>
                </a:solidFill>
                <a:latin typeface="Times New Roman" pitchFamily="18" charset="0"/>
                <a:cs typeface="Times New Roman" pitchFamily="18" charset="0"/>
              </a:rPr>
              <a:t>XML Schema</a:t>
            </a:r>
            <a:r>
              <a:rPr lang="en-US" sz="1800" dirty="0">
                <a:latin typeface="Times New Roman" pitchFamily="18" charset="0"/>
                <a:cs typeface="Times New Roman" pitchFamily="18" charset="0"/>
              </a:rPr>
              <a:t>.</a:t>
            </a:r>
          </a:p>
          <a:p>
            <a:pPr>
              <a:buNone/>
            </a:pPr>
            <a:r>
              <a:rPr lang="de-DE" sz="1800" dirty="0">
                <a:latin typeface="Times New Roman" pitchFamily="18" charset="0"/>
                <a:cs typeface="Times New Roman" pitchFamily="18" charset="0"/>
              </a:rPr>
              <a:t>&lt;?xml version="1.0"?&gt;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&lt;xs:schema&gt;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&lt;/xs:schema&gt; </a:t>
            </a:r>
            <a:endParaRPr lang="hi-IN" sz="1800" dirty="0">
              <a:latin typeface="Times New Roman" pitchFamily="18" charset="0"/>
            </a:endParaRPr>
          </a:p>
          <a:p>
            <a:r>
              <a:rPr lang="en-US" sz="1800" dirty="0">
                <a:latin typeface="Times New Roman" pitchFamily="18" charset="0"/>
                <a:cs typeface="Times New Roman" pitchFamily="18" charset="0"/>
              </a:rPr>
              <a:t>The </a:t>
            </a:r>
            <a:r>
              <a:rPr lang="en-US" sz="1800" dirty="0">
                <a:solidFill>
                  <a:srgbClr val="FF0000"/>
                </a:solidFill>
                <a:latin typeface="Times New Roman" pitchFamily="18" charset="0"/>
                <a:cs typeface="Times New Roman" pitchFamily="18" charset="0"/>
              </a:rPr>
              <a:t>&lt;schema&gt; element </a:t>
            </a:r>
            <a:r>
              <a:rPr lang="en-US" sz="1800" dirty="0">
                <a:latin typeface="Times New Roman" pitchFamily="18" charset="0"/>
                <a:cs typeface="Times New Roman" pitchFamily="18" charset="0"/>
              </a:rPr>
              <a:t>may </a:t>
            </a:r>
            <a:r>
              <a:rPr lang="en-US" sz="1800" dirty="0">
                <a:solidFill>
                  <a:srgbClr val="FF0000"/>
                </a:solidFill>
                <a:latin typeface="Times New Roman" pitchFamily="18" charset="0"/>
                <a:cs typeface="Times New Roman" pitchFamily="18" charset="0"/>
              </a:rPr>
              <a:t>contain some attributes</a:t>
            </a:r>
            <a:r>
              <a:rPr lang="en-US" sz="1800" dirty="0">
                <a:latin typeface="Times New Roman" pitchFamily="18" charset="0"/>
                <a:cs typeface="Times New Roman" pitchFamily="18" charset="0"/>
              </a:rPr>
              <a:t>. </a:t>
            </a:r>
            <a:endParaRPr lang="hi-IN" sz="1800" dirty="0">
              <a:latin typeface="Times New Roman" pitchFamily="18" charset="0"/>
            </a:endParaRPr>
          </a:p>
          <a:p>
            <a:pPr>
              <a:buNone/>
            </a:pPr>
            <a:r>
              <a:rPr lang="en-US" sz="1800" dirty="0">
                <a:latin typeface="Times New Roman" pitchFamily="18" charset="0"/>
                <a:cs typeface="Times New Roman" pitchFamily="18" charset="0"/>
              </a:rPr>
              <a:t>A schema declaration often looks something like this:</a:t>
            </a:r>
          </a:p>
          <a:p>
            <a:pPr lvl="1">
              <a:buNone/>
            </a:pPr>
            <a:r>
              <a:rPr lang="hi-IN" sz="1800" dirty="0">
                <a:latin typeface="Times New Roman" pitchFamily="18" charset="0"/>
              </a:rPr>
              <a:t>  </a:t>
            </a:r>
            <a:r>
              <a:rPr lang="de-DE" sz="1800" dirty="0">
                <a:latin typeface="Times New Roman" pitchFamily="18" charset="0"/>
                <a:cs typeface="Times New Roman" pitchFamily="18" charset="0"/>
              </a:rPr>
              <a:t>&lt;?xml version="1.0"?&gt;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&lt;xs:schema xmlns:xs="http://www.w3.org/2001/XMLSchema"</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targetNamespace="https://www.w3schools.com"</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xmlns="https://www.w3schools.com"</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elementFormDefault="qualified"&gt;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a:t>
            </a:r>
            <a:br>
              <a:rPr lang="de-DE" sz="1800" dirty="0">
                <a:latin typeface="Times New Roman" pitchFamily="18" charset="0"/>
                <a:cs typeface="Times New Roman" pitchFamily="18" charset="0"/>
              </a:rPr>
            </a:br>
            <a:r>
              <a:rPr lang="de-DE" sz="1800" dirty="0">
                <a:latin typeface="Times New Roman" pitchFamily="18" charset="0"/>
                <a:cs typeface="Times New Roman" pitchFamily="18" charset="0"/>
              </a:rPr>
              <a:t>&lt;/xs:schema&gt; </a:t>
            </a:r>
          </a:p>
          <a:p>
            <a:pPr lvl="1">
              <a:buNone/>
            </a:pPr>
            <a:endParaRPr lang="en-US" sz="1800" dirty="0">
              <a:latin typeface="Times New Roman" pitchFamily="18" charset="0"/>
              <a:cs typeface="Times New Roman" pitchFamily="18" charset="0"/>
            </a:endParaRPr>
          </a:p>
          <a:p>
            <a:pPr>
              <a:buNone/>
            </a:pPr>
            <a:endParaRPr lang="de-DE"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530</TotalTime>
  <Words>4661</Words>
  <Application>Microsoft Office PowerPoint</Application>
  <PresentationFormat>On-screen Show (4:3)</PresentationFormat>
  <Paragraphs>253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Times New Roman</vt:lpstr>
      <vt:lpstr>Verdana</vt:lpstr>
      <vt:lpstr>Wingdings 2</vt:lpstr>
      <vt:lpstr>Aspect</vt:lpstr>
      <vt:lpstr>XML Introduction</vt:lpstr>
      <vt:lpstr>Introduction</vt:lpstr>
      <vt:lpstr>PowerPoint Presentation</vt:lpstr>
      <vt:lpstr>Difference between HTML and XML</vt:lpstr>
      <vt:lpstr>Components of  XML:</vt:lpstr>
      <vt:lpstr>PowerPoint Presentation</vt:lpstr>
      <vt:lpstr>XML Schema</vt:lpstr>
      <vt:lpstr>PowerPoint Presentation</vt:lpstr>
      <vt:lpstr>XSD - The &lt;schema&gt; Element</vt:lpstr>
      <vt:lpstr>Namespaces</vt:lpstr>
      <vt:lpstr>PowerPoint Presentation</vt:lpstr>
      <vt:lpstr>Referencing a Schema in an XML Document</vt:lpstr>
      <vt:lpstr>PowerPoint Presentation</vt:lpstr>
      <vt:lpstr>PowerPoint Presentation</vt:lpstr>
      <vt:lpstr>XSD Simple Elements</vt:lpstr>
      <vt:lpstr>PowerPoint Presentation</vt:lpstr>
      <vt:lpstr>XSD Attributes</vt:lpstr>
      <vt:lpstr>PowerPoint Presentation</vt:lpstr>
      <vt:lpstr>PowerPoint Presentation</vt:lpstr>
      <vt:lpstr>PowerPoint Presentation</vt:lpstr>
      <vt:lpstr>XSD Restrictions/Facets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sameer</dc:creator>
  <cp:lastModifiedBy>Samir Rana</cp:lastModifiedBy>
  <cp:revision>34</cp:revision>
  <dcterms:created xsi:type="dcterms:W3CDTF">2019-10-14T15:55:25Z</dcterms:created>
  <dcterms:modified xsi:type="dcterms:W3CDTF">2022-04-01T06:27:30Z</dcterms:modified>
</cp:coreProperties>
</file>