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147068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9A6E7-128F-41DD-9D9E-3F753944BBE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77775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906552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086856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312341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49A6E7-128F-41DD-9D9E-3F753944BBEF}"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130831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49A6E7-128F-41DD-9D9E-3F753944BBEF}" type="datetimeFigureOut">
              <a:rPr lang="en-IN" smtClean="0"/>
              <a:t>30-03-2022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176413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1755363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345084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18513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9A6E7-128F-41DD-9D9E-3F753944BBE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97009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9A6E7-128F-41DD-9D9E-3F753944BBE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196173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49A6E7-128F-41DD-9D9E-3F753944BBEF}"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154043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49A6E7-128F-41DD-9D9E-3F753944BBEF}"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20184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9A6E7-128F-41DD-9D9E-3F753944BBEF}"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7637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9A6E7-128F-41DD-9D9E-3F753944BBE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16107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9A6E7-128F-41DD-9D9E-3F753944BBE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C18DF0-8F6D-4D0F-8817-01C17C3B1B20}" type="slidenum">
              <a:rPr lang="en-IN" smtClean="0"/>
              <a:t>‹#›</a:t>
            </a:fld>
            <a:endParaRPr lang="en-IN"/>
          </a:p>
        </p:txBody>
      </p:sp>
    </p:spTree>
    <p:extLst>
      <p:ext uri="{BB962C8B-B14F-4D97-AF65-F5344CB8AC3E}">
        <p14:creationId xmlns:p14="http://schemas.microsoft.com/office/powerpoint/2010/main" val="226202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B49A6E7-128F-41DD-9D9E-3F753944BBEF}" type="datetimeFigureOut">
              <a:rPr lang="en-IN" smtClean="0"/>
              <a:t>30-03-2022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C18DF0-8F6D-4D0F-8817-01C17C3B1B20}" type="slidenum">
              <a:rPr lang="en-IN" smtClean="0"/>
              <a:t>‹#›</a:t>
            </a:fld>
            <a:endParaRPr lang="en-IN"/>
          </a:p>
        </p:txBody>
      </p:sp>
    </p:spTree>
    <p:extLst>
      <p:ext uri="{BB962C8B-B14F-4D97-AF65-F5344CB8AC3E}">
        <p14:creationId xmlns:p14="http://schemas.microsoft.com/office/powerpoint/2010/main" val="90497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FD79-3E30-46C6-836B-C0168C7BDE25}"/>
              </a:ext>
            </a:extLst>
          </p:cNvPr>
          <p:cNvSpPr>
            <a:spLocks noGrp="1"/>
          </p:cNvSpPr>
          <p:nvPr>
            <p:ph type="ctrTitle"/>
          </p:nvPr>
        </p:nvSpPr>
        <p:spPr/>
        <p:txBody>
          <a:bodyPr/>
          <a:lstStyle/>
          <a:p>
            <a:r>
              <a:rPr lang="en-IN" dirty="0"/>
              <a:t>XML Namespace</a:t>
            </a:r>
          </a:p>
        </p:txBody>
      </p:sp>
    </p:spTree>
    <p:extLst>
      <p:ext uri="{BB962C8B-B14F-4D97-AF65-F5344CB8AC3E}">
        <p14:creationId xmlns:p14="http://schemas.microsoft.com/office/powerpoint/2010/main" val="367252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D886-2497-44E0-AFC7-1B318806B21F}"/>
              </a:ext>
            </a:extLst>
          </p:cNvPr>
          <p:cNvSpPr>
            <a:spLocks noGrp="1"/>
          </p:cNvSpPr>
          <p:nvPr>
            <p:ph type="title"/>
          </p:nvPr>
        </p:nvSpPr>
        <p:spPr/>
        <p:txBody>
          <a:bodyPr/>
          <a:lstStyle/>
          <a:p>
            <a:r>
              <a:rPr lang="en-IN" dirty="0"/>
              <a:t>XML Namespace</a:t>
            </a:r>
            <a:endParaRPr lang="en-IN" b="1" dirty="0"/>
          </a:p>
        </p:txBody>
      </p:sp>
      <p:sp>
        <p:nvSpPr>
          <p:cNvPr id="3" name="Content Placeholder 2">
            <a:extLst>
              <a:ext uri="{FF2B5EF4-FFF2-40B4-BE49-F238E27FC236}">
                <a16:creationId xmlns:a16="http://schemas.microsoft.com/office/drawing/2014/main" id="{B8F19344-ECAF-420E-B575-81F5002F9EFC}"/>
              </a:ext>
            </a:extLst>
          </p:cNvPr>
          <p:cNvSpPr>
            <a:spLocks noGrp="1"/>
          </p:cNvSpPr>
          <p:nvPr>
            <p:ph idx="1"/>
          </p:nvPr>
        </p:nvSpPr>
        <p:spPr/>
        <p:txBody>
          <a:bodyPr/>
          <a:lstStyle/>
          <a:p>
            <a:r>
              <a:rPr lang="en-IN" dirty="0"/>
              <a:t>XML namespace is a simple collection of names, such as the names of the elements and attributes allocated in the XML document.</a:t>
            </a:r>
          </a:p>
          <a:p>
            <a:r>
              <a:rPr lang="en-IN" dirty="0"/>
              <a:t>It allows each element and attribute in a document to be placed in a different namespace mapped to a particular URI (Uniform Resource Identifier) which is used to define a unique name for the namespace.</a:t>
            </a:r>
          </a:p>
          <a:p>
            <a:r>
              <a:rPr lang="en-IN" dirty="0"/>
              <a:t>It helps to avoid element name conflict.</a:t>
            </a:r>
          </a:p>
        </p:txBody>
      </p:sp>
    </p:spTree>
    <p:extLst>
      <p:ext uri="{BB962C8B-B14F-4D97-AF65-F5344CB8AC3E}">
        <p14:creationId xmlns:p14="http://schemas.microsoft.com/office/powerpoint/2010/main" val="123086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BF48-EC9D-453E-BB3E-707D363F14E2}"/>
              </a:ext>
            </a:extLst>
          </p:cNvPr>
          <p:cNvSpPr>
            <a:spLocks noGrp="1"/>
          </p:cNvSpPr>
          <p:nvPr>
            <p:ph type="title"/>
          </p:nvPr>
        </p:nvSpPr>
        <p:spPr/>
        <p:txBody>
          <a:bodyPr/>
          <a:lstStyle/>
          <a:p>
            <a:r>
              <a:rPr lang="en-IN" dirty="0"/>
              <a:t>Purposes </a:t>
            </a:r>
          </a:p>
        </p:txBody>
      </p:sp>
      <p:sp>
        <p:nvSpPr>
          <p:cNvPr id="3" name="Content Placeholder 2">
            <a:extLst>
              <a:ext uri="{FF2B5EF4-FFF2-40B4-BE49-F238E27FC236}">
                <a16:creationId xmlns:a16="http://schemas.microsoft.com/office/drawing/2014/main" id="{E90E3D2F-98E5-43A4-8717-C06187514F3C}"/>
              </a:ext>
            </a:extLst>
          </p:cNvPr>
          <p:cNvSpPr>
            <a:spLocks noGrp="1"/>
          </p:cNvSpPr>
          <p:nvPr>
            <p:ph idx="1"/>
          </p:nvPr>
        </p:nvSpPr>
        <p:spPr/>
        <p:txBody>
          <a:bodyPr/>
          <a:lstStyle/>
          <a:p>
            <a:r>
              <a:rPr lang="en-IN" dirty="0"/>
              <a:t>To distinguish between elements and attributes from different vocabularies with different meanings and that happen to share the same name.</a:t>
            </a:r>
          </a:p>
          <a:p>
            <a:r>
              <a:rPr lang="en-IN" dirty="0"/>
              <a:t>To group all the related elements and attributes from different from a single XML application together so that software can easily recognize them.</a:t>
            </a:r>
          </a:p>
          <a:p>
            <a:endParaRPr lang="en-IN" dirty="0"/>
          </a:p>
        </p:txBody>
      </p:sp>
    </p:spTree>
    <p:extLst>
      <p:ext uri="{BB962C8B-B14F-4D97-AF65-F5344CB8AC3E}">
        <p14:creationId xmlns:p14="http://schemas.microsoft.com/office/powerpoint/2010/main" val="286206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823D-EB6C-43F7-BFB4-34DE0A40F9CF}"/>
              </a:ext>
            </a:extLst>
          </p:cNvPr>
          <p:cNvSpPr>
            <a:spLocks noGrp="1"/>
          </p:cNvSpPr>
          <p:nvPr>
            <p:ph type="title"/>
          </p:nvPr>
        </p:nvSpPr>
        <p:spPr/>
        <p:txBody>
          <a:bodyPr/>
          <a:lstStyle/>
          <a:p>
            <a:r>
              <a:rPr lang="en-IN" dirty="0"/>
              <a:t>Two types</a:t>
            </a:r>
          </a:p>
        </p:txBody>
      </p:sp>
      <p:sp>
        <p:nvSpPr>
          <p:cNvPr id="3" name="Content Placeholder 2">
            <a:extLst>
              <a:ext uri="{FF2B5EF4-FFF2-40B4-BE49-F238E27FC236}">
                <a16:creationId xmlns:a16="http://schemas.microsoft.com/office/drawing/2014/main" id="{7421BB93-FD4C-4F94-9047-9D351069D909}"/>
              </a:ext>
            </a:extLst>
          </p:cNvPr>
          <p:cNvSpPr>
            <a:spLocks noGrp="1"/>
          </p:cNvSpPr>
          <p:nvPr>
            <p:ph idx="1"/>
          </p:nvPr>
        </p:nvSpPr>
        <p:spPr/>
        <p:txBody>
          <a:bodyPr/>
          <a:lstStyle/>
          <a:p>
            <a:r>
              <a:rPr lang="en-IN" dirty="0"/>
              <a:t>Prefixed Namespace</a:t>
            </a:r>
          </a:p>
          <a:p>
            <a:r>
              <a:rPr lang="en-IN" dirty="0">
                <a:sym typeface="Wingdings" panose="05000000000000000000" pitchFamily="2" charset="2"/>
              </a:rPr>
              <a:t> </a:t>
            </a:r>
            <a:r>
              <a:rPr lang="en-IN" dirty="0" err="1"/>
              <a:t>xmlns:prefix_name</a:t>
            </a:r>
            <a:r>
              <a:rPr lang="en-IN" dirty="0"/>
              <a:t>=“URI”</a:t>
            </a:r>
          </a:p>
          <a:p>
            <a:endParaRPr lang="en-IN" dirty="0"/>
          </a:p>
          <a:p>
            <a:r>
              <a:rPr lang="en-IN" dirty="0"/>
              <a:t>Default Namespace</a:t>
            </a:r>
          </a:p>
          <a:p>
            <a:r>
              <a:rPr lang="en-IN" dirty="0">
                <a:sym typeface="Wingdings" panose="05000000000000000000" pitchFamily="2" charset="2"/>
              </a:rPr>
              <a:t> </a:t>
            </a:r>
            <a:r>
              <a:rPr lang="en-IN" dirty="0" err="1">
                <a:sym typeface="Wingdings" panose="05000000000000000000" pitchFamily="2" charset="2"/>
              </a:rPr>
              <a:t>xmlns</a:t>
            </a:r>
            <a:r>
              <a:rPr lang="en-IN" dirty="0">
                <a:sym typeface="Wingdings" panose="05000000000000000000" pitchFamily="2" charset="2"/>
              </a:rPr>
              <a:t>=“URI”</a:t>
            </a:r>
          </a:p>
          <a:p>
            <a:endParaRPr lang="en-IN" dirty="0"/>
          </a:p>
        </p:txBody>
      </p:sp>
    </p:spTree>
    <p:extLst>
      <p:ext uri="{BB962C8B-B14F-4D97-AF65-F5344CB8AC3E}">
        <p14:creationId xmlns:p14="http://schemas.microsoft.com/office/powerpoint/2010/main" val="19809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2EF6-153E-4F30-BBD2-800478AB6F43}"/>
              </a:ext>
            </a:extLst>
          </p:cNvPr>
          <p:cNvSpPr>
            <a:spLocks noGrp="1"/>
          </p:cNvSpPr>
          <p:nvPr>
            <p:ph type="title"/>
          </p:nvPr>
        </p:nvSpPr>
        <p:spPr/>
        <p:txBody>
          <a:bodyPr/>
          <a:lstStyle/>
          <a:p>
            <a:r>
              <a:rPr lang="en-IN" dirty="0"/>
              <a:t>Problem in prefix</a:t>
            </a:r>
          </a:p>
        </p:txBody>
      </p:sp>
      <p:sp>
        <p:nvSpPr>
          <p:cNvPr id="3" name="Content Placeholder 2">
            <a:extLst>
              <a:ext uri="{FF2B5EF4-FFF2-40B4-BE49-F238E27FC236}">
                <a16:creationId xmlns:a16="http://schemas.microsoft.com/office/drawing/2014/main" id="{5035B048-CC2C-49C5-BF4F-D297C0DA99A5}"/>
              </a:ext>
            </a:extLst>
          </p:cNvPr>
          <p:cNvSpPr>
            <a:spLocks noGrp="1"/>
          </p:cNvSpPr>
          <p:nvPr>
            <p:ph idx="1"/>
          </p:nvPr>
        </p:nvSpPr>
        <p:spPr/>
        <p:txBody>
          <a:bodyPr/>
          <a:lstStyle/>
          <a:p>
            <a:r>
              <a:rPr lang="en-IN" dirty="0"/>
              <a:t>There is a drawback to the prefix approach of the namespaces in xml document. The reason for prefixing an element in an xml document is to prevent it from being duplicated. However, if the prefixes are not unique, the original problem of duplication would still exist.</a:t>
            </a:r>
          </a:p>
          <a:p>
            <a:r>
              <a:rPr lang="en-IN" dirty="0"/>
              <a:t>To solve this problem, each namespace prefix is added to a uniform resource identifier or URI that uniquely identifies the namespace.</a:t>
            </a:r>
          </a:p>
          <a:p>
            <a:r>
              <a:rPr lang="en-IN" dirty="0"/>
              <a:t>URI is a series of characters used to differentiate names . To guarantee name uniqueness in any xml documents that the company creates, the documents are associated with their namespace.</a:t>
            </a:r>
          </a:p>
        </p:txBody>
      </p:sp>
    </p:spTree>
    <p:extLst>
      <p:ext uri="{BB962C8B-B14F-4D97-AF65-F5344CB8AC3E}">
        <p14:creationId xmlns:p14="http://schemas.microsoft.com/office/powerpoint/2010/main" val="166097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250B-A52E-46D8-96A2-CA852C5CEA41}"/>
              </a:ext>
            </a:extLst>
          </p:cNvPr>
          <p:cNvSpPr>
            <a:spLocks noGrp="1"/>
          </p:cNvSpPr>
          <p:nvPr>
            <p:ph type="title"/>
          </p:nvPr>
        </p:nvSpPr>
        <p:spPr/>
        <p:txBody>
          <a:bodyPr/>
          <a:lstStyle/>
          <a:p>
            <a:r>
              <a:rPr lang="en-IN" dirty="0" err="1"/>
              <a:t>xmlns</a:t>
            </a:r>
            <a:r>
              <a:rPr lang="en-IN" dirty="0"/>
              <a:t> </a:t>
            </a:r>
            <a:r>
              <a:rPr lang="en-IN" dirty="0" err="1"/>
              <a:t>attrribute</a:t>
            </a:r>
            <a:endParaRPr lang="en-IN" dirty="0"/>
          </a:p>
        </p:txBody>
      </p:sp>
      <p:sp>
        <p:nvSpPr>
          <p:cNvPr id="3" name="Content Placeholder 2">
            <a:extLst>
              <a:ext uri="{FF2B5EF4-FFF2-40B4-BE49-F238E27FC236}">
                <a16:creationId xmlns:a16="http://schemas.microsoft.com/office/drawing/2014/main" id="{B2E1F33D-667C-4532-918E-5B8F31AF3B09}"/>
              </a:ext>
            </a:extLst>
          </p:cNvPr>
          <p:cNvSpPr>
            <a:spLocks noGrp="1"/>
          </p:cNvSpPr>
          <p:nvPr>
            <p:ph idx="1"/>
          </p:nvPr>
        </p:nvSpPr>
        <p:spPr/>
        <p:txBody>
          <a:bodyPr/>
          <a:lstStyle/>
          <a:p>
            <a:r>
              <a:rPr lang="en-IN" dirty="0"/>
              <a:t>The Xml namespace attribute is placed in the start tag of an element.</a:t>
            </a:r>
          </a:p>
          <a:p>
            <a:r>
              <a:rPr lang="en-IN" dirty="0" err="1"/>
              <a:t>xmlns</a:t>
            </a:r>
            <a:r>
              <a:rPr lang="en-IN" dirty="0"/>
              <a:t>: The </a:t>
            </a:r>
            <a:r>
              <a:rPr lang="en-IN" dirty="0" err="1"/>
              <a:t>xmlns</a:t>
            </a:r>
            <a:r>
              <a:rPr lang="en-IN" dirty="0"/>
              <a:t> attribute is what notifies an xml processor that a namespace is declared. </a:t>
            </a:r>
            <a:r>
              <a:rPr lang="en-IN" dirty="0" err="1"/>
              <a:t>Xmlns</a:t>
            </a:r>
            <a:r>
              <a:rPr lang="en-IN" dirty="0"/>
              <a:t> stands for xml namespace.</a:t>
            </a:r>
          </a:p>
          <a:p>
            <a:r>
              <a:rPr lang="en-IN" dirty="0"/>
              <a:t>URI: A </a:t>
            </a:r>
            <a:r>
              <a:rPr lang="en-IN" dirty="0" err="1"/>
              <a:t>uri</a:t>
            </a:r>
            <a:r>
              <a:rPr lang="en-IN" dirty="0"/>
              <a:t> is a string of characters which identifies an internet resource. </a:t>
            </a:r>
          </a:p>
          <a:p>
            <a:r>
              <a:rPr lang="en-IN" dirty="0"/>
              <a:t>Uniform resource name(URN) and a uniform resource locator(URL). URLs contain the reference for the document or an HTML page on the web. URIs are also </a:t>
            </a:r>
            <a:r>
              <a:rPr lang="en-IN"/>
              <a:t>case sensitive.</a:t>
            </a:r>
            <a:endParaRPr lang="en-IN" dirty="0"/>
          </a:p>
        </p:txBody>
      </p:sp>
    </p:spTree>
    <p:extLst>
      <p:ext uri="{BB962C8B-B14F-4D97-AF65-F5344CB8AC3E}">
        <p14:creationId xmlns:p14="http://schemas.microsoft.com/office/powerpoint/2010/main" val="2799738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338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XML Namespace</vt:lpstr>
      <vt:lpstr>XML Namespace</vt:lpstr>
      <vt:lpstr>Purposes </vt:lpstr>
      <vt:lpstr>Two types</vt:lpstr>
      <vt:lpstr>Problem in prefix</vt:lpstr>
      <vt:lpstr>xmlns attrribute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Namespace</dc:title>
  <dc:creator>Samir Rana</dc:creator>
  <cp:lastModifiedBy>Samir Rana</cp:lastModifiedBy>
  <cp:revision>3</cp:revision>
  <dcterms:created xsi:type="dcterms:W3CDTF">2022-03-29T04:01:58Z</dcterms:created>
  <dcterms:modified xsi:type="dcterms:W3CDTF">2022-03-30T03:44:46Z</dcterms:modified>
</cp:coreProperties>
</file>