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7" r:id="rId13"/>
    <p:sldId id="268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09FF531-AA37-4F3E-8492-8B003B84C360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E5E902-4733-48FA-A20C-D6E34C12D9D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9420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F531-AA37-4F3E-8492-8B003B84C360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E902-4733-48FA-A20C-D6E34C12D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21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F531-AA37-4F3E-8492-8B003B84C360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E902-4733-48FA-A20C-D6E34C12D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4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F531-AA37-4F3E-8492-8B003B84C360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E902-4733-48FA-A20C-D6E34C12D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2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F531-AA37-4F3E-8492-8B003B84C360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E902-4733-48FA-A20C-D6E34C12D9D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036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F531-AA37-4F3E-8492-8B003B84C360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E902-4733-48FA-A20C-D6E34C12D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42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F531-AA37-4F3E-8492-8B003B84C360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E902-4733-48FA-A20C-D6E34C12D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44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F531-AA37-4F3E-8492-8B003B84C360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E902-4733-48FA-A20C-D6E34C12D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9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F531-AA37-4F3E-8492-8B003B84C360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E902-4733-48FA-A20C-D6E34C12D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75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F531-AA37-4F3E-8492-8B003B84C360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E902-4733-48FA-A20C-D6E34C12D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F531-AA37-4F3E-8492-8B003B84C360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E902-4733-48FA-A20C-D6E34C12D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1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09FF531-AA37-4F3E-8492-8B003B84C360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E5E902-4733-48FA-A20C-D6E34C12D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9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CC10-A752-41C9-9CBA-2388B872A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800" b="1" dirty="0"/>
              <a:t>MOVIE RECOMMENDER SYSTEMS</a:t>
            </a:r>
            <a:br>
              <a:rPr lang="en-IN" sz="4800" b="1" dirty="0"/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92DCF-FC50-44F8-8A1B-E962FCDD9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653136"/>
            <a:ext cx="9874688" cy="1839104"/>
          </a:xfrm>
        </p:spPr>
        <p:txBody>
          <a:bodyPr>
            <a:normAutofit/>
          </a:bodyPr>
          <a:lstStyle/>
          <a:p>
            <a:r>
              <a:rPr lang="en-IN" sz="2400" b="1" dirty="0"/>
              <a:t>CONTENT-BASED AND COLLABORATIVE FILTERING-BASED METHODS</a:t>
            </a:r>
          </a:p>
          <a:p>
            <a:endParaRPr lang="en-US" sz="2400" b="1" dirty="0"/>
          </a:p>
          <a:p>
            <a:pPr algn="r"/>
            <a:r>
              <a:rPr lang="en-US" sz="2000" b="1" dirty="0"/>
              <a:t>- ABHISHEK H 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166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BB96-FC84-4910-B67C-A70CF363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BASED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49DC-2B0B-4EEE-AC98-1BF28852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906136" cy="4351337"/>
          </a:xfrm>
        </p:spPr>
        <p:txBody>
          <a:bodyPr/>
          <a:lstStyle/>
          <a:p>
            <a:r>
              <a:rPr lang="en-IN" b="1" dirty="0"/>
              <a:t>User-User Collaborative Filtering</a:t>
            </a:r>
          </a:p>
          <a:p>
            <a:r>
              <a:rPr lang="en-IN" dirty="0"/>
              <a:t>Here we find look alike users based on similarity and recommend movies which first user’s look-alike has chosen in past.</a:t>
            </a:r>
          </a:p>
          <a:p>
            <a:r>
              <a:rPr lang="en-IN" dirty="0"/>
              <a:t> This algorithm is very effective but takes a lot of time and resources. It requires to compute every user pair information which takes time. </a:t>
            </a:r>
          </a:p>
          <a:p>
            <a:r>
              <a:rPr lang="en-IN" dirty="0"/>
              <a:t>Therefore, for big base platforms, this algorithm is hard to implement without a very strong parallelizable system.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7CAFB24-1796-4030-8204-85D63EDBA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9" r="55709"/>
          <a:stretch/>
        </p:blipFill>
        <p:spPr>
          <a:xfrm>
            <a:off x="6528048" y="1432718"/>
            <a:ext cx="42839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3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BB96-FC84-4910-B67C-A70CF363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BASED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49DC-2B0B-4EEE-AC98-1BF28852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970032" cy="435133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It is quite similar to previous algorithm, but instead of finding user's look-alike, we try finding </a:t>
            </a:r>
            <a:r>
              <a:rPr lang="en-IN" dirty="0" err="1"/>
              <a:t>items's</a:t>
            </a:r>
            <a:r>
              <a:rPr lang="en-IN" dirty="0"/>
              <a:t> look-alike. In our case – movies.</a:t>
            </a:r>
          </a:p>
          <a:p>
            <a:r>
              <a:rPr lang="en-IN" dirty="0"/>
              <a:t>Once we have movie's look-alike matrix, we can easily recommend alike movies to user who have rated any movie from the dataset.</a:t>
            </a:r>
          </a:p>
          <a:p>
            <a:r>
              <a:rPr lang="en-IN" dirty="0"/>
              <a:t>This algorithm is far less resource consuming than user-user collaborative filtering. Hence, for a new user, the algorithm takes far lesser time than user-user collaborate as we don’t need all similarity scores between users. 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F07DA96-22D1-4A97-B9AD-080694004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4326"/>
          <a:stretch/>
        </p:blipFill>
        <p:spPr>
          <a:xfrm>
            <a:off x="6787260" y="1036637"/>
            <a:ext cx="41764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3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BB96-FC84-4910-B67C-A70CF363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BASED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49DC-2B0B-4EEE-AC98-1BF288526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  <a:p>
            <a:r>
              <a:rPr lang="en-US" dirty="0"/>
              <a:t>We have similarity tables:</a:t>
            </a:r>
          </a:p>
          <a:p>
            <a:pPr lvl="1"/>
            <a:r>
              <a:rPr lang="en-US" dirty="0"/>
              <a:t>User-User similarity – index: ‘</a:t>
            </a:r>
            <a:r>
              <a:rPr lang="en-US" dirty="0" err="1"/>
              <a:t>user_id</a:t>
            </a:r>
            <a:r>
              <a:rPr lang="en-US" dirty="0"/>
              <a:t>’ with ‘ratings’ as values for ‘</a:t>
            </a:r>
            <a:r>
              <a:rPr lang="en-US" dirty="0" err="1"/>
              <a:t>movie_id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Item-Item similarity – index: ‘</a:t>
            </a:r>
            <a:r>
              <a:rPr lang="en-US" dirty="0" err="1"/>
              <a:t>movie_id</a:t>
            </a:r>
            <a:r>
              <a:rPr lang="en-US" dirty="0"/>
              <a:t>’ with ratings as values for ‘</a:t>
            </a:r>
            <a:r>
              <a:rPr lang="en-US" dirty="0" err="1"/>
              <a:t>user_id</a:t>
            </a:r>
            <a:r>
              <a:rPr lang="en-US" dirty="0"/>
              <a:t>’ column</a:t>
            </a:r>
          </a:p>
          <a:p>
            <a:r>
              <a:rPr lang="en-US" dirty="0"/>
              <a:t>We have used the below two methods for calculating the similarity between two item pairs: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b="1" dirty="0"/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/>
              <a:t>Cosine Similarity</a:t>
            </a:r>
            <a:r>
              <a:rPr lang="en-US" altLang="en-US" dirty="0"/>
              <a:t>: (as in the Content-Based system)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/>
              <a:t>Similarity is the cosine of the angle between the 2 vectors of the item vectors of A and B 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/>
              <a:t>Closer the vectors, smaller will be the angle and larger the cosine 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b="1" dirty="0"/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/>
              <a:t>Pearson Similarity</a:t>
            </a:r>
            <a:r>
              <a:rPr lang="en-US" altLang="en-US" dirty="0"/>
              <a:t>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/>
              <a:t>Similarity is the </a:t>
            </a:r>
            <a:r>
              <a:rPr lang="en-US" altLang="en-US" dirty="0" err="1"/>
              <a:t>pearson</a:t>
            </a:r>
            <a:r>
              <a:rPr lang="en-US" altLang="en-US" dirty="0"/>
              <a:t> coefficient between the two vectors.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98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BB96-FC84-4910-B67C-A70CF363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BASED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49DC-2B0B-4EEE-AC98-1BF288526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two similarity matrices, we can then predict which movies to recommend based on the type of similarity chosen</a:t>
            </a:r>
          </a:p>
          <a:p>
            <a:r>
              <a:rPr lang="en-US" dirty="0"/>
              <a:t>From the User-User similarity matrix we can see which of the users are alike and recommend movies to them accordingly.</a:t>
            </a:r>
          </a:p>
          <a:p>
            <a:r>
              <a:rPr lang="en-US" dirty="0"/>
              <a:t>From the Item-Item matrix, we can see which of the movies are most similar to the other. We can later recommend these movies to user who hasn’t seen them.</a:t>
            </a:r>
          </a:p>
          <a:p>
            <a:pPr marL="0" indent="0">
              <a:buNone/>
            </a:pPr>
            <a:r>
              <a:rPr lang="en-US" b="1" dirty="0"/>
              <a:t>Accuracy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29650-1609-43EE-810B-247F33CCF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75" t="69895" r="42322" b="21650"/>
          <a:stretch/>
        </p:blipFill>
        <p:spPr>
          <a:xfrm>
            <a:off x="2207568" y="4725144"/>
            <a:ext cx="7344816" cy="10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8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BB96-FC84-4910-B67C-A70CF363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BASED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49DC-2B0B-4EEE-AC98-1BF28852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2679136" cy="435133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User Based Filtering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C3A59-1FF7-441E-B0FE-B8EA9ACCE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94" t="56048" r="45866" b="27951"/>
          <a:stretch/>
        </p:blipFill>
        <p:spPr>
          <a:xfrm>
            <a:off x="4079776" y="1691322"/>
            <a:ext cx="6469940" cy="1788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2A482-D80E-4115-9A30-3C79D831C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03" t="42650" r="41731" b="12200"/>
          <a:stretch/>
        </p:blipFill>
        <p:spPr>
          <a:xfrm>
            <a:off x="3942588" y="3479633"/>
            <a:ext cx="6607128" cy="32712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B13994-2DC9-478A-B72D-A446DBF044F6}"/>
              </a:ext>
            </a:extLst>
          </p:cNvPr>
          <p:cNvSpPr/>
          <p:nvPr/>
        </p:nvSpPr>
        <p:spPr>
          <a:xfrm>
            <a:off x="6384032" y="2204864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CC881-5FD1-401A-ADF5-982BC9E0B952}"/>
              </a:ext>
            </a:extLst>
          </p:cNvPr>
          <p:cNvSpPr/>
          <p:nvPr/>
        </p:nvSpPr>
        <p:spPr>
          <a:xfrm>
            <a:off x="6381266" y="2490222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DA3B58-41F6-405A-A79E-AE306667C81A}"/>
              </a:ext>
            </a:extLst>
          </p:cNvPr>
          <p:cNvSpPr/>
          <p:nvPr/>
        </p:nvSpPr>
        <p:spPr>
          <a:xfrm>
            <a:off x="6384032" y="3068960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E177A-E405-4E0F-BF2B-9F63B8C1B596}"/>
              </a:ext>
            </a:extLst>
          </p:cNvPr>
          <p:cNvSpPr/>
          <p:nvPr/>
        </p:nvSpPr>
        <p:spPr>
          <a:xfrm>
            <a:off x="6201564" y="4013775"/>
            <a:ext cx="1440160" cy="13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D5422-3BD5-4E8D-96D8-BE818653383A}"/>
              </a:ext>
            </a:extLst>
          </p:cNvPr>
          <p:cNvSpPr/>
          <p:nvPr/>
        </p:nvSpPr>
        <p:spPr>
          <a:xfrm>
            <a:off x="6189682" y="4381518"/>
            <a:ext cx="1440160" cy="13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77B56B-FF45-4AB5-AA1C-D8A085246954}"/>
              </a:ext>
            </a:extLst>
          </p:cNvPr>
          <p:cNvSpPr/>
          <p:nvPr/>
        </p:nvSpPr>
        <p:spPr>
          <a:xfrm>
            <a:off x="6184786" y="5109987"/>
            <a:ext cx="1440160" cy="13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FBD57B-9DF4-403B-8663-E1E4A9525920}"/>
              </a:ext>
            </a:extLst>
          </p:cNvPr>
          <p:cNvSpPr/>
          <p:nvPr/>
        </p:nvSpPr>
        <p:spPr>
          <a:xfrm>
            <a:off x="6168008" y="6198496"/>
            <a:ext cx="1440160" cy="13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C5AA69-E5CA-4923-A4F2-4C0998FBF177}"/>
              </a:ext>
            </a:extLst>
          </p:cNvPr>
          <p:cNvSpPr/>
          <p:nvPr/>
        </p:nvSpPr>
        <p:spPr>
          <a:xfrm>
            <a:off x="6168008" y="6376063"/>
            <a:ext cx="1440160" cy="13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EAE4EB-F725-4EAD-937C-D80C155BD991}"/>
              </a:ext>
            </a:extLst>
          </p:cNvPr>
          <p:cNvSpPr/>
          <p:nvPr/>
        </p:nvSpPr>
        <p:spPr>
          <a:xfrm>
            <a:off x="6163112" y="6550511"/>
            <a:ext cx="1440160" cy="13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6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94DA-ADAC-43DB-87AC-FCB7A458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BASED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FA29-CCA7-4818-94FE-4AFDA9E22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449752" cy="116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0" indent="0">
              <a:buNone/>
            </a:pPr>
            <a:r>
              <a:rPr lang="en-US" dirty="0"/>
              <a:t>Item Based Filtering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5FC60-06C6-4957-8AA1-849D5A96F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9" t="22700" r="55906" b="5900"/>
          <a:stretch/>
        </p:blipFill>
        <p:spPr>
          <a:xfrm>
            <a:off x="2711624" y="1691322"/>
            <a:ext cx="3240360" cy="5122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0F555E-3379-435E-A2C8-84A2236E4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93" t="23750" r="53544" b="4851"/>
          <a:stretch/>
        </p:blipFill>
        <p:spPr>
          <a:xfrm>
            <a:off x="6528048" y="1772816"/>
            <a:ext cx="3600400" cy="49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37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5489-67D3-49EB-8A5B-2A29FE47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BASED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8149-E36B-4A2B-99C4-3BFE8297B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Pros of Memory-based Collaborative Filtering:</a:t>
            </a:r>
          </a:p>
          <a:p>
            <a:pPr lvl="1"/>
            <a:r>
              <a:rPr lang="en-IN" sz="1800" dirty="0"/>
              <a:t> It is easy to implement.</a:t>
            </a:r>
          </a:p>
          <a:p>
            <a:pPr lvl="1"/>
            <a:r>
              <a:rPr lang="en-US" sz="1800" dirty="0"/>
              <a:t>Algorithm corrects</a:t>
            </a:r>
            <a:r>
              <a:rPr lang="en-IN" sz="1800" dirty="0"/>
              <a:t> users average rating</a:t>
            </a:r>
          </a:p>
          <a:p>
            <a:pPr lvl="1"/>
            <a:r>
              <a:rPr lang="en-IN" sz="1800" dirty="0"/>
              <a:t>Produces reasonable prediction quality.</a:t>
            </a:r>
          </a:p>
          <a:p>
            <a:r>
              <a:rPr lang="en-IN" sz="2000" dirty="0"/>
              <a:t>Cons of Memory-based Collaborative Filtering:</a:t>
            </a:r>
          </a:p>
          <a:p>
            <a:pPr lvl="1"/>
            <a:r>
              <a:rPr lang="en-IN" sz="1800" dirty="0"/>
              <a:t>It doesn't address the well-known cold-start problem, that is when new user or new item enters the system. </a:t>
            </a:r>
          </a:p>
          <a:p>
            <a:pPr lvl="1"/>
            <a:r>
              <a:rPr lang="en-IN" sz="1800" dirty="0"/>
              <a:t>It can't deal with sparse data, meaning it's hard to find users that have rated the same items.</a:t>
            </a:r>
          </a:p>
          <a:p>
            <a:pPr lvl="1"/>
            <a:r>
              <a:rPr lang="en-IN" sz="1800" dirty="0"/>
              <a:t>It suffers when new users or items that don't have any ratings enter the system.</a:t>
            </a:r>
          </a:p>
          <a:p>
            <a:pPr lvl="1"/>
            <a:r>
              <a:rPr lang="en-IN" sz="1800" dirty="0"/>
              <a:t>It tends to recommend popular items.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74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410E2-849B-48EC-9E74-AA5562EBA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54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E70A-1547-4913-B2A0-51BCD5DE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40F8-B87E-48B1-85E5-EB1C4F74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Recommendations Systems are used for making product recommendations for numerous applications.</a:t>
            </a:r>
          </a:p>
          <a:p>
            <a:pPr marL="274320" lvl="1" indent="0">
              <a:buNone/>
            </a:pPr>
            <a:r>
              <a:rPr lang="en-IN" sz="1400" dirty="0" err="1"/>
              <a:t>Eg</a:t>
            </a:r>
            <a:r>
              <a:rPr lang="en-IN" sz="1400" dirty="0"/>
              <a:t>: Online shopping, suggesting interesting web sites, or helping people find music and movies. </a:t>
            </a:r>
          </a:p>
          <a:p>
            <a:r>
              <a:rPr lang="en-IN" dirty="0"/>
              <a:t>Recommendation systems search for people who share tastes and make automatic recommendations based on things that similar people like.</a:t>
            </a:r>
          </a:p>
          <a:p>
            <a:r>
              <a:rPr lang="en-IN" dirty="0"/>
              <a:t>Real life examples where recommendation systems are used. </a:t>
            </a:r>
          </a:p>
          <a:p>
            <a:pPr lvl="1"/>
            <a:r>
              <a:rPr lang="en-IN" sz="1400" dirty="0"/>
              <a:t>Amazon (Books, Items), Pandora/Spotify (Music), Google (News, Search), YouTube (Videos) etc.</a:t>
            </a:r>
          </a:p>
          <a:p>
            <a:r>
              <a:rPr lang="en-IN" dirty="0"/>
              <a:t>Content-Based Recommenders rely on the similarity of the items being recommended.</a:t>
            </a:r>
          </a:p>
          <a:p>
            <a:r>
              <a:rPr lang="en-IN" dirty="0"/>
              <a:t>Collaborative filtering produces recommendations based on the knowledge of users’ attitude to items.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61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C194-96F0-4FAA-A235-9806B8F3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EE5B-6EC8-4B6D-9129-FCD34AEB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sets used are two parts of the </a:t>
            </a:r>
            <a:r>
              <a:rPr lang="en-IN" dirty="0" err="1"/>
              <a:t>MovieLens</a:t>
            </a:r>
            <a:r>
              <a:rPr lang="en-IN" dirty="0"/>
              <a:t> dataset, to build a model to recommend movies to users. This data has been collected by the </a:t>
            </a:r>
            <a:r>
              <a:rPr lang="en-IN" dirty="0" err="1"/>
              <a:t>GroupLens</a:t>
            </a:r>
            <a:r>
              <a:rPr lang="en-IN" dirty="0"/>
              <a:t> Research Project at the University of Minnesota. </a:t>
            </a:r>
          </a:p>
          <a:p>
            <a:r>
              <a:rPr lang="en-IN" dirty="0"/>
              <a:t>For Content-based method, we have used:</a:t>
            </a:r>
          </a:p>
          <a:p>
            <a:pPr lvl="1"/>
            <a:r>
              <a:rPr lang="en-IN" dirty="0"/>
              <a:t>1,000,000 ratings (1-5) from 6040 users on 3900 movies in the year 2000</a:t>
            </a:r>
          </a:p>
          <a:p>
            <a:pPr lvl="1"/>
            <a:r>
              <a:rPr lang="en-IN" dirty="0"/>
              <a:t>Demographic information of the users (age, gender, occupation, etc.)</a:t>
            </a:r>
          </a:p>
          <a:p>
            <a:r>
              <a:rPr lang="en-IN" dirty="0"/>
              <a:t>For Collaborative Filtering-based method, we have used:</a:t>
            </a:r>
          </a:p>
          <a:p>
            <a:pPr lvl="1"/>
            <a:r>
              <a:rPr lang="en-IN" dirty="0"/>
              <a:t>100,000 ratings (1-5) from 943 users on 1682 movies in the year 1998 </a:t>
            </a:r>
          </a:p>
          <a:p>
            <a:pPr lvl="1"/>
            <a:r>
              <a:rPr lang="en-IN" dirty="0"/>
              <a:t>Demographic information of the users (age, gender, occupation, etc.)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IN" dirty="0"/>
          </a:p>
          <a:p>
            <a:pPr marL="548640" lvl="2" indent="0">
              <a:buNone/>
            </a:pPr>
            <a:r>
              <a:rPr lang="en-IN" dirty="0"/>
              <a:t>We have used a smaller data set for collaborative filtering as this method requires a lot of processing power that is not available on a desktop / laptop</a:t>
            </a:r>
          </a:p>
        </p:txBody>
      </p:sp>
    </p:spTree>
    <p:extLst>
      <p:ext uri="{BB962C8B-B14F-4D97-AF65-F5344CB8AC3E}">
        <p14:creationId xmlns:p14="http://schemas.microsoft.com/office/powerpoint/2010/main" val="223481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27CB-147B-40D1-8757-41BABAB3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6314-0780-4DAD-9304-74C60AA8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main files from the data set:</a:t>
            </a:r>
          </a:p>
          <a:p>
            <a:r>
              <a:rPr lang="en-US" dirty="0"/>
              <a:t>User File containing: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user_id</a:t>
            </a:r>
            <a:r>
              <a:rPr lang="en-US" dirty="0"/>
              <a:t>', 'age', 'sex', 'occupation', '</a:t>
            </a:r>
            <a:r>
              <a:rPr lang="en-US" dirty="0" err="1"/>
              <a:t>zip_code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r>
              <a:rPr lang="en-US" dirty="0"/>
              <a:t>Ratings File containing: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user_id</a:t>
            </a:r>
            <a:r>
              <a:rPr lang="en-US" dirty="0"/>
              <a:t>', '</a:t>
            </a:r>
            <a:r>
              <a:rPr lang="en-US" dirty="0" err="1"/>
              <a:t>movie_id</a:t>
            </a:r>
            <a:r>
              <a:rPr lang="en-US" dirty="0"/>
              <a:t>', 'rating', '</a:t>
            </a:r>
            <a:r>
              <a:rPr lang="en-US" dirty="0" err="1"/>
              <a:t>unix_timestamp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Movies File containing: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movie_id</a:t>
            </a:r>
            <a:r>
              <a:rPr lang="en-US" dirty="0"/>
              <a:t>', '</a:t>
            </a:r>
            <a:r>
              <a:rPr lang="en-US" dirty="0" err="1"/>
              <a:t>movie_title</a:t>
            </a:r>
            <a:r>
              <a:rPr lang="en-US" dirty="0"/>
              <a:t>’, ‘genre’</a:t>
            </a:r>
          </a:p>
          <a:p>
            <a:endParaRPr lang="en-US" dirty="0"/>
          </a:p>
          <a:p>
            <a:r>
              <a:rPr lang="en-US" dirty="0"/>
              <a:t>All the files were mostly clean and a few columns were omitted as they were not required for these two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24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F7E4-B983-4A51-85F2-679BD63D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522A-81B1-4DBF-846D-B5BBB559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970032" cy="4351337"/>
          </a:xfrm>
        </p:spPr>
        <p:txBody>
          <a:bodyPr/>
          <a:lstStyle/>
          <a:p>
            <a:r>
              <a:rPr lang="en-IN" dirty="0"/>
              <a:t>Content-Based Recommender relies on the similarity of the items being recommended. </a:t>
            </a:r>
          </a:p>
          <a:p>
            <a:r>
              <a:rPr lang="en-IN" dirty="0" err="1"/>
              <a:t>Eg</a:t>
            </a:r>
            <a:r>
              <a:rPr lang="en-IN" dirty="0"/>
              <a:t>: If a user consumes an item ‘A’, then he is likely to consume an item that is similar to item ‘A’. </a:t>
            </a:r>
          </a:p>
          <a:p>
            <a:r>
              <a:rPr lang="en-IN" dirty="0"/>
              <a:t>It generally works well when it's easy to determine the context/properties of each item.</a:t>
            </a:r>
          </a:p>
          <a:p>
            <a:r>
              <a:rPr lang="en-US" dirty="0"/>
              <a:t>I</a:t>
            </a:r>
            <a:r>
              <a:rPr lang="en-IN" dirty="0"/>
              <a:t>n our case we will determine the similarity based on movie genres.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86FE180-F90F-456B-9ED6-62A7E0CB4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0" r="-565"/>
          <a:stretch/>
        </p:blipFill>
        <p:spPr>
          <a:xfrm>
            <a:off x="6960098" y="2060848"/>
            <a:ext cx="3384374" cy="42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78FD-C707-4A9D-9959-AA5F16D5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A1D3-E68A-489B-AFC8-7D6398C60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1042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Theory:</a:t>
            </a:r>
          </a:p>
          <a:p>
            <a:pPr marL="0" indent="0">
              <a:buNone/>
            </a:pPr>
            <a:r>
              <a:rPr lang="en-IN" b="1" dirty="0"/>
              <a:t>Term Frequency (TF)</a:t>
            </a:r>
            <a:r>
              <a:rPr lang="en-IN" dirty="0"/>
              <a:t> and </a:t>
            </a:r>
            <a:r>
              <a:rPr lang="en-IN" b="1" dirty="0"/>
              <a:t>Inverse Document Frequency (IDF)</a:t>
            </a:r>
            <a:r>
              <a:rPr lang="en-IN" dirty="0"/>
              <a:t> are used to determine the relative importance of a movie genre.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IN" dirty="0"/>
              <a:t>e make use of </a:t>
            </a:r>
            <a:r>
              <a:rPr lang="en-US" altLang="en-US" dirty="0" err="1"/>
              <a:t>TfidfVectorizer</a:t>
            </a:r>
            <a:r>
              <a:rPr lang="en-US" altLang="en-US" dirty="0"/>
              <a:t> from </a:t>
            </a:r>
            <a:r>
              <a:rPr lang="en-US" altLang="en-US" dirty="0" err="1"/>
              <a:t>sklearn</a:t>
            </a:r>
            <a:r>
              <a:rPr lang="en-US" altLang="en-US" dirty="0"/>
              <a:t> to vectorize the genre of every movie from the movies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DD5AD45-F558-43DF-80D7-1337A4FCC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3501008"/>
            <a:ext cx="4475989" cy="3356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2428D-545D-4AAC-BA19-58634251DBAF}"/>
              </a:ext>
            </a:extLst>
          </p:cNvPr>
          <p:cNvSpPr txBox="1"/>
          <p:nvPr/>
        </p:nvSpPr>
        <p:spPr>
          <a:xfrm>
            <a:off x="1261872" y="4379866"/>
            <a:ext cx="5820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later determine which of the vectors are closer </a:t>
            </a:r>
          </a:p>
          <a:p>
            <a:r>
              <a:rPr lang="en-US" dirty="0"/>
              <a:t>to each other using cosine similarity. As the angle</a:t>
            </a:r>
          </a:p>
          <a:p>
            <a:r>
              <a:rPr lang="en-US" dirty="0"/>
              <a:t>Between two vectors reduces the cosine value </a:t>
            </a:r>
          </a:p>
          <a:p>
            <a:r>
              <a:rPr lang="en-US" dirty="0"/>
              <a:t>Goes up signifying more similarity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77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AA50-CA45-4EE9-8DA5-32521EBC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6CF6-C4DA-4BC0-B0D2-891097609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480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/>
              <a:t>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851A7-200B-40C5-9756-B43921D3E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9" t="24662" r="49912" b="41600"/>
          <a:stretch/>
        </p:blipFill>
        <p:spPr>
          <a:xfrm>
            <a:off x="551384" y="2348880"/>
            <a:ext cx="4964568" cy="3822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A2B06-AC42-449F-8DD0-EFEE20773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8" t="58401" r="53032" b="7862"/>
          <a:stretch/>
        </p:blipFill>
        <p:spPr>
          <a:xfrm>
            <a:off x="5879976" y="2396705"/>
            <a:ext cx="4964568" cy="3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6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512A-988B-4213-A917-0E4EE996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E45D-7833-4804-9E06-996129AD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Pros of using content-based recommendation:</a:t>
            </a:r>
          </a:p>
          <a:p>
            <a:pPr lvl="1"/>
            <a:r>
              <a:rPr lang="en-IN" sz="1800" dirty="0"/>
              <a:t>No need for data on other users, thus no cold-start or sparsity problems.</a:t>
            </a:r>
          </a:p>
          <a:p>
            <a:pPr lvl="1"/>
            <a:r>
              <a:rPr lang="en-IN" sz="1800" dirty="0"/>
              <a:t>Can recommend to users with unique tastes.</a:t>
            </a:r>
          </a:p>
          <a:p>
            <a:pPr lvl="1"/>
            <a:r>
              <a:rPr lang="en-IN" sz="1800" dirty="0"/>
              <a:t>Can recommend new &amp; unpopular items.</a:t>
            </a:r>
          </a:p>
          <a:p>
            <a:pPr lvl="1"/>
            <a:r>
              <a:rPr lang="en-IN" sz="1800" dirty="0"/>
              <a:t>Can provide explanations for recommended items by listing content-features that caused an item to be recommended (in this case, movie genres)</a:t>
            </a:r>
          </a:p>
          <a:p>
            <a:pPr marL="0" indent="0">
              <a:buNone/>
            </a:pPr>
            <a:r>
              <a:rPr lang="en-IN" sz="2400" dirty="0"/>
              <a:t>Cons of using this approach:</a:t>
            </a:r>
          </a:p>
          <a:p>
            <a:pPr lvl="1"/>
            <a:r>
              <a:rPr lang="en-IN" sz="1800" dirty="0"/>
              <a:t>Finding the appropriate features is hard.</a:t>
            </a:r>
          </a:p>
          <a:p>
            <a:pPr lvl="1"/>
            <a:r>
              <a:rPr lang="en-IN" sz="1800" dirty="0"/>
              <a:t>Does not recommend items outside a user's content profile.</a:t>
            </a:r>
          </a:p>
          <a:p>
            <a:pPr lvl="1"/>
            <a:r>
              <a:rPr lang="en-IN" sz="1800" dirty="0"/>
              <a:t>Unable to exploit quality judgments of other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24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BB96-FC84-4910-B67C-A70CF363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BASED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49DC-2B0B-4EEE-AC98-1BF288526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Anyone querying the previous model for recommendations will receive the same recommendations for that movie, regardless of who she/he is.</a:t>
            </a:r>
          </a:p>
          <a:p>
            <a:r>
              <a:rPr lang="en-IN" dirty="0"/>
              <a:t>Collaborative Filtering based models make recommendations based on the idea that if a user ‘A’ is similar to another user ‘B’, we can use this information to predict how ‘A’ will like a particular product or service that ‘B’ has used/experienced but ‘A’ have not.</a:t>
            </a:r>
          </a:p>
          <a:p>
            <a:endParaRPr lang="en-IN" dirty="0"/>
          </a:p>
          <a:p>
            <a:r>
              <a:rPr lang="en-US" dirty="0"/>
              <a:t>T</a:t>
            </a:r>
            <a:r>
              <a:rPr lang="en-IN" dirty="0"/>
              <a:t>here are two main types of memory based collaborative filtering methods:</a:t>
            </a:r>
          </a:p>
          <a:p>
            <a:endParaRPr lang="en-IN" dirty="0"/>
          </a:p>
          <a:p>
            <a:pPr marL="617220" lvl="1" indent="-342900">
              <a:buFont typeface="+mj-lt"/>
              <a:buAutoNum type="arabicPeriod"/>
            </a:pPr>
            <a:r>
              <a:rPr lang="en-IN" b="1" dirty="0"/>
              <a:t>User-User Collaborative Filtering</a:t>
            </a:r>
          </a:p>
          <a:p>
            <a:pPr marL="617220" lvl="1" indent="-342900">
              <a:buFont typeface="+mj-lt"/>
              <a:buAutoNum type="arabicPeriod"/>
            </a:pPr>
            <a:endParaRPr lang="en-IN" b="1" dirty="0"/>
          </a:p>
          <a:p>
            <a:pPr marL="617220" lvl="1" indent="-342900">
              <a:buFont typeface="+mj-lt"/>
              <a:buAutoNum type="arabicPeriod"/>
            </a:pPr>
            <a:r>
              <a:rPr lang="en-IN" b="1" dirty="0"/>
              <a:t>Item-Item Collaborative Filtering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1322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307</TotalTime>
  <Words>1191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View</vt:lpstr>
      <vt:lpstr>MOVIE RECOMMENDER SYSTEMS </vt:lpstr>
      <vt:lpstr>INTRODUCTION</vt:lpstr>
      <vt:lpstr>DATA SETS USED</vt:lpstr>
      <vt:lpstr>DATA PREPROCESSING</vt:lpstr>
      <vt:lpstr>CONTENT BASED SYSTEMS</vt:lpstr>
      <vt:lpstr>CONTENT BASED SYSTEMS</vt:lpstr>
      <vt:lpstr>CONTENT BASED SYSTEMS</vt:lpstr>
      <vt:lpstr>CONTENT BASED SYSTEMS</vt:lpstr>
      <vt:lpstr>COLLABORATIVE FILTERING BASED METHODS</vt:lpstr>
      <vt:lpstr>COLLABORATIVE FILTERING BASED METHODS</vt:lpstr>
      <vt:lpstr>COLLABORATIVE FILTERING BASED METHODS</vt:lpstr>
      <vt:lpstr>COLLABORATIVE FILTERING BASED METHODS</vt:lpstr>
      <vt:lpstr>COLLABORATIVE FILTERING BASED METHODS</vt:lpstr>
      <vt:lpstr>COLLABORATIVE FILTERING BASED METHODS</vt:lpstr>
      <vt:lpstr>COLLABORATIVE FILTERING BASED METHODS</vt:lpstr>
      <vt:lpstr>COLLABORATIVE FILTERING BASED METHODS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SYSTEMS</dc:title>
  <dc:creator>Abhishek</dc:creator>
  <cp:lastModifiedBy>Abhishek</cp:lastModifiedBy>
  <cp:revision>24</cp:revision>
  <dcterms:created xsi:type="dcterms:W3CDTF">2018-10-25T13:01:04Z</dcterms:created>
  <dcterms:modified xsi:type="dcterms:W3CDTF">2018-10-26T07:12:17Z</dcterms:modified>
</cp:coreProperties>
</file>