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72" r:id="rId6"/>
    <p:sldId id="259" r:id="rId7"/>
    <p:sldId id="266" r:id="rId8"/>
    <p:sldId id="273" r:id="rId9"/>
    <p:sldId id="260" r:id="rId10"/>
    <p:sldId id="267" r:id="rId11"/>
    <p:sldId id="275" r:id="rId12"/>
    <p:sldId id="274" r:id="rId13"/>
    <p:sldId id="262" r:id="rId14"/>
    <p:sldId id="279" r:id="rId15"/>
    <p:sldId id="280" r:id="rId16"/>
    <p:sldId id="261" r:id="rId17"/>
    <p:sldId id="268" r:id="rId18"/>
    <p:sldId id="276" r:id="rId19"/>
    <p:sldId id="263" r:id="rId20"/>
    <p:sldId id="269" r:id="rId21"/>
    <p:sldId id="270" r:id="rId22"/>
    <p:sldId id="277" r:id="rId23"/>
    <p:sldId id="264" r:id="rId24"/>
    <p:sldId id="271" r:id="rId25"/>
    <p:sldId id="278"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138E-1CC3-C43C-6710-E99AC0B75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6DEE16-EEE3-14CB-210D-0EA6E4BF0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71C1A1-9E3F-D8B3-38AA-4C5007090D48}"/>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9BECC951-E55F-0EA2-E6E9-A73357AB5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F1194-5685-8C62-DBA1-C5E872F638E9}"/>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40334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567A-BC06-E95B-1ACD-D5B26E22F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FB7FB5-0BAD-3F26-BC96-158D17ECF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A6C11-E867-D2BB-8C27-0ECD373E5212}"/>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5EBB3E37-2400-D7AF-50C9-3E3C71138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812CF-1815-81D0-8F25-C4500BB54CEB}"/>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43207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74AA7-8430-ECA0-85C4-AD8D1DF9EE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EF0C6-1618-54AD-AAEB-15563E8077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7BCD6-7481-7243-E67B-F02167A69AA6}"/>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023A6697-4B40-83FA-F7F8-6CA7BF685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3C1FC-D262-A18E-470F-0E48E17F8399}"/>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419104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CC0A-1990-56C4-DBC5-5C9215C80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8358D2-3472-6521-2584-A3F29578F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BC435C-FC08-1F12-7D42-6F56B9C14AA0}"/>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62FB56C6-1A7C-4CC2-4B8E-9494FB921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53CF7-3A3B-ADE3-6F51-905044468D4B}"/>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33362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1D44-DCBD-F58B-B99C-7CEE410F5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638EF5-C0CF-7B1E-1D7C-DB7DFBFEB3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321A5-60CF-C9D1-825C-15F12488338F}"/>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037DD98D-7342-40D7-AA2D-9B4B933AE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68F05-D8F4-20B9-9B9B-2C577352C379}"/>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57523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E8DA-282A-4974-8D99-E29A91ED7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8FB6E-45EB-1823-BA18-79DF03035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68C32-18CC-BA7A-B2F2-8815FCFB9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50EB57-58F2-7CDD-0919-E2F75FB2EEAD}"/>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6" name="Footer Placeholder 5">
            <a:extLst>
              <a:ext uri="{FF2B5EF4-FFF2-40B4-BE49-F238E27FC236}">
                <a16:creationId xmlns:a16="http://schemas.microsoft.com/office/drawing/2014/main" id="{550EAA54-00D5-BB88-EE20-AE03A658D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F4C04-0900-7640-DFDD-C8FB6A62495E}"/>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46815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CDAD-FB16-A008-4995-2648AFE370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D4386F-B578-EA70-CA4E-C5A1FB211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D0C1E-370C-0B00-D231-8513CB076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FFC040-96EC-2B4D-9E2E-F6DA07724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8D794-06D3-986D-AA1C-D1A85BDFB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6D3A61-B244-BFFE-D6C7-2DFA20B3273D}"/>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8" name="Footer Placeholder 7">
            <a:extLst>
              <a:ext uri="{FF2B5EF4-FFF2-40B4-BE49-F238E27FC236}">
                <a16:creationId xmlns:a16="http://schemas.microsoft.com/office/drawing/2014/main" id="{86100EA4-18CA-0FDF-C058-9D40995398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BBA08B-5625-7248-6ED4-D2037F8D66BA}"/>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23155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92B6-049F-15C5-05F7-8EBF147249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4419EC-FB1B-F779-C0EF-54F4652F3058}"/>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4" name="Footer Placeholder 3">
            <a:extLst>
              <a:ext uri="{FF2B5EF4-FFF2-40B4-BE49-F238E27FC236}">
                <a16:creationId xmlns:a16="http://schemas.microsoft.com/office/drawing/2014/main" id="{5A068B5A-A488-8A7E-B2E7-2FEBDF21B3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7EC462-2703-58DD-F821-F186C1A88876}"/>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99007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86315-5E5B-4BD4-134E-6E06E02D60F3}"/>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3" name="Footer Placeholder 2">
            <a:extLst>
              <a:ext uri="{FF2B5EF4-FFF2-40B4-BE49-F238E27FC236}">
                <a16:creationId xmlns:a16="http://schemas.microsoft.com/office/drawing/2014/main" id="{D777A3C8-251C-EBE8-0ACA-3E44F91B44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0A993C-E531-5826-0E41-0F93398C5FAD}"/>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220833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CC69-3852-1292-6E90-7D630EFB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A9A425-29A9-52E6-9DBD-4D7FAD18B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BAB291-1809-6180-0520-04C262C95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82FBD-C863-9B6F-9DFB-3227F24A3638}"/>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6" name="Footer Placeholder 5">
            <a:extLst>
              <a:ext uri="{FF2B5EF4-FFF2-40B4-BE49-F238E27FC236}">
                <a16:creationId xmlns:a16="http://schemas.microsoft.com/office/drawing/2014/main" id="{BF685749-9138-1710-0D3D-3CDCD6AEB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6F2EB-86FD-3716-9DF2-846469ECA5F3}"/>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182420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78CD-4CE1-F48A-B0E3-41A397C78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E1B4B4-D595-1BCA-1AEE-81A54BB9F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A511D7-0DF8-59CD-828C-C56C5F659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E66D-F676-19FA-032C-29EDCA2E5C13}"/>
              </a:ext>
            </a:extLst>
          </p:cNvPr>
          <p:cNvSpPr>
            <a:spLocks noGrp="1"/>
          </p:cNvSpPr>
          <p:nvPr>
            <p:ph type="dt" sz="half" idx="10"/>
          </p:nvPr>
        </p:nvSpPr>
        <p:spPr/>
        <p:txBody>
          <a:bodyPr/>
          <a:lstStyle/>
          <a:p>
            <a:fld id="{6FC483B4-7AD0-40FB-8806-CCC2510C7F00}" type="datetimeFigureOut">
              <a:rPr lang="en-IN" smtClean="0"/>
              <a:t>02-04-2024</a:t>
            </a:fld>
            <a:endParaRPr lang="en-IN"/>
          </a:p>
        </p:txBody>
      </p:sp>
      <p:sp>
        <p:nvSpPr>
          <p:cNvPr id="6" name="Footer Placeholder 5">
            <a:extLst>
              <a:ext uri="{FF2B5EF4-FFF2-40B4-BE49-F238E27FC236}">
                <a16:creationId xmlns:a16="http://schemas.microsoft.com/office/drawing/2014/main" id="{2A995560-009B-DFB5-7391-303C8B30E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F726D-40E2-E2C5-5788-7D1A8C0DBCA6}"/>
              </a:ext>
            </a:extLst>
          </p:cNvPr>
          <p:cNvSpPr>
            <a:spLocks noGrp="1"/>
          </p:cNvSpPr>
          <p:nvPr>
            <p:ph type="sldNum" sz="quarter" idx="12"/>
          </p:nvPr>
        </p:nvSpPr>
        <p:spPr/>
        <p:txBody>
          <a:bodyPr/>
          <a:lstStyle/>
          <a:p>
            <a:fld id="{179F131C-CEBC-44D4-A4A9-594068CCE5A5}" type="slidenum">
              <a:rPr lang="en-IN" smtClean="0"/>
              <a:t>‹#›</a:t>
            </a:fld>
            <a:endParaRPr lang="en-IN"/>
          </a:p>
        </p:txBody>
      </p:sp>
    </p:spTree>
    <p:extLst>
      <p:ext uri="{BB962C8B-B14F-4D97-AF65-F5344CB8AC3E}">
        <p14:creationId xmlns:p14="http://schemas.microsoft.com/office/powerpoint/2010/main" val="37611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5CE14-2ADD-BCEC-F547-9290BBABB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95E69-9328-6B26-209A-E78414BBA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BF38C-24C9-3B54-97D6-053ECA76B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483B4-7AD0-40FB-8806-CCC2510C7F00}" type="datetimeFigureOut">
              <a:rPr lang="en-IN" smtClean="0"/>
              <a:t>02-04-2024</a:t>
            </a:fld>
            <a:endParaRPr lang="en-IN"/>
          </a:p>
        </p:txBody>
      </p:sp>
      <p:sp>
        <p:nvSpPr>
          <p:cNvPr id="5" name="Footer Placeholder 4">
            <a:extLst>
              <a:ext uri="{FF2B5EF4-FFF2-40B4-BE49-F238E27FC236}">
                <a16:creationId xmlns:a16="http://schemas.microsoft.com/office/drawing/2014/main" id="{E5B1EF13-D2A8-D451-BC3B-693BFB85B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B13A61D-95DA-5603-A139-9757CFDE8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9F131C-CEBC-44D4-A4A9-594068CCE5A5}" type="slidenum">
              <a:rPr lang="en-IN" smtClean="0"/>
              <a:t>‹#›</a:t>
            </a:fld>
            <a:endParaRPr lang="en-IN"/>
          </a:p>
        </p:txBody>
      </p:sp>
    </p:spTree>
    <p:extLst>
      <p:ext uri="{BB962C8B-B14F-4D97-AF65-F5344CB8AC3E}">
        <p14:creationId xmlns:p14="http://schemas.microsoft.com/office/powerpoint/2010/main" val="3921985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1</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4747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Distribution of payment type across services</a:t>
            </a:r>
          </a:p>
        </p:txBody>
      </p:sp>
      <p:pic>
        <p:nvPicPr>
          <p:cNvPr id="5" name="Content Placeholder 4">
            <a:extLst>
              <a:ext uri="{FF2B5EF4-FFF2-40B4-BE49-F238E27FC236}">
                <a16:creationId xmlns:a16="http://schemas.microsoft.com/office/drawing/2014/main" id="{BBB6D894-D713-10FC-ED9E-B57B6A12FB6E}"/>
              </a:ext>
            </a:extLst>
          </p:cNvPr>
          <p:cNvPicPr>
            <a:picLocks noGrp="1" noChangeAspect="1"/>
          </p:cNvPicPr>
          <p:nvPr>
            <p:ph idx="1"/>
          </p:nvPr>
        </p:nvPicPr>
        <p:blipFill>
          <a:blip r:embed="rId2"/>
          <a:stretch>
            <a:fillRect/>
          </a:stretch>
        </p:blipFill>
        <p:spPr>
          <a:xfrm>
            <a:off x="1208314" y="1561063"/>
            <a:ext cx="9002485" cy="4562160"/>
          </a:xfrm>
        </p:spPr>
      </p:pic>
    </p:spTree>
    <p:extLst>
      <p:ext uri="{BB962C8B-B14F-4D97-AF65-F5344CB8AC3E}">
        <p14:creationId xmlns:p14="http://schemas.microsoft.com/office/powerpoint/2010/main" val="254461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5399-979B-5111-7A1B-CD1EF73D975E}"/>
              </a:ext>
            </a:extLst>
          </p:cNvPr>
          <p:cNvSpPr>
            <a:spLocks noGrp="1"/>
          </p:cNvSpPr>
          <p:nvPr>
            <p:ph type="title"/>
          </p:nvPr>
        </p:nvSpPr>
        <p:spPr/>
        <p:txBody>
          <a:bodyPr/>
          <a:lstStyle/>
          <a:p>
            <a:r>
              <a:rPr lang="en-IN" dirty="0"/>
              <a:t>Distribution of payment type across services</a:t>
            </a:r>
          </a:p>
        </p:txBody>
      </p:sp>
      <p:pic>
        <p:nvPicPr>
          <p:cNvPr id="5" name="Content Placeholder 4">
            <a:extLst>
              <a:ext uri="{FF2B5EF4-FFF2-40B4-BE49-F238E27FC236}">
                <a16:creationId xmlns:a16="http://schemas.microsoft.com/office/drawing/2014/main" id="{BDC57662-C64E-8788-FB78-0B7CC7827186}"/>
              </a:ext>
            </a:extLst>
          </p:cNvPr>
          <p:cNvPicPr>
            <a:picLocks noGrp="1" noChangeAspect="1"/>
          </p:cNvPicPr>
          <p:nvPr>
            <p:ph idx="1"/>
          </p:nvPr>
        </p:nvPicPr>
        <p:blipFill>
          <a:blip r:embed="rId2"/>
          <a:stretch>
            <a:fillRect/>
          </a:stretch>
        </p:blipFill>
        <p:spPr>
          <a:xfrm>
            <a:off x="1871845" y="1590932"/>
            <a:ext cx="3190012" cy="4915605"/>
          </a:xfrm>
        </p:spPr>
      </p:pic>
    </p:spTree>
    <p:extLst>
      <p:ext uri="{BB962C8B-B14F-4D97-AF65-F5344CB8AC3E}">
        <p14:creationId xmlns:p14="http://schemas.microsoft.com/office/powerpoint/2010/main" val="157442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D3F-652A-0BA6-1D08-E76D98E14DA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7D8AC72E-BF6C-2B94-06AB-CE0731D409E6}"/>
              </a:ext>
            </a:extLst>
          </p:cNvPr>
          <p:cNvSpPr>
            <a:spLocks noGrp="1"/>
          </p:cNvSpPr>
          <p:nvPr>
            <p:ph idx="1"/>
          </p:nvPr>
        </p:nvSpPr>
        <p:spPr/>
        <p:txBody>
          <a:bodyPr/>
          <a:lstStyle/>
          <a:p>
            <a:r>
              <a:rPr lang="en-IN" dirty="0"/>
              <a:t>We get the pivot table of services type and payment type. </a:t>
            </a:r>
          </a:p>
          <a:p>
            <a:r>
              <a:rPr lang="en-IN" dirty="0"/>
              <a:t>We design the pivot table based on our design constraints. </a:t>
            </a:r>
          </a:p>
          <a:p>
            <a:r>
              <a:rPr lang="en-IN" dirty="0"/>
              <a:t>We select the pivot table and insert a bar chart. </a:t>
            </a:r>
          </a:p>
          <a:p>
            <a:endParaRPr lang="en-IN" dirty="0"/>
          </a:p>
          <a:p>
            <a:r>
              <a:rPr lang="en-IN" dirty="0"/>
              <a:t>Conclusion</a:t>
            </a:r>
          </a:p>
          <a:p>
            <a:pPr lvl="1"/>
            <a:r>
              <a:rPr lang="en-IN" dirty="0"/>
              <a:t>We can see that account type payment is highest for assess type service as well as deliver and replace type services </a:t>
            </a:r>
          </a:p>
          <a:p>
            <a:pPr lvl="1"/>
            <a:r>
              <a:rPr lang="en-IN" dirty="0"/>
              <a:t>The C.O.D type payment is the highest for install and repair type services.</a:t>
            </a:r>
          </a:p>
        </p:txBody>
      </p:sp>
    </p:spTree>
    <p:extLst>
      <p:ext uri="{BB962C8B-B14F-4D97-AF65-F5344CB8AC3E}">
        <p14:creationId xmlns:p14="http://schemas.microsoft.com/office/powerpoint/2010/main" val="346594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5</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2313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BC79-98F4-BBFF-A956-742FE8E0A960}"/>
              </a:ext>
            </a:extLst>
          </p:cNvPr>
          <p:cNvSpPr>
            <a:spLocks noGrp="1"/>
          </p:cNvSpPr>
          <p:nvPr>
            <p:ph type="title"/>
          </p:nvPr>
        </p:nvSpPr>
        <p:spPr/>
        <p:txBody>
          <a:bodyPr/>
          <a:lstStyle/>
          <a:p>
            <a:r>
              <a:rPr lang="en-IN" dirty="0"/>
              <a:t>Trends in the distribution of payment over time</a:t>
            </a:r>
          </a:p>
        </p:txBody>
      </p:sp>
      <p:pic>
        <p:nvPicPr>
          <p:cNvPr id="5" name="Content Placeholder 4">
            <a:extLst>
              <a:ext uri="{FF2B5EF4-FFF2-40B4-BE49-F238E27FC236}">
                <a16:creationId xmlns:a16="http://schemas.microsoft.com/office/drawing/2014/main" id="{F792ADEA-6D65-AA16-61FA-62BA836F6276}"/>
              </a:ext>
            </a:extLst>
          </p:cNvPr>
          <p:cNvPicPr>
            <a:picLocks noGrp="1" noChangeAspect="1"/>
          </p:cNvPicPr>
          <p:nvPr>
            <p:ph idx="1"/>
          </p:nvPr>
        </p:nvPicPr>
        <p:blipFill>
          <a:blip r:embed="rId2"/>
          <a:stretch>
            <a:fillRect/>
          </a:stretch>
        </p:blipFill>
        <p:spPr>
          <a:xfrm>
            <a:off x="1097281" y="1833025"/>
            <a:ext cx="4747594" cy="3191950"/>
          </a:xfrm>
        </p:spPr>
      </p:pic>
      <p:pic>
        <p:nvPicPr>
          <p:cNvPr id="7" name="Picture 6">
            <a:extLst>
              <a:ext uri="{FF2B5EF4-FFF2-40B4-BE49-F238E27FC236}">
                <a16:creationId xmlns:a16="http://schemas.microsoft.com/office/drawing/2014/main" id="{774EF6F2-6E8C-9A92-C967-CAA0B5714FE4}"/>
              </a:ext>
            </a:extLst>
          </p:cNvPr>
          <p:cNvPicPr>
            <a:picLocks noChangeAspect="1"/>
          </p:cNvPicPr>
          <p:nvPr/>
        </p:nvPicPr>
        <p:blipFill>
          <a:blip r:embed="rId3"/>
          <a:stretch>
            <a:fillRect/>
          </a:stretch>
        </p:blipFill>
        <p:spPr>
          <a:xfrm>
            <a:off x="6713238" y="1104252"/>
            <a:ext cx="3309551" cy="1966208"/>
          </a:xfrm>
          <a:prstGeom prst="rect">
            <a:avLst/>
          </a:prstGeom>
        </p:spPr>
      </p:pic>
      <p:pic>
        <p:nvPicPr>
          <p:cNvPr id="9" name="Picture 8">
            <a:extLst>
              <a:ext uri="{FF2B5EF4-FFF2-40B4-BE49-F238E27FC236}">
                <a16:creationId xmlns:a16="http://schemas.microsoft.com/office/drawing/2014/main" id="{7534945A-2B92-21C7-196F-81F57B7D983C}"/>
              </a:ext>
            </a:extLst>
          </p:cNvPr>
          <p:cNvPicPr>
            <a:picLocks noChangeAspect="1"/>
          </p:cNvPicPr>
          <p:nvPr/>
        </p:nvPicPr>
        <p:blipFill>
          <a:blip r:embed="rId4"/>
          <a:stretch>
            <a:fillRect/>
          </a:stretch>
        </p:blipFill>
        <p:spPr>
          <a:xfrm>
            <a:off x="6908533" y="3464869"/>
            <a:ext cx="3114256" cy="1875581"/>
          </a:xfrm>
          <a:prstGeom prst="rect">
            <a:avLst/>
          </a:prstGeom>
        </p:spPr>
      </p:pic>
    </p:spTree>
    <p:extLst>
      <p:ext uri="{BB962C8B-B14F-4D97-AF65-F5344CB8AC3E}">
        <p14:creationId xmlns:p14="http://schemas.microsoft.com/office/powerpoint/2010/main" val="296775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EE9-C3BC-3615-E94A-E3CE17CB63B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F46DBC33-1AE0-AD8E-659C-7A4F4BC63A94}"/>
              </a:ext>
            </a:extLst>
          </p:cNvPr>
          <p:cNvSpPr>
            <a:spLocks noGrp="1"/>
          </p:cNvSpPr>
          <p:nvPr>
            <p:ph idx="1"/>
          </p:nvPr>
        </p:nvSpPr>
        <p:spPr/>
        <p:txBody>
          <a:bodyPr/>
          <a:lstStyle/>
          <a:p>
            <a:r>
              <a:rPr lang="en-IN" dirty="0"/>
              <a:t>Using pivot table, we can find the relationship between the date and the payment service values. </a:t>
            </a:r>
          </a:p>
          <a:p>
            <a:pPr lvl="1"/>
            <a:r>
              <a:rPr lang="en-IN" dirty="0"/>
              <a:t>We can see that from 2020 to 2021, payments from accounts and P.O  have exponentially increased. The warranty payment service was added in 2021 and we would not be able to compare this data. </a:t>
            </a:r>
          </a:p>
          <a:p>
            <a:pPr lvl="1"/>
            <a:r>
              <a:rPr lang="en-IN" dirty="0"/>
              <a:t>We can also see that from 2020 to 2021, the payments from C.O.D have reduced. </a:t>
            </a:r>
          </a:p>
          <a:p>
            <a:pPr lvl="1"/>
            <a:endParaRPr lang="en-IN" dirty="0"/>
          </a:p>
        </p:txBody>
      </p:sp>
    </p:spTree>
    <p:extLst>
      <p:ext uri="{BB962C8B-B14F-4D97-AF65-F5344CB8AC3E}">
        <p14:creationId xmlns:p14="http://schemas.microsoft.com/office/powerpoint/2010/main" val="362231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6</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5623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The correlation between techs and cost per part</a:t>
            </a:r>
          </a:p>
        </p:txBody>
      </p:sp>
      <p:pic>
        <p:nvPicPr>
          <p:cNvPr id="5" name="Content Placeholder 4">
            <a:extLst>
              <a:ext uri="{FF2B5EF4-FFF2-40B4-BE49-F238E27FC236}">
                <a16:creationId xmlns:a16="http://schemas.microsoft.com/office/drawing/2014/main" id="{6DD53A5C-CE13-B8B1-CE74-7748C9FE4146}"/>
              </a:ext>
            </a:extLst>
          </p:cNvPr>
          <p:cNvPicPr>
            <a:picLocks noGrp="1" noChangeAspect="1"/>
          </p:cNvPicPr>
          <p:nvPr>
            <p:ph idx="1"/>
          </p:nvPr>
        </p:nvPicPr>
        <p:blipFill>
          <a:blip r:embed="rId2"/>
          <a:stretch>
            <a:fillRect/>
          </a:stretch>
        </p:blipFill>
        <p:spPr>
          <a:xfrm>
            <a:off x="3685604" y="1376944"/>
            <a:ext cx="3797664" cy="699072"/>
          </a:xfrm>
        </p:spPr>
      </p:pic>
      <p:pic>
        <p:nvPicPr>
          <p:cNvPr id="7" name="Picture 6">
            <a:extLst>
              <a:ext uri="{FF2B5EF4-FFF2-40B4-BE49-F238E27FC236}">
                <a16:creationId xmlns:a16="http://schemas.microsoft.com/office/drawing/2014/main" id="{9AC66431-5D23-FCB9-DA28-71DD4082A481}"/>
              </a:ext>
            </a:extLst>
          </p:cNvPr>
          <p:cNvPicPr>
            <a:picLocks noChangeAspect="1"/>
          </p:cNvPicPr>
          <p:nvPr/>
        </p:nvPicPr>
        <p:blipFill>
          <a:blip r:embed="rId3"/>
          <a:stretch>
            <a:fillRect/>
          </a:stretch>
        </p:blipFill>
        <p:spPr>
          <a:xfrm>
            <a:off x="2582371" y="2409302"/>
            <a:ext cx="6187738" cy="3654040"/>
          </a:xfrm>
          <a:prstGeom prst="rect">
            <a:avLst/>
          </a:prstGeom>
        </p:spPr>
      </p:pic>
    </p:spTree>
    <p:extLst>
      <p:ext uri="{BB962C8B-B14F-4D97-AF65-F5344CB8AC3E}">
        <p14:creationId xmlns:p14="http://schemas.microsoft.com/office/powerpoint/2010/main" val="67115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F66F-1400-EF1F-54EF-12ECDA337F4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DF7323E-A675-AE2B-68CD-24CF9B63547E}"/>
              </a:ext>
            </a:extLst>
          </p:cNvPr>
          <p:cNvSpPr>
            <a:spLocks noGrp="1"/>
          </p:cNvSpPr>
          <p:nvPr>
            <p:ph idx="1"/>
          </p:nvPr>
        </p:nvSpPr>
        <p:spPr/>
        <p:txBody>
          <a:bodyPr/>
          <a:lstStyle/>
          <a:p>
            <a:r>
              <a:rPr lang="en-IN" dirty="0"/>
              <a:t>We first copy the cost per part and number of technicians data in another sheet and get the correlation using the ‘</a:t>
            </a:r>
            <a:r>
              <a:rPr lang="en-IN" dirty="0" err="1"/>
              <a:t>correl</a:t>
            </a:r>
            <a:r>
              <a:rPr lang="en-IN" dirty="0"/>
              <a:t>’ function. We also copy the data and insert a scatter plot to </a:t>
            </a:r>
            <a:r>
              <a:rPr lang="en-IN" dirty="0" err="1"/>
              <a:t>analyze</a:t>
            </a:r>
            <a:r>
              <a:rPr lang="en-IN" dirty="0"/>
              <a:t> the correlation between two numerical variables. </a:t>
            </a:r>
          </a:p>
          <a:p>
            <a:r>
              <a:rPr lang="en-IN" dirty="0"/>
              <a:t>We can see that there is a very weak correlation between the two data. </a:t>
            </a:r>
          </a:p>
          <a:p>
            <a:r>
              <a:rPr lang="en-IN" dirty="0"/>
              <a:t>Formula – “</a:t>
            </a:r>
            <a:r>
              <a:rPr lang="pt-BR" dirty="0"/>
              <a:t>=CORREL(A2:A1001,B2:B1001)</a:t>
            </a:r>
            <a:r>
              <a:rPr lang="en-IN" dirty="0"/>
              <a:t>”</a:t>
            </a:r>
          </a:p>
        </p:txBody>
      </p:sp>
    </p:spTree>
    <p:extLst>
      <p:ext uri="{BB962C8B-B14F-4D97-AF65-F5344CB8AC3E}">
        <p14:creationId xmlns:p14="http://schemas.microsoft.com/office/powerpoint/2010/main" val="153878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7</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2124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Average lead time between the request date and completion date</a:t>
            </a:r>
          </a:p>
        </p:txBody>
      </p:sp>
      <p:pic>
        <p:nvPicPr>
          <p:cNvPr id="5" name="Content Placeholder 4">
            <a:extLst>
              <a:ext uri="{FF2B5EF4-FFF2-40B4-BE49-F238E27FC236}">
                <a16:creationId xmlns:a16="http://schemas.microsoft.com/office/drawing/2014/main" id="{889D90BC-6701-7975-8D76-0F6934BDA863}"/>
              </a:ext>
            </a:extLst>
          </p:cNvPr>
          <p:cNvPicPr>
            <a:picLocks noGrp="1" noChangeAspect="1"/>
          </p:cNvPicPr>
          <p:nvPr>
            <p:ph idx="1"/>
          </p:nvPr>
        </p:nvPicPr>
        <p:blipFill>
          <a:blip r:embed="rId2"/>
          <a:stretch>
            <a:fillRect/>
          </a:stretch>
        </p:blipFill>
        <p:spPr>
          <a:xfrm>
            <a:off x="838200" y="1690688"/>
            <a:ext cx="5356724" cy="1325563"/>
          </a:xfrm>
        </p:spPr>
      </p:pic>
      <p:sp>
        <p:nvSpPr>
          <p:cNvPr id="6" name="TextBox 5">
            <a:extLst>
              <a:ext uri="{FF2B5EF4-FFF2-40B4-BE49-F238E27FC236}">
                <a16:creationId xmlns:a16="http://schemas.microsoft.com/office/drawing/2014/main" id="{0A667545-F9AD-B7DD-2099-5FF21F2C884E}"/>
              </a:ext>
            </a:extLst>
          </p:cNvPr>
          <p:cNvSpPr txBox="1"/>
          <p:nvPr/>
        </p:nvSpPr>
        <p:spPr>
          <a:xfrm>
            <a:off x="6629400" y="1828800"/>
            <a:ext cx="4931229" cy="4801314"/>
          </a:xfrm>
          <a:prstGeom prst="rect">
            <a:avLst/>
          </a:prstGeom>
          <a:noFill/>
        </p:spPr>
        <p:txBody>
          <a:bodyPr wrap="square" rtlCol="0">
            <a:spAutoFit/>
          </a:bodyPr>
          <a:lstStyle/>
          <a:p>
            <a:pPr marL="285750" indent="-285750">
              <a:buFont typeface="Arial" panose="020B0604020202020204" pitchFamily="34" charset="0"/>
              <a:buChar char="•"/>
            </a:pPr>
            <a:r>
              <a:rPr lang="en-IN" dirty="0"/>
              <a:t>Average completion time: 27.81 days </a:t>
            </a:r>
          </a:p>
          <a:p>
            <a:pPr marL="285750" indent="-285750">
              <a:buFont typeface="Arial" panose="020B0604020202020204" pitchFamily="34" charset="0"/>
              <a:buChar char="•"/>
            </a:pPr>
            <a:r>
              <a:rPr lang="en-IN" dirty="0"/>
              <a:t>Solution</a:t>
            </a:r>
          </a:p>
          <a:p>
            <a:pPr marL="742950" lvl="1" indent="-285750">
              <a:buFont typeface="Arial" panose="020B0604020202020204" pitchFamily="34" charset="0"/>
              <a:buChar char="•"/>
            </a:pPr>
            <a:r>
              <a:rPr lang="en-IN" dirty="0"/>
              <a:t>The data needs to be cleaned, the request date and completion date are not in the correct format. Using the format tab, we format these dates</a:t>
            </a:r>
          </a:p>
          <a:p>
            <a:pPr marL="742950" lvl="1" indent="-285750">
              <a:buFont typeface="Arial" panose="020B0604020202020204" pitchFamily="34" charset="0"/>
              <a:buChar char="•"/>
            </a:pPr>
            <a:r>
              <a:rPr lang="en-IN" dirty="0"/>
              <a:t>We also notice that some of the work has not yet been completed, we then filter out the days in which we have not yet completed the work.</a:t>
            </a:r>
          </a:p>
          <a:p>
            <a:pPr marL="742950" lvl="1" indent="-285750">
              <a:buFont typeface="Arial" panose="020B0604020202020204" pitchFamily="34" charset="0"/>
              <a:buChar char="•"/>
            </a:pPr>
            <a:r>
              <a:rPr lang="en-IN" dirty="0"/>
              <a:t>We then use the formula of </a:t>
            </a:r>
            <a:r>
              <a:rPr lang="en-IN" dirty="0" err="1"/>
              <a:t>datedif</a:t>
            </a:r>
            <a:r>
              <a:rPr lang="en-IN" dirty="0"/>
              <a:t> using the request date and completion date and “d” as a parameter as we want to find the days. </a:t>
            </a:r>
          </a:p>
          <a:p>
            <a:pPr marL="742950" lvl="1" indent="-285750">
              <a:buFont typeface="Arial" panose="020B0604020202020204" pitchFamily="34" charset="0"/>
              <a:buChar char="•"/>
            </a:pPr>
            <a:r>
              <a:rPr lang="en-IN" dirty="0"/>
              <a:t>We then use this new column to find the average days it takes.  </a:t>
            </a:r>
          </a:p>
          <a:p>
            <a:pPr marL="742950" lvl="1"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97DB7909-BBEA-FC89-B15A-7C3372321539}"/>
              </a:ext>
            </a:extLst>
          </p:cNvPr>
          <p:cNvSpPr txBox="1"/>
          <p:nvPr/>
        </p:nvSpPr>
        <p:spPr>
          <a:xfrm>
            <a:off x="1317172" y="3081892"/>
            <a:ext cx="4245428" cy="923330"/>
          </a:xfrm>
          <a:prstGeom prst="rect">
            <a:avLst/>
          </a:prstGeom>
          <a:noFill/>
        </p:spPr>
        <p:txBody>
          <a:bodyPr wrap="square" rtlCol="0">
            <a:spAutoFit/>
          </a:bodyPr>
          <a:lstStyle/>
          <a:p>
            <a:r>
              <a:rPr lang="en-IN" dirty="0"/>
              <a:t>Formula - =DATEDIF([@ReqDate],[@WorkDate],"d")</a:t>
            </a:r>
          </a:p>
          <a:p>
            <a:r>
              <a:rPr lang="en-IN" dirty="0"/>
              <a:t>(Converted the data into a table)</a:t>
            </a:r>
          </a:p>
        </p:txBody>
      </p:sp>
    </p:spTree>
    <p:extLst>
      <p:ext uri="{BB962C8B-B14F-4D97-AF65-F5344CB8AC3E}">
        <p14:creationId xmlns:p14="http://schemas.microsoft.com/office/powerpoint/2010/main" val="188281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Solution</a:t>
            </a:r>
          </a:p>
        </p:txBody>
      </p:sp>
      <p:pic>
        <p:nvPicPr>
          <p:cNvPr id="4" name="Picture 3">
            <a:extLst>
              <a:ext uri="{FF2B5EF4-FFF2-40B4-BE49-F238E27FC236}">
                <a16:creationId xmlns:a16="http://schemas.microsoft.com/office/drawing/2014/main" id="{5B5C39A7-CB66-1A1E-E5D4-786A4B29431B}"/>
              </a:ext>
            </a:extLst>
          </p:cNvPr>
          <p:cNvPicPr>
            <a:picLocks noChangeAspect="1"/>
          </p:cNvPicPr>
          <p:nvPr/>
        </p:nvPicPr>
        <p:blipFill>
          <a:blip r:embed="rId2"/>
          <a:stretch>
            <a:fillRect/>
          </a:stretch>
        </p:blipFill>
        <p:spPr>
          <a:xfrm>
            <a:off x="8752983" y="1027906"/>
            <a:ext cx="2720559" cy="5062768"/>
          </a:xfrm>
          <a:prstGeom prst="rect">
            <a:avLst/>
          </a:prstGeom>
        </p:spPr>
      </p:pic>
      <p:pic>
        <p:nvPicPr>
          <p:cNvPr id="9" name="Content Placeholder 8">
            <a:extLst>
              <a:ext uri="{FF2B5EF4-FFF2-40B4-BE49-F238E27FC236}">
                <a16:creationId xmlns:a16="http://schemas.microsoft.com/office/drawing/2014/main" id="{063C85B9-CECB-2FD5-7CE1-B1B9A3F9FA7F}"/>
              </a:ext>
            </a:extLst>
          </p:cNvPr>
          <p:cNvPicPr>
            <a:picLocks noGrp="1" noChangeAspect="1"/>
          </p:cNvPicPr>
          <p:nvPr>
            <p:ph idx="1"/>
          </p:nvPr>
        </p:nvPicPr>
        <p:blipFill>
          <a:blip r:embed="rId3"/>
          <a:stretch>
            <a:fillRect/>
          </a:stretch>
        </p:blipFill>
        <p:spPr>
          <a:xfrm>
            <a:off x="838200" y="1525627"/>
            <a:ext cx="6466114" cy="4704512"/>
          </a:xfrm>
        </p:spPr>
      </p:pic>
    </p:spTree>
    <p:extLst>
      <p:ext uri="{BB962C8B-B14F-4D97-AF65-F5344CB8AC3E}">
        <p14:creationId xmlns:p14="http://schemas.microsoft.com/office/powerpoint/2010/main" val="303444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B7BF0805-5964-6EE2-3C66-8E861B3CA815}"/>
              </a:ext>
            </a:extLst>
          </p:cNvPr>
          <p:cNvSpPr>
            <a:spLocks noGrp="1"/>
          </p:cNvSpPr>
          <p:nvPr>
            <p:ph idx="1"/>
          </p:nvPr>
        </p:nvSpPr>
        <p:spPr/>
        <p:txBody>
          <a:bodyPr/>
          <a:lstStyle/>
          <a:p>
            <a:r>
              <a:rPr lang="en-IN" dirty="0"/>
              <a:t>The common type of service requested in each district are:</a:t>
            </a:r>
          </a:p>
          <a:p>
            <a:pPr lvl="1"/>
            <a:r>
              <a:rPr lang="en-IN" dirty="0"/>
              <a:t>Central: Replace</a:t>
            </a:r>
          </a:p>
          <a:p>
            <a:pPr lvl="1"/>
            <a:r>
              <a:rPr lang="en-IN" dirty="0"/>
              <a:t>East: Assess</a:t>
            </a:r>
          </a:p>
          <a:p>
            <a:pPr lvl="1"/>
            <a:r>
              <a:rPr lang="en-IN" dirty="0"/>
              <a:t>North: Assess</a:t>
            </a:r>
          </a:p>
          <a:p>
            <a:pPr lvl="1"/>
            <a:r>
              <a:rPr lang="en-IN" dirty="0"/>
              <a:t>North east: Assess </a:t>
            </a:r>
          </a:p>
          <a:p>
            <a:pPr lvl="1"/>
            <a:r>
              <a:rPr lang="en-IN" dirty="0"/>
              <a:t>Northwest: Assess</a:t>
            </a:r>
          </a:p>
          <a:p>
            <a:pPr lvl="1"/>
            <a:r>
              <a:rPr lang="en-IN" dirty="0"/>
              <a:t>South: Assess </a:t>
            </a:r>
          </a:p>
          <a:p>
            <a:pPr lvl="1"/>
            <a:r>
              <a:rPr lang="en-IN" dirty="0"/>
              <a:t>Southeast: Assess</a:t>
            </a:r>
          </a:p>
          <a:p>
            <a:pPr lvl="1"/>
            <a:r>
              <a:rPr lang="en-IN" dirty="0"/>
              <a:t>West: Assess</a:t>
            </a:r>
          </a:p>
        </p:txBody>
      </p:sp>
    </p:spTree>
    <p:extLst>
      <p:ext uri="{BB962C8B-B14F-4D97-AF65-F5344CB8AC3E}">
        <p14:creationId xmlns:p14="http://schemas.microsoft.com/office/powerpoint/2010/main" val="265694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4D18-01A8-C9D7-4F04-2BD45E1177E2}"/>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853E554E-46F6-E26D-2F37-AABB8F786B51}"/>
              </a:ext>
            </a:extLst>
          </p:cNvPr>
          <p:cNvSpPr>
            <a:spLocks noGrp="1"/>
          </p:cNvSpPr>
          <p:nvPr>
            <p:ph idx="1"/>
          </p:nvPr>
        </p:nvSpPr>
        <p:spPr/>
        <p:txBody>
          <a:bodyPr/>
          <a:lstStyle/>
          <a:p>
            <a:r>
              <a:rPr lang="en-IN" dirty="0"/>
              <a:t>Select the district and the Service columns.</a:t>
            </a:r>
          </a:p>
          <a:p>
            <a:r>
              <a:rPr lang="en-IN" dirty="0"/>
              <a:t>Create a pivot table and count for the ID </a:t>
            </a:r>
          </a:p>
          <a:p>
            <a:r>
              <a:rPr lang="en-IN" dirty="0"/>
              <a:t>Sort it using custom sort</a:t>
            </a:r>
          </a:p>
          <a:p>
            <a:r>
              <a:rPr lang="en-IN" dirty="0"/>
              <a:t>Select the data and make a graph.</a:t>
            </a:r>
          </a:p>
        </p:txBody>
      </p:sp>
    </p:spTree>
    <p:extLst>
      <p:ext uri="{BB962C8B-B14F-4D97-AF65-F5344CB8AC3E}">
        <p14:creationId xmlns:p14="http://schemas.microsoft.com/office/powerpoint/2010/main" val="181897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8</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6336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Distribution of payment types with and without warranty</a:t>
            </a:r>
          </a:p>
        </p:txBody>
      </p:sp>
      <p:pic>
        <p:nvPicPr>
          <p:cNvPr id="5" name="Content Placeholder 4">
            <a:extLst>
              <a:ext uri="{FF2B5EF4-FFF2-40B4-BE49-F238E27FC236}">
                <a16:creationId xmlns:a16="http://schemas.microsoft.com/office/drawing/2014/main" id="{0261088A-410C-4361-2079-E480572138D4}"/>
              </a:ext>
            </a:extLst>
          </p:cNvPr>
          <p:cNvPicPr>
            <a:picLocks noGrp="1" noChangeAspect="1"/>
          </p:cNvPicPr>
          <p:nvPr>
            <p:ph idx="1"/>
          </p:nvPr>
        </p:nvPicPr>
        <p:blipFill>
          <a:blip r:embed="rId2"/>
          <a:stretch>
            <a:fillRect/>
          </a:stretch>
        </p:blipFill>
        <p:spPr>
          <a:xfrm>
            <a:off x="972792" y="2180133"/>
            <a:ext cx="6702728" cy="3981181"/>
          </a:xfrm>
        </p:spPr>
      </p:pic>
      <p:pic>
        <p:nvPicPr>
          <p:cNvPr id="7" name="Picture 6">
            <a:extLst>
              <a:ext uri="{FF2B5EF4-FFF2-40B4-BE49-F238E27FC236}">
                <a16:creationId xmlns:a16="http://schemas.microsoft.com/office/drawing/2014/main" id="{4BD4FC32-DE43-54D7-E1D8-30A675276AA3}"/>
              </a:ext>
            </a:extLst>
          </p:cNvPr>
          <p:cNvPicPr>
            <a:picLocks noChangeAspect="1"/>
          </p:cNvPicPr>
          <p:nvPr/>
        </p:nvPicPr>
        <p:blipFill>
          <a:blip r:embed="rId3"/>
          <a:stretch>
            <a:fillRect/>
          </a:stretch>
        </p:blipFill>
        <p:spPr>
          <a:xfrm>
            <a:off x="8491711" y="2887704"/>
            <a:ext cx="3066563" cy="1695181"/>
          </a:xfrm>
          <a:prstGeom prst="rect">
            <a:avLst/>
          </a:prstGeom>
        </p:spPr>
      </p:pic>
    </p:spTree>
    <p:extLst>
      <p:ext uri="{BB962C8B-B14F-4D97-AF65-F5344CB8AC3E}">
        <p14:creationId xmlns:p14="http://schemas.microsoft.com/office/powerpoint/2010/main" val="3181930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3DA6-E8F0-53E4-3017-7EC4ACDB96BE}"/>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7D7CC571-554E-3E04-9168-B18F58E5AB33}"/>
              </a:ext>
            </a:extLst>
          </p:cNvPr>
          <p:cNvSpPr>
            <a:spLocks noGrp="1"/>
          </p:cNvSpPr>
          <p:nvPr>
            <p:ph idx="1"/>
          </p:nvPr>
        </p:nvSpPr>
        <p:spPr/>
        <p:txBody>
          <a:bodyPr/>
          <a:lstStyle/>
          <a:p>
            <a:r>
              <a:rPr lang="en-IN" dirty="0"/>
              <a:t>We use the pivot table and we take the warranty label and the payment type as rows and the count of id as columns. </a:t>
            </a:r>
          </a:p>
          <a:p>
            <a:r>
              <a:rPr lang="en-IN" dirty="0"/>
              <a:t>We then insert a plot. </a:t>
            </a:r>
          </a:p>
          <a:p>
            <a:r>
              <a:rPr lang="en-IN" dirty="0"/>
              <a:t>Conclusion</a:t>
            </a:r>
          </a:p>
          <a:p>
            <a:pPr lvl="1"/>
            <a:r>
              <a:rPr lang="en-IN" dirty="0"/>
              <a:t>The work orders with the warranty labels have only one payment method. </a:t>
            </a:r>
            <a:r>
              <a:rPr lang="en-IN" dirty="0" err="1"/>
              <a:t>i.e</a:t>
            </a:r>
            <a:r>
              <a:rPr lang="en-IN" dirty="0"/>
              <a:t> the company is bearing the cost required for the service. </a:t>
            </a:r>
          </a:p>
          <a:p>
            <a:pPr lvl="1"/>
            <a:r>
              <a:rPr lang="en-IN" dirty="0"/>
              <a:t>Whereas when there is no warranty, the payment type varies from account, C.O.D, credit and P.O. </a:t>
            </a:r>
          </a:p>
        </p:txBody>
      </p:sp>
    </p:spTree>
    <p:extLst>
      <p:ext uri="{BB962C8B-B14F-4D97-AF65-F5344CB8AC3E}">
        <p14:creationId xmlns:p14="http://schemas.microsoft.com/office/powerpoint/2010/main" val="894857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082F-C74E-5909-73F4-6A4FD08E479A}"/>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D18A236C-D085-BF1D-09DF-ACACB47C322D}"/>
              </a:ext>
            </a:extLst>
          </p:cNvPr>
          <p:cNvPicPr>
            <a:picLocks noGrp="1" noChangeAspect="1"/>
          </p:cNvPicPr>
          <p:nvPr>
            <p:ph idx="1"/>
          </p:nvPr>
        </p:nvPicPr>
        <p:blipFill>
          <a:blip r:embed="rId2"/>
          <a:stretch>
            <a:fillRect/>
          </a:stretch>
        </p:blipFill>
        <p:spPr>
          <a:xfrm>
            <a:off x="911035" y="1383527"/>
            <a:ext cx="6682852" cy="4093247"/>
          </a:xfrm>
        </p:spPr>
      </p:pic>
    </p:spTree>
    <p:extLst>
      <p:ext uri="{BB962C8B-B14F-4D97-AF65-F5344CB8AC3E}">
        <p14:creationId xmlns:p14="http://schemas.microsoft.com/office/powerpoint/2010/main" val="754989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064E-CC40-A0D8-275D-A1BF71586A8C}"/>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91FEDF0E-DE5A-1325-3D2B-5189D20B79DC}"/>
              </a:ext>
            </a:extLst>
          </p:cNvPr>
          <p:cNvPicPr>
            <a:picLocks noGrp="1" noChangeAspect="1"/>
          </p:cNvPicPr>
          <p:nvPr>
            <p:ph idx="1"/>
          </p:nvPr>
        </p:nvPicPr>
        <p:blipFill>
          <a:blip r:embed="rId2"/>
          <a:stretch>
            <a:fillRect/>
          </a:stretch>
        </p:blipFill>
        <p:spPr>
          <a:xfrm>
            <a:off x="838200" y="1384688"/>
            <a:ext cx="8614570" cy="3870705"/>
          </a:xfrm>
        </p:spPr>
      </p:pic>
    </p:spTree>
    <p:extLst>
      <p:ext uri="{BB962C8B-B14F-4D97-AF65-F5344CB8AC3E}">
        <p14:creationId xmlns:p14="http://schemas.microsoft.com/office/powerpoint/2010/main" val="143784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C95-13A9-CD5F-1340-4AC768D044F1}"/>
              </a:ext>
            </a:extLst>
          </p:cNvPr>
          <p:cNvSpPr>
            <a:spLocks noGrp="1"/>
          </p:cNvSpPr>
          <p:nvPr>
            <p:ph type="title"/>
          </p:nvPr>
        </p:nvSpPr>
        <p:spPr/>
        <p:txBody>
          <a:bodyPr/>
          <a:lstStyle/>
          <a:p>
            <a:r>
              <a:rPr lang="en-IN" dirty="0"/>
              <a:t>Full view</a:t>
            </a:r>
          </a:p>
        </p:txBody>
      </p:sp>
      <p:pic>
        <p:nvPicPr>
          <p:cNvPr id="5" name="Content Placeholder 4">
            <a:extLst>
              <a:ext uri="{FF2B5EF4-FFF2-40B4-BE49-F238E27FC236}">
                <a16:creationId xmlns:a16="http://schemas.microsoft.com/office/drawing/2014/main" id="{9CF556D3-B28C-4AC0-5806-BB636917B602}"/>
              </a:ext>
            </a:extLst>
          </p:cNvPr>
          <p:cNvPicPr>
            <a:picLocks noGrp="1" noChangeAspect="1"/>
          </p:cNvPicPr>
          <p:nvPr>
            <p:ph idx="1"/>
          </p:nvPr>
        </p:nvPicPr>
        <p:blipFill>
          <a:blip r:embed="rId2"/>
          <a:stretch>
            <a:fillRect/>
          </a:stretch>
        </p:blipFill>
        <p:spPr>
          <a:xfrm>
            <a:off x="4750868" y="182880"/>
            <a:ext cx="6602932" cy="5656810"/>
          </a:xfrm>
        </p:spPr>
      </p:pic>
    </p:spTree>
    <p:extLst>
      <p:ext uri="{BB962C8B-B14F-4D97-AF65-F5344CB8AC3E}">
        <p14:creationId xmlns:p14="http://schemas.microsoft.com/office/powerpoint/2010/main" val="1520531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CBCD-F769-825E-879E-3FD1A4407C00}"/>
              </a:ext>
            </a:extLst>
          </p:cNvPr>
          <p:cNvSpPr>
            <a:spLocks noGrp="1"/>
          </p:cNvSpPr>
          <p:nvPr>
            <p:ph type="title"/>
          </p:nvPr>
        </p:nvSpPr>
        <p:spPr/>
        <p:txBody>
          <a:bodyPr/>
          <a:lstStyle/>
          <a:p>
            <a:r>
              <a:rPr lang="en-IN" dirty="0"/>
              <a:t>Dashboard explained</a:t>
            </a:r>
          </a:p>
        </p:txBody>
      </p:sp>
      <p:sp>
        <p:nvSpPr>
          <p:cNvPr id="3" name="Content Placeholder 2">
            <a:extLst>
              <a:ext uri="{FF2B5EF4-FFF2-40B4-BE49-F238E27FC236}">
                <a16:creationId xmlns:a16="http://schemas.microsoft.com/office/drawing/2014/main" id="{07394F8A-00E9-BCD8-F9F1-8B0ED9C2E2FC}"/>
              </a:ext>
            </a:extLst>
          </p:cNvPr>
          <p:cNvSpPr>
            <a:spLocks noGrp="1"/>
          </p:cNvSpPr>
          <p:nvPr>
            <p:ph idx="1"/>
          </p:nvPr>
        </p:nvSpPr>
        <p:spPr/>
        <p:txBody>
          <a:bodyPr/>
          <a:lstStyle/>
          <a:p>
            <a:r>
              <a:rPr lang="en-IN" dirty="0"/>
              <a:t>We have defined several KPIs related to the quality of the service, the number of people required for the service, the distribution of payment systems, total cost incurred by region. We have also analysed a trend in the payment services which can be filtered through years. This particular dashboard will allow us to maintain tabs of the efficiency of the service, the resources allotted to services. </a:t>
            </a:r>
          </a:p>
          <a:p>
            <a:r>
              <a:rPr lang="en-IN" dirty="0"/>
              <a:t>We also have a birds eye view of the average labour hours, the cost incurred and the total rush jobs. </a:t>
            </a:r>
          </a:p>
          <a:p>
            <a:endParaRPr lang="en-IN" dirty="0"/>
          </a:p>
        </p:txBody>
      </p:sp>
    </p:spTree>
    <p:extLst>
      <p:ext uri="{BB962C8B-B14F-4D97-AF65-F5344CB8AC3E}">
        <p14:creationId xmlns:p14="http://schemas.microsoft.com/office/powerpoint/2010/main" val="194850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2</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904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The highest number of rush jobs</a:t>
            </a:r>
          </a:p>
        </p:txBody>
      </p:sp>
      <p:pic>
        <p:nvPicPr>
          <p:cNvPr id="5" name="Content Placeholder 4">
            <a:extLst>
              <a:ext uri="{FF2B5EF4-FFF2-40B4-BE49-F238E27FC236}">
                <a16:creationId xmlns:a16="http://schemas.microsoft.com/office/drawing/2014/main" id="{F1327FDA-D68D-375D-D86C-D2CBC66C1A6B}"/>
              </a:ext>
            </a:extLst>
          </p:cNvPr>
          <p:cNvPicPr>
            <a:picLocks noGrp="1" noChangeAspect="1"/>
          </p:cNvPicPr>
          <p:nvPr>
            <p:ph idx="1"/>
          </p:nvPr>
        </p:nvPicPr>
        <p:blipFill>
          <a:blip r:embed="rId2"/>
          <a:stretch>
            <a:fillRect/>
          </a:stretch>
        </p:blipFill>
        <p:spPr>
          <a:xfrm>
            <a:off x="1365034" y="1690688"/>
            <a:ext cx="7741990" cy="4351338"/>
          </a:xfrm>
        </p:spPr>
      </p:pic>
    </p:spTree>
    <p:extLst>
      <p:ext uri="{BB962C8B-B14F-4D97-AF65-F5344CB8AC3E}">
        <p14:creationId xmlns:p14="http://schemas.microsoft.com/office/powerpoint/2010/main" val="304704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CC0D-AED4-F806-D4CD-D8A0BCDA26EF}"/>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1126A49A-5A0C-E421-A35F-364862EBF865}"/>
              </a:ext>
            </a:extLst>
          </p:cNvPr>
          <p:cNvSpPr>
            <a:spLocks noGrp="1"/>
          </p:cNvSpPr>
          <p:nvPr>
            <p:ph idx="1"/>
          </p:nvPr>
        </p:nvSpPr>
        <p:spPr/>
        <p:txBody>
          <a:bodyPr/>
          <a:lstStyle/>
          <a:p>
            <a:r>
              <a:rPr lang="en-IN" dirty="0"/>
              <a:t>Filter the table in such a way where we get the rush jobs </a:t>
            </a:r>
          </a:p>
          <a:p>
            <a:r>
              <a:rPr lang="en-IN" dirty="0"/>
              <a:t>Copy the data and add a pivot table </a:t>
            </a:r>
          </a:p>
          <a:p>
            <a:r>
              <a:rPr lang="en-IN" dirty="0"/>
              <a:t>Count the number of districts and sort in descending order. </a:t>
            </a:r>
          </a:p>
          <a:p>
            <a:endParaRPr lang="en-IN" dirty="0"/>
          </a:p>
          <a:p>
            <a:r>
              <a:rPr lang="en-IN" dirty="0"/>
              <a:t>Conclusion</a:t>
            </a:r>
          </a:p>
          <a:p>
            <a:pPr lvl="1"/>
            <a:r>
              <a:rPr lang="en-IN" dirty="0"/>
              <a:t>Northwest district has the highest number of rush jobs and by a huge margin. </a:t>
            </a:r>
          </a:p>
        </p:txBody>
      </p:sp>
    </p:spTree>
    <p:extLst>
      <p:ext uri="{BB962C8B-B14F-4D97-AF65-F5344CB8AC3E}">
        <p14:creationId xmlns:p14="http://schemas.microsoft.com/office/powerpoint/2010/main" val="332996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3</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7696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AF8-DEC1-BB87-4CEA-28554841E663}"/>
              </a:ext>
            </a:extLst>
          </p:cNvPr>
          <p:cNvSpPr>
            <a:spLocks noGrp="1"/>
          </p:cNvSpPr>
          <p:nvPr>
            <p:ph type="title"/>
          </p:nvPr>
        </p:nvSpPr>
        <p:spPr/>
        <p:txBody>
          <a:bodyPr/>
          <a:lstStyle/>
          <a:p>
            <a:r>
              <a:rPr lang="en-IN" dirty="0"/>
              <a:t>Difference of the average </a:t>
            </a:r>
            <a:r>
              <a:rPr lang="en-IN" dirty="0" err="1"/>
              <a:t>lbr</a:t>
            </a:r>
            <a:r>
              <a:rPr lang="en-IN" dirty="0"/>
              <a:t> work hour</a:t>
            </a:r>
          </a:p>
        </p:txBody>
      </p:sp>
      <p:pic>
        <p:nvPicPr>
          <p:cNvPr id="5" name="Content Placeholder 4">
            <a:extLst>
              <a:ext uri="{FF2B5EF4-FFF2-40B4-BE49-F238E27FC236}">
                <a16:creationId xmlns:a16="http://schemas.microsoft.com/office/drawing/2014/main" id="{DEB9A18A-0894-6C00-7F31-898BEB8EB0F7}"/>
              </a:ext>
            </a:extLst>
          </p:cNvPr>
          <p:cNvPicPr>
            <a:picLocks noGrp="1" noChangeAspect="1"/>
          </p:cNvPicPr>
          <p:nvPr>
            <p:ph idx="1"/>
          </p:nvPr>
        </p:nvPicPr>
        <p:blipFill>
          <a:blip r:embed="rId2"/>
          <a:stretch>
            <a:fillRect/>
          </a:stretch>
        </p:blipFill>
        <p:spPr>
          <a:xfrm>
            <a:off x="961218" y="2122715"/>
            <a:ext cx="10324730" cy="3777342"/>
          </a:xfrm>
        </p:spPr>
      </p:pic>
    </p:spTree>
    <p:extLst>
      <p:ext uri="{BB962C8B-B14F-4D97-AF65-F5344CB8AC3E}">
        <p14:creationId xmlns:p14="http://schemas.microsoft.com/office/powerpoint/2010/main" val="183708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92C-1E2F-C25F-F74E-2B66DEAF0A6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03C29995-CEB0-B9F8-F8FD-EDB2A8ECE849}"/>
              </a:ext>
            </a:extLst>
          </p:cNvPr>
          <p:cNvSpPr>
            <a:spLocks noGrp="1"/>
          </p:cNvSpPr>
          <p:nvPr>
            <p:ph idx="1"/>
          </p:nvPr>
        </p:nvSpPr>
        <p:spPr/>
        <p:txBody>
          <a:bodyPr/>
          <a:lstStyle/>
          <a:p>
            <a:r>
              <a:rPr lang="en-IN" dirty="0"/>
              <a:t>We add a pivot table taking the “rush job” column as the rows and the average “</a:t>
            </a:r>
            <a:r>
              <a:rPr lang="en-IN" dirty="0" err="1"/>
              <a:t>lbr</a:t>
            </a:r>
            <a:r>
              <a:rPr lang="en-IN" dirty="0"/>
              <a:t> time” as values. </a:t>
            </a:r>
          </a:p>
          <a:p>
            <a:r>
              <a:rPr lang="en-IN" dirty="0"/>
              <a:t>We get an average of 0.58hrs work time from a rush job and an average of 0.792hrs work time from a non-rush job. </a:t>
            </a:r>
          </a:p>
          <a:p>
            <a:r>
              <a:rPr lang="en-IN" dirty="0"/>
              <a:t>Hence the difference is 0.205hrs. </a:t>
            </a:r>
          </a:p>
        </p:txBody>
      </p:sp>
    </p:spTree>
    <p:extLst>
      <p:ext uri="{BB962C8B-B14F-4D97-AF65-F5344CB8AC3E}">
        <p14:creationId xmlns:p14="http://schemas.microsoft.com/office/powerpoint/2010/main" val="275355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E57C-C970-0A61-DCD8-B4EFA324945F}"/>
              </a:ext>
            </a:extLst>
          </p:cNvPr>
          <p:cNvSpPr>
            <a:spLocks noGrp="1"/>
          </p:cNvSpPr>
          <p:nvPr>
            <p:ph type="ctrTitle"/>
          </p:nvPr>
        </p:nvSpPr>
        <p:spPr/>
        <p:txBody>
          <a:bodyPr/>
          <a:lstStyle/>
          <a:p>
            <a:r>
              <a:rPr lang="en-IN" dirty="0"/>
              <a:t>Question 4</a:t>
            </a:r>
          </a:p>
        </p:txBody>
      </p:sp>
      <p:sp>
        <p:nvSpPr>
          <p:cNvPr id="3" name="Subtitle 2">
            <a:extLst>
              <a:ext uri="{FF2B5EF4-FFF2-40B4-BE49-F238E27FC236}">
                <a16:creationId xmlns:a16="http://schemas.microsoft.com/office/drawing/2014/main" id="{95CD9B98-F80D-68A1-D81D-54A4EEE5F6E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8183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TotalTime>
  <Words>794</Words>
  <Application>Microsoft Office PowerPoint</Application>
  <PresentationFormat>Widescreen</PresentationFormat>
  <Paragraphs>79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Question 1</vt:lpstr>
      <vt:lpstr>Average lead time between the request date and completion date</vt:lpstr>
      <vt:lpstr>Question 2</vt:lpstr>
      <vt:lpstr>The highest number of rush jobs</vt:lpstr>
      <vt:lpstr>Solution</vt:lpstr>
      <vt:lpstr>Question 3</vt:lpstr>
      <vt:lpstr>Difference of the average lbr work hour</vt:lpstr>
      <vt:lpstr>Solution</vt:lpstr>
      <vt:lpstr>Question 4</vt:lpstr>
      <vt:lpstr>Distribution of payment type across services</vt:lpstr>
      <vt:lpstr>Distribution of payment type across services</vt:lpstr>
      <vt:lpstr>Solution</vt:lpstr>
      <vt:lpstr>Question 5</vt:lpstr>
      <vt:lpstr>Trends in the distribution of payment over time</vt:lpstr>
      <vt:lpstr>Solution</vt:lpstr>
      <vt:lpstr>Question 6</vt:lpstr>
      <vt:lpstr>The correlation between techs and cost per part</vt:lpstr>
      <vt:lpstr>Solution</vt:lpstr>
      <vt:lpstr>Question 7</vt:lpstr>
      <vt:lpstr>Solution</vt:lpstr>
      <vt:lpstr>Solution</vt:lpstr>
      <vt:lpstr>Solution</vt:lpstr>
      <vt:lpstr>Question 8</vt:lpstr>
      <vt:lpstr>Distribution of payment types with and without warranty</vt:lpstr>
      <vt:lpstr>Solution</vt:lpstr>
      <vt:lpstr>Dashboard</vt:lpstr>
      <vt:lpstr>Dashboard</vt:lpstr>
      <vt:lpstr>Full view</vt:lpstr>
      <vt:lpstr>Dashboard explained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Iyer</dc:creator>
  <cp:lastModifiedBy>Abhishek Iyer</cp:lastModifiedBy>
  <cp:revision>5</cp:revision>
  <dcterms:created xsi:type="dcterms:W3CDTF">2024-04-02T08:30:09Z</dcterms:created>
  <dcterms:modified xsi:type="dcterms:W3CDTF">2024-04-02T11:09:29Z</dcterms:modified>
</cp:coreProperties>
</file>