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280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Shridhar\Desktop\db_graph%20(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Shridhar\Desktop\db_graph%20(2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Shridhar\Desktop\db_graph%20(2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Shridhar\Desktop\db_graph%20(2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Shridhar\Desktop\db_graph%20(2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Shridhar\Desktop\db_graph%20(2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Shridhar\Desktop\db_graph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Apache</a:t>
            </a:r>
            <a:r>
              <a:rPr lang="en-US" baseline="0"/>
              <a:t> Server, c =10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'Apache Server'!$B$2</c:f>
              <c:strCache>
                <c:ptCount val="1"/>
                <c:pt idx="0">
                  <c:v>Standalone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'Apache Server'!$A$3:$A$13</c:f>
              <c:numCache>
                <c:formatCode>General</c:formatCode>
                <c:ptCount val="11"/>
                <c:pt idx="1">
                  <c:v>1000.0</c:v>
                </c:pt>
                <c:pt idx="2">
                  <c:v>2000.0</c:v>
                </c:pt>
                <c:pt idx="3">
                  <c:v>3000.0</c:v>
                </c:pt>
                <c:pt idx="4">
                  <c:v>4000.0</c:v>
                </c:pt>
                <c:pt idx="5">
                  <c:v>5000.0</c:v>
                </c:pt>
                <c:pt idx="6">
                  <c:v>10000.0</c:v>
                </c:pt>
                <c:pt idx="7">
                  <c:v>20000.0</c:v>
                </c:pt>
                <c:pt idx="8">
                  <c:v>30000.0</c:v>
                </c:pt>
                <c:pt idx="9">
                  <c:v>40000.0</c:v>
                </c:pt>
                <c:pt idx="10">
                  <c:v>50000.0</c:v>
                </c:pt>
              </c:numCache>
            </c:numRef>
          </c:cat>
          <c:val>
            <c:numRef>
              <c:f>'Apache Server'!$B$3:$B$13</c:f>
              <c:numCache>
                <c:formatCode>General</c:formatCode>
                <c:ptCount val="11"/>
                <c:pt idx="0">
                  <c:v>0.0</c:v>
                </c:pt>
                <c:pt idx="1">
                  <c:v>0.883</c:v>
                </c:pt>
                <c:pt idx="2">
                  <c:v>1.453</c:v>
                </c:pt>
                <c:pt idx="3">
                  <c:v>1.981</c:v>
                </c:pt>
                <c:pt idx="4">
                  <c:v>2.555</c:v>
                </c:pt>
                <c:pt idx="5">
                  <c:v>3.11</c:v>
                </c:pt>
                <c:pt idx="6">
                  <c:v>5.727999999999998</c:v>
                </c:pt>
                <c:pt idx="7">
                  <c:v>11.054</c:v>
                </c:pt>
                <c:pt idx="8">
                  <c:v>16.29799999999999</c:v>
                </c:pt>
                <c:pt idx="9">
                  <c:v>21.648</c:v>
                </c:pt>
                <c:pt idx="10">
                  <c:v>26.937</c:v>
                </c:pt>
              </c:numCache>
            </c:numRef>
          </c:val>
        </c:ser>
        <c:ser>
          <c:idx val="1"/>
          <c:order val="1"/>
          <c:tx>
            <c:strRef>
              <c:f>'Apache Server'!$C$2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'Apache Server'!$A$3:$A$13</c:f>
              <c:numCache>
                <c:formatCode>General</c:formatCode>
                <c:ptCount val="11"/>
                <c:pt idx="1">
                  <c:v>1000.0</c:v>
                </c:pt>
                <c:pt idx="2">
                  <c:v>2000.0</c:v>
                </c:pt>
                <c:pt idx="3">
                  <c:v>3000.0</c:v>
                </c:pt>
                <c:pt idx="4">
                  <c:v>4000.0</c:v>
                </c:pt>
                <c:pt idx="5">
                  <c:v>5000.0</c:v>
                </c:pt>
                <c:pt idx="6">
                  <c:v>10000.0</c:v>
                </c:pt>
                <c:pt idx="7">
                  <c:v>20000.0</c:v>
                </c:pt>
                <c:pt idx="8">
                  <c:v>30000.0</c:v>
                </c:pt>
                <c:pt idx="9">
                  <c:v>40000.0</c:v>
                </c:pt>
                <c:pt idx="10">
                  <c:v>50000.0</c:v>
                </c:pt>
              </c:numCache>
            </c:numRef>
          </c:cat>
          <c:val>
            <c:numRef>
              <c:f>'Apache Server'!$C$3:$C$13</c:f>
              <c:numCache>
                <c:formatCode>General</c:formatCode>
                <c:ptCount val="11"/>
                <c:pt idx="0">
                  <c:v>0.0</c:v>
                </c:pt>
                <c:pt idx="1">
                  <c:v>0.801</c:v>
                </c:pt>
                <c:pt idx="2">
                  <c:v>1.36</c:v>
                </c:pt>
                <c:pt idx="3">
                  <c:v>1.73</c:v>
                </c:pt>
                <c:pt idx="4">
                  <c:v>2.43</c:v>
                </c:pt>
                <c:pt idx="5">
                  <c:v>3.3</c:v>
                </c:pt>
                <c:pt idx="6">
                  <c:v>6.27</c:v>
                </c:pt>
                <c:pt idx="7">
                  <c:v>11.89</c:v>
                </c:pt>
                <c:pt idx="8">
                  <c:v>17.84</c:v>
                </c:pt>
                <c:pt idx="9">
                  <c:v>23.64</c:v>
                </c:pt>
                <c:pt idx="10">
                  <c:v>28.97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146866632"/>
        <c:axId val="-2143893384"/>
      </c:barChart>
      <c:catAx>
        <c:axId val="-2146866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Requests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893384"/>
        <c:crossesAt val="0.0"/>
        <c:auto val="0"/>
        <c:lblAlgn val="ctr"/>
        <c:lblOffset val="100"/>
        <c:noMultiLvlLbl val="0"/>
      </c:catAx>
      <c:valAx>
        <c:axId val="-2143893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</a:t>
                </a:r>
                <a:r>
                  <a:rPr lang="en-US" baseline="0"/>
                  <a:t> Time in Sec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866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Apache</a:t>
            </a:r>
            <a:r>
              <a:rPr lang="en-US" baseline="0"/>
              <a:t> Server, c = 30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'Apache Server'!$D$2</c:f>
              <c:strCache>
                <c:ptCount val="1"/>
                <c:pt idx="0">
                  <c:v>Standalone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'Apache Server'!$A$3:$A$13</c:f>
              <c:numCache>
                <c:formatCode>General</c:formatCode>
                <c:ptCount val="11"/>
                <c:pt idx="1">
                  <c:v>1000.0</c:v>
                </c:pt>
                <c:pt idx="2">
                  <c:v>2000.0</c:v>
                </c:pt>
                <c:pt idx="3">
                  <c:v>3000.0</c:v>
                </c:pt>
                <c:pt idx="4">
                  <c:v>4000.0</c:v>
                </c:pt>
                <c:pt idx="5">
                  <c:v>5000.0</c:v>
                </c:pt>
                <c:pt idx="6">
                  <c:v>10000.0</c:v>
                </c:pt>
                <c:pt idx="7">
                  <c:v>20000.0</c:v>
                </c:pt>
                <c:pt idx="8">
                  <c:v>30000.0</c:v>
                </c:pt>
                <c:pt idx="9">
                  <c:v>40000.0</c:v>
                </c:pt>
                <c:pt idx="10">
                  <c:v>50000.0</c:v>
                </c:pt>
              </c:numCache>
            </c:numRef>
          </c:cat>
          <c:val>
            <c:numRef>
              <c:f>'Apache Server'!$D$3:$D$13</c:f>
              <c:numCache>
                <c:formatCode>General</c:formatCode>
                <c:ptCount val="11"/>
                <c:pt idx="0">
                  <c:v>0.0</c:v>
                </c:pt>
                <c:pt idx="1">
                  <c:v>0.94</c:v>
                </c:pt>
                <c:pt idx="2">
                  <c:v>1.451</c:v>
                </c:pt>
                <c:pt idx="3">
                  <c:v>2.01</c:v>
                </c:pt>
                <c:pt idx="4">
                  <c:v>2.495</c:v>
                </c:pt>
                <c:pt idx="5">
                  <c:v>3.061</c:v>
                </c:pt>
                <c:pt idx="6">
                  <c:v>5.747</c:v>
                </c:pt>
                <c:pt idx="7">
                  <c:v>11.25</c:v>
                </c:pt>
                <c:pt idx="8">
                  <c:v>16.383</c:v>
                </c:pt>
                <c:pt idx="9">
                  <c:v>22.128</c:v>
                </c:pt>
                <c:pt idx="10">
                  <c:v>27.162</c:v>
                </c:pt>
              </c:numCache>
            </c:numRef>
          </c:val>
        </c:ser>
        <c:ser>
          <c:idx val="1"/>
          <c:order val="1"/>
          <c:tx>
            <c:strRef>
              <c:f>'Apache Server'!$E$2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'Apache Server'!$A$3:$A$13</c:f>
              <c:numCache>
                <c:formatCode>General</c:formatCode>
                <c:ptCount val="11"/>
                <c:pt idx="1">
                  <c:v>1000.0</c:v>
                </c:pt>
                <c:pt idx="2">
                  <c:v>2000.0</c:v>
                </c:pt>
                <c:pt idx="3">
                  <c:v>3000.0</c:v>
                </c:pt>
                <c:pt idx="4">
                  <c:v>4000.0</c:v>
                </c:pt>
                <c:pt idx="5">
                  <c:v>5000.0</c:v>
                </c:pt>
                <c:pt idx="6">
                  <c:v>10000.0</c:v>
                </c:pt>
                <c:pt idx="7">
                  <c:v>20000.0</c:v>
                </c:pt>
                <c:pt idx="8">
                  <c:v>30000.0</c:v>
                </c:pt>
                <c:pt idx="9">
                  <c:v>40000.0</c:v>
                </c:pt>
                <c:pt idx="10">
                  <c:v>50000.0</c:v>
                </c:pt>
              </c:numCache>
            </c:numRef>
          </c:cat>
          <c:val>
            <c:numRef>
              <c:f>'Apache Server'!$E$3:$E$13</c:f>
              <c:numCache>
                <c:formatCode>General</c:formatCode>
                <c:ptCount val="11"/>
                <c:pt idx="0">
                  <c:v>0.0</c:v>
                </c:pt>
                <c:pt idx="1">
                  <c:v>1.01</c:v>
                </c:pt>
                <c:pt idx="2">
                  <c:v>1.43</c:v>
                </c:pt>
                <c:pt idx="3">
                  <c:v>2.24</c:v>
                </c:pt>
                <c:pt idx="4">
                  <c:v>2.79</c:v>
                </c:pt>
                <c:pt idx="5">
                  <c:v>3.43</c:v>
                </c:pt>
                <c:pt idx="6">
                  <c:v>8.16</c:v>
                </c:pt>
                <c:pt idx="7">
                  <c:v>12.4</c:v>
                </c:pt>
                <c:pt idx="8">
                  <c:v>18.39</c:v>
                </c:pt>
                <c:pt idx="9">
                  <c:v>27.18</c:v>
                </c:pt>
                <c:pt idx="10">
                  <c:v>30.59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143900520"/>
        <c:axId val="-2143885160"/>
      </c:barChart>
      <c:catAx>
        <c:axId val="-2143900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Requests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885160"/>
        <c:crosses val="autoZero"/>
        <c:auto val="1"/>
        <c:lblAlgn val="ctr"/>
        <c:lblOffset val="100"/>
        <c:noMultiLvlLbl val="0"/>
      </c:catAx>
      <c:valAx>
        <c:axId val="-214388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 in 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900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Sysbench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Sysbench!$B$1</c:f>
              <c:strCache>
                <c:ptCount val="1"/>
                <c:pt idx="0">
                  <c:v>Standalone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Sysbench!$A$2:$A$10</c:f>
              <c:numCache>
                <c:formatCode>General</c:formatCode>
                <c:ptCount val="9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Sysbench!$B$2:$B$10</c:f>
              <c:numCache>
                <c:formatCode>General</c:formatCode>
                <c:ptCount val="9"/>
                <c:pt idx="0">
                  <c:v>0.0</c:v>
                </c:pt>
                <c:pt idx="1">
                  <c:v>297.06</c:v>
                </c:pt>
                <c:pt idx="2">
                  <c:v>148.1</c:v>
                </c:pt>
                <c:pt idx="3">
                  <c:v>98.85</c:v>
                </c:pt>
                <c:pt idx="4">
                  <c:v>76.16999999999998</c:v>
                </c:pt>
                <c:pt idx="5">
                  <c:v>74.97</c:v>
                </c:pt>
                <c:pt idx="6">
                  <c:v>74.87</c:v>
                </c:pt>
                <c:pt idx="7">
                  <c:v>74.86</c:v>
                </c:pt>
                <c:pt idx="8">
                  <c:v>74.9</c:v>
                </c:pt>
              </c:numCache>
            </c:numRef>
          </c:val>
        </c:ser>
        <c:ser>
          <c:idx val="1"/>
          <c:order val="1"/>
          <c:tx>
            <c:strRef>
              <c:f>Sysbench!$C$1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Sysbench!$A$2:$A$10</c:f>
              <c:numCache>
                <c:formatCode>General</c:formatCode>
                <c:ptCount val="9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Sysbench!$C$2:$C$10</c:f>
              <c:numCache>
                <c:formatCode>General</c:formatCode>
                <c:ptCount val="9"/>
                <c:pt idx="0">
                  <c:v>0.0</c:v>
                </c:pt>
                <c:pt idx="1">
                  <c:v>310.11</c:v>
                </c:pt>
                <c:pt idx="2">
                  <c:v>160.2</c:v>
                </c:pt>
                <c:pt idx="3">
                  <c:v>103.41</c:v>
                </c:pt>
                <c:pt idx="4">
                  <c:v>81.41</c:v>
                </c:pt>
                <c:pt idx="5">
                  <c:v>81.3</c:v>
                </c:pt>
                <c:pt idx="6">
                  <c:v>80.39</c:v>
                </c:pt>
                <c:pt idx="7">
                  <c:v>81.71</c:v>
                </c:pt>
                <c:pt idx="8">
                  <c:v>81.43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802456"/>
        <c:axId val="-2143795816"/>
      </c:barChart>
      <c:catAx>
        <c:axId val="-2143802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795816"/>
        <c:crosses val="autoZero"/>
        <c:auto val="1"/>
        <c:lblAlgn val="ctr"/>
        <c:lblOffset val="100"/>
        <c:noMultiLvlLbl val="0"/>
      </c:catAx>
      <c:valAx>
        <c:axId val="-214379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</a:t>
                </a:r>
                <a:r>
                  <a:rPr lang="en-US" baseline="0"/>
                  <a:t> Time (in Sec)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802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Prime</a:t>
            </a:r>
            <a:r>
              <a:rPr lang="en-US" baseline="0"/>
              <a:t> Number Generator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'Prime # &lt; N'!$B$1</c:f>
              <c:strCache>
                <c:ptCount val="1"/>
                <c:pt idx="0">
                  <c:v>Standalone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'Prime # &lt; N'!$A$2:$A$8</c:f>
              <c:numCache>
                <c:formatCode>General</c:formatCode>
                <c:ptCount val="7"/>
                <c:pt idx="1">
                  <c:v>10000.0</c:v>
                </c:pt>
                <c:pt idx="2">
                  <c:v>20000.0</c:v>
                </c:pt>
                <c:pt idx="3">
                  <c:v>30000.0</c:v>
                </c:pt>
                <c:pt idx="4">
                  <c:v>40000.0</c:v>
                </c:pt>
                <c:pt idx="5">
                  <c:v>50000.0</c:v>
                </c:pt>
              </c:numCache>
            </c:numRef>
          </c:cat>
          <c:val>
            <c:numRef>
              <c:f>'Prime # &lt; N'!$B$2:$B$8</c:f>
              <c:numCache>
                <c:formatCode>General</c:formatCode>
                <c:ptCount val="7"/>
                <c:pt idx="0">
                  <c:v>0.0</c:v>
                </c:pt>
                <c:pt idx="1">
                  <c:v>8.0</c:v>
                </c:pt>
                <c:pt idx="2">
                  <c:v>35.0</c:v>
                </c:pt>
                <c:pt idx="3">
                  <c:v>79.0</c:v>
                </c:pt>
                <c:pt idx="4">
                  <c:v>142.0</c:v>
                </c:pt>
                <c:pt idx="5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'Prime # &lt; N'!$C$1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'Prime # &lt; N'!$A$2:$A$8</c:f>
              <c:numCache>
                <c:formatCode>General</c:formatCode>
                <c:ptCount val="7"/>
                <c:pt idx="1">
                  <c:v>10000.0</c:v>
                </c:pt>
                <c:pt idx="2">
                  <c:v>20000.0</c:v>
                </c:pt>
                <c:pt idx="3">
                  <c:v>30000.0</c:v>
                </c:pt>
                <c:pt idx="4">
                  <c:v>40000.0</c:v>
                </c:pt>
                <c:pt idx="5">
                  <c:v>50000.0</c:v>
                </c:pt>
              </c:numCache>
            </c:numRef>
          </c:cat>
          <c:val>
            <c:numRef>
              <c:f>'Prime # &lt; N'!$C$2:$C$8</c:f>
              <c:numCache>
                <c:formatCode>General</c:formatCode>
                <c:ptCount val="7"/>
                <c:pt idx="0">
                  <c:v>0.0</c:v>
                </c:pt>
                <c:pt idx="1">
                  <c:v>13.0</c:v>
                </c:pt>
                <c:pt idx="2">
                  <c:v>46.0</c:v>
                </c:pt>
                <c:pt idx="3">
                  <c:v>95.0</c:v>
                </c:pt>
                <c:pt idx="4">
                  <c:v>166.0</c:v>
                </c:pt>
                <c:pt idx="5">
                  <c:v>243.0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742408"/>
        <c:axId val="-2143736024"/>
      </c:barChart>
      <c:catAx>
        <c:axId val="-2143742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Range 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736024"/>
        <c:crosses val="autoZero"/>
        <c:auto val="1"/>
        <c:lblAlgn val="ctr"/>
        <c:lblOffset val="100"/>
        <c:noMultiLvlLbl val="0"/>
      </c:catAx>
      <c:valAx>
        <c:axId val="-2143736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</a:t>
                </a:r>
                <a:r>
                  <a:rPr lang="en-US" baseline="0"/>
                  <a:t> TIme (in Sec)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74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Calculate</a:t>
            </a:r>
            <a:r>
              <a:rPr lang="en-US" b="1" baseline="0"/>
              <a:t> N digits after Period in Pi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 digits after Period in Pi'!$B$1</c:f>
              <c:strCache>
                <c:ptCount val="1"/>
                <c:pt idx="0">
                  <c:v>Standalone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'N digits after Period in Pi'!$A$3:$A$12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1000.0</c:v>
                </c:pt>
                <c:pt idx="6">
                  <c:v>2000.0</c:v>
                </c:pt>
                <c:pt idx="7">
                  <c:v>3000.0</c:v>
                </c:pt>
                <c:pt idx="8">
                  <c:v>4000.0</c:v>
                </c:pt>
                <c:pt idx="9">
                  <c:v>5000.0</c:v>
                </c:pt>
              </c:numCache>
            </c:numRef>
          </c:cat>
          <c:val>
            <c:numRef>
              <c:f>'N digits after Period in Pi'!$B$3:$B$12</c:f>
              <c:numCache>
                <c:formatCode>General</c:formatCode>
                <c:ptCount val="10"/>
                <c:pt idx="0">
                  <c:v>0.032</c:v>
                </c:pt>
                <c:pt idx="1">
                  <c:v>0.106</c:v>
                </c:pt>
                <c:pt idx="2">
                  <c:v>0.174</c:v>
                </c:pt>
                <c:pt idx="3">
                  <c:v>0.337</c:v>
                </c:pt>
                <c:pt idx="4">
                  <c:v>0.496</c:v>
                </c:pt>
                <c:pt idx="5">
                  <c:v>2.668</c:v>
                </c:pt>
                <c:pt idx="6">
                  <c:v>15.143</c:v>
                </c:pt>
                <c:pt idx="7">
                  <c:v>45.588</c:v>
                </c:pt>
                <c:pt idx="8">
                  <c:v>89.20200000000001</c:v>
                </c:pt>
                <c:pt idx="9">
                  <c:v>156.415</c:v>
                </c:pt>
              </c:numCache>
            </c:numRef>
          </c:val>
        </c:ser>
        <c:ser>
          <c:idx val="1"/>
          <c:order val="1"/>
          <c:tx>
            <c:strRef>
              <c:f>'N digits after Period in Pi'!$C$1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'N digits after Period in Pi'!$A$3:$A$12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1000.0</c:v>
                </c:pt>
                <c:pt idx="6">
                  <c:v>2000.0</c:v>
                </c:pt>
                <c:pt idx="7">
                  <c:v>3000.0</c:v>
                </c:pt>
                <c:pt idx="8">
                  <c:v>4000.0</c:v>
                </c:pt>
                <c:pt idx="9">
                  <c:v>5000.0</c:v>
                </c:pt>
              </c:numCache>
            </c:numRef>
          </c:cat>
          <c:val>
            <c:numRef>
              <c:f>'N digits after Period in Pi'!$C$3:$C$12</c:f>
              <c:numCache>
                <c:formatCode>General</c:formatCode>
                <c:ptCount val="10"/>
                <c:pt idx="0">
                  <c:v>0.031</c:v>
                </c:pt>
                <c:pt idx="1">
                  <c:v>0.106</c:v>
                </c:pt>
                <c:pt idx="2">
                  <c:v>0.172</c:v>
                </c:pt>
                <c:pt idx="3">
                  <c:v>0.338</c:v>
                </c:pt>
                <c:pt idx="4">
                  <c:v>0.522</c:v>
                </c:pt>
                <c:pt idx="5">
                  <c:v>2.787</c:v>
                </c:pt>
                <c:pt idx="6">
                  <c:v>15.159</c:v>
                </c:pt>
                <c:pt idx="7">
                  <c:v>47.585</c:v>
                </c:pt>
                <c:pt idx="8">
                  <c:v>90.51</c:v>
                </c:pt>
                <c:pt idx="9">
                  <c:v>159.878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143682152"/>
        <c:axId val="-2143675512"/>
      </c:barChart>
      <c:catAx>
        <c:axId val="-2143682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Digits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675512"/>
        <c:crosses val="autoZero"/>
        <c:auto val="1"/>
        <c:lblAlgn val="ctr"/>
        <c:lblOffset val="100"/>
        <c:noMultiLvlLbl val="0"/>
      </c:catAx>
      <c:valAx>
        <c:axId val="-214367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</a:t>
                </a:r>
                <a:r>
                  <a:rPr lang="en-US" baseline="0"/>
                  <a:t> Time (in Sec)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682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Requests handled per Sec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Balancer'!$B$11:$B$12</c:f>
              <c:strCache>
                <c:ptCount val="1"/>
                <c:pt idx="0">
                  <c:v>Requests Per Sec 1 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'Load Balancer'!$A$13:$A$17</c:f>
              <c:numCache>
                <c:formatCode>General</c:formatCode>
                <c:ptCount val="5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</c:numCache>
            </c:numRef>
          </c:cat>
          <c:val>
            <c:numRef>
              <c:f>'Load Balancer'!$B$13:$B$17</c:f>
              <c:numCache>
                <c:formatCode>General</c:formatCode>
                <c:ptCount val="5"/>
                <c:pt idx="0">
                  <c:v>342.7</c:v>
                </c:pt>
                <c:pt idx="1">
                  <c:v>364.2</c:v>
                </c:pt>
                <c:pt idx="2">
                  <c:v>363.8</c:v>
                </c:pt>
                <c:pt idx="3">
                  <c:v>365.2</c:v>
                </c:pt>
                <c:pt idx="4">
                  <c:v>362.2</c:v>
                </c:pt>
              </c:numCache>
            </c:numRef>
          </c:val>
        </c:ser>
        <c:ser>
          <c:idx val="1"/>
          <c:order val="1"/>
          <c:tx>
            <c:strRef>
              <c:f>'Load Balancer'!$C$11:$C$12</c:f>
              <c:strCache>
                <c:ptCount val="1"/>
                <c:pt idx="0">
                  <c:v>Requests Per Sec 3 Dockers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'Load Balancer'!$A$13:$A$17</c:f>
              <c:numCache>
                <c:formatCode>General</c:formatCode>
                <c:ptCount val="5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</c:numCache>
            </c:numRef>
          </c:cat>
          <c:val>
            <c:numRef>
              <c:f>'Load Balancer'!$C$13:$C$17</c:f>
              <c:numCache>
                <c:formatCode>General</c:formatCode>
                <c:ptCount val="5"/>
                <c:pt idx="0">
                  <c:v>595.871</c:v>
                </c:pt>
                <c:pt idx="1">
                  <c:v>621.8299999999998</c:v>
                </c:pt>
                <c:pt idx="2">
                  <c:v>633.4299999999997</c:v>
                </c:pt>
                <c:pt idx="3">
                  <c:v>635.07</c:v>
                </c:pt>
                <c:pt idx="4">
                  <c:v>626.606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606664"/>
        <c:axId val="-2143600040"/>
      </c:barChart>
      <c:catAx>
        <c:axId val="-2143606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Requests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600040"/>
        <c:crosses val="autoZero"/>
        <c:auto val="1"/>
        <c:lblAlgn val="ctr"/>
        <c:lblOffset val="100"/>
        <c:noMultiLvlLbl val="0"/>
      </c:catAx>
      <c:valAx>
        <c:axId val="-214360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Requests</a:t>
                </a:r>
                <a:r>
                  <a:rPr lang="en-US" baseline="0"/>
                  <a:t> handled per second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606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Load</a:t>
            </a:r>
            <a:r>
              <a:rPr lang="en-US" baseline="0"/>
              <a:t> Balancer - </a:t>
            </a:r>
            <a:r>
              <a:rPr lang="en-US"/>
              <a:t>Response</a:t>
            </a:r>
            <a:r>
              <a:rPr lang="en-US" baseline="0"/>
              <a:t>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Balancer'!$B$1:$B$2</c:f>
              <c:strCache>
                <c:ptCount val="1"/>
                <c:pt idx="0">
                  <c:v>Response Time(sec) 1 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'Load Balancer'!$A$3:$A$7</c:f>
              <c:numCache>
                <c:formatCode>General</c:formatCode>
                <c:ptCount val="5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</c:numCache>
            </c:numRef>
          </c:cat>
          <c:val>
            <c:numRef>
              <c:f>'Load Balancer'!$B$3:$B$7</c:f>
              <c:numCache>
                <c:formatCode>General</c:formatCode>
                <c:ptCount val="5"/>
                <c:pt idx="0">
                  <c:v>29.18</c:v>
                </c:pt>
                <c:pt idx="1">
                  <c:v>34.91</c:v>
                </c:pt>
                <c:pt idx="2">
                  <c:v>82.44</c:v>
                </c:pt>
                <c:pt idx="3">
                  <c:v>109.51</c:v>
                </c:pt>
                <c:pt idx="4">
                  <c:v>138.04</c:v>
                </c:pt>
              </c:numCache>
            </c:numRef>
          </c:val>
        </c:ser>
        <c:ser>
          <c:idx val="1"/>
          <c:order val="1"/>
          <c:tx>
            <c:strRef>
              <c:f>'Load Balancer'!$C$1:$C$2</c:f>
              <c:strCache>
                <c:ptCount val="1"/>
                <c:pt idx="0">
                  <c:v>Response Time(sec) 3 Docker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'Load Balancer'!$A$3:$A$7</c:f>
              <c:numCache>
                <c:formatCode>General</c:formatCode>
                <c:ptCount val="5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</c:numCache>
            </c:numRef>
          </c:cat>
          <c:val>
            <c:numRef>
              <c:f>'Load Balancer'!$C$3:$C$7</c:f>
              <c:numCache>
                <c:formatCode>General</c:formatCode>
                <c:ptCount val="5"/>
                <c:pt idx="0">
                  <c:v>15.1375</c:v>
                </c:pt>
                <c:pt idx="1">
                  <c:v>16.8</c:v>
                </c:pt>
                <c:pt idx="2">
                  <c:v>44.9281</c:v>
                </c:pt>
                <c:pt idx="3">
                  <c:v>58.128</c:v>
                </c:pt>
                <c:pt idx="4">
                  <c:v>85.37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546328"/>
        <c:axId val="-2143539704"/>
      </c:barChart>
      <c:catAx>
        <c:axId val="-2143546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Requests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539704"/>
        <c:crosses val="autoZero"/>
        <c:auto val="1"/>
        <c:lblAlgn val="ctr"/>
        <c:lblOffset val="100"/>
        <c:noMultiLvlLbl val="0"/>
      </c:catAx>
      <c:valAx>
        <c:axId val="-2143539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 (in Sec)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54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2C20C-F571-B749-80C1-A7FA182A65CF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44C6A-6A68-0B46-A3CD-62BC9F9F6683}" type="datetimeFigureOut">
              <a:rPr lang="en-US" smtClean="0"/>
              <a:pPr/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C4533-P1-00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1963"/>
          <a:stretch/>
        </p:blipFill>
        <p:spPr>
          <a:xfrm>
            <a:off x="7480" y="822956"/>
            <a:ext cx="3767328" cy="58335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B7BE7-283E-EC4E-93F6-1AD2F62F5059}" type="datetime1">
              <a:rPr lang="en-US" smtClean="0"/>
              <a:pPr/>
              <a:t>6/3/15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2826774" y="4243290"/>
            <a:ext cx="5915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eorgiaTechLogo-black-boldCampani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1A31">
              <a:alpha val="5000"/>
            </a:srgbClr>
          </a:solidFill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426"/>
            <a:ext cx="7467600" cy="103909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5372"/>
            <a:ext cx="3657600" cy="3706770"/>
          </a:xfrm>
          <a:solidFill>
            <a:srgbClr val="001A31">
              <a:alpha val="5000"/>
            </a:srgbClr>
          </a:solidFill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2285372"/>
            <a:ext cx="3657600" cy="370677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 sz="1100" baseline="0">
                <a:solidFill>
                  <a:srgbClr val="FFFFFF"/>
                </a:solidFill>
              </a:defRPr>
            </a:lvl1pPr>
          </a:lstStyle>
          <a:p>
            <a:fld id="{95DC78E5-FCD5-8540-AA9C-22CBACA380D3}" type="datetime1">
              <a:rPr lang="en-US" smtClean="0"/>
              <a:pPr/>
              <a:t>6/3/15</a:t>
            </a:fld>
            <a:endParaRPr lang="en-US" dirty="0"/>
          </a:p>
        </p:txBody>
      </p:sp>
      <p:sp>
        <p:nvSpPr>
          <p:cNvPr id="9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0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 algn="r">
              <a:defRPr sz="1100" baseline="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/>
          <p:cNvSpPr>
            <a:spLocks noGrp="1"/>
          </p:cNvSpPr>
          <p:nvPr>
            <p:ph type="title"/>
          </p:nvPr>
        </p:nvSpPr>
        <p:spPr>
          <a:xfrm>
            <a:off x="457200" y="667950"/>
            <a:ext cx="8350864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 sz="1100" baseline="0">
                <a:solidFill>
                  <a:srgbClr val="FFFFFF"/>
                </a:solidFill>
              </a:defRPr>
            </a:lvl1pPr>
          </a:lstStyle>
          <a:p>
            <a:fld id="{FFA0ED58-F7A5-1144-9561-EC8E6C0E1EDD}" type="datetime1">
              <a:rPr lang="en-US" smtClean="0"/>
              <a:pPr/>
              <a:t>6/3/15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 algn="r">
              <a:defRPr sz="1100" baseline="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 sz="1100" baseline="0">
                <a:solidFill>
                  <a:srgbClr val="FFFFFF"/>
                </a:solidFill>
              </a:defRPr>
            </a:lvl1pPr>
          </a:lstStyle>
          <a:p>
            <a:fld id="{97B00677-05B0-EA40-BB22-1F640213D0F5}" type="datetime1">
              <a:rPr lang="en-US" smtClean="0"/>
              <a:pPr/>
              <a:t>6/3/15</a:t>
            </a:fld>
            <a:endParaRPr lang="en-US" dirty="0"/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 algn="r">
              <a:defRPr sz="1100" baseline="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 sz="1100" baseline="0">
                <a:solidFill>
                  <a:srgbClr val="FFFFFF"/>
                </a:solidFill>
              </a:defRPr>
            </a:lvl1pPr>
          </a:lstStyle>
          <a:p>
            <a:fld id="{19D5D4CC-8A85-4346-899A-0A3AD7185F1F}" type="datetime1">
              <a:rPr lang="en-US" smtClean="0"/>
              <a:pPr/>
              <a:t>6/3/15</a:t>
            </a:fld>
            <a:endParaRPr lang="en-US" dirty="0"/>
          </a:p>
        </p:txBody>
      </p:sp>
      <p:sp>
        <p:nvSpPr>
          <p:cNvPr id="9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0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 algn="r">
              <a:defRPr sz="1100" baseline="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 sz="1100" baseline="0">
                <a:solidFill>
                  <a:srgbClr val="FFFFFF"/>
                </a:solidFill>
              </a:defRPr>
            </a:lvl1pPr>
          </a:lstStyle>
          <a:p>
            <a:fld id="{FE57F8CB-19B9-F741-A12B-3166531F81EE}" type="datetime1">
              <a:rPr lang="en-US" smtClean="0"/>
              <a:pPr/>
              <a:t>6/3/15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 algn="r">
              <a:defRPr sz="1100" baseline="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eorgiaTechLogo-black-boldCampani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667950"/>
            <a:ext cx="8350864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199" y="2138516"/>
            <a:ext cx="8350865" cy="39876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 sz="1100" baseline="0">
                <a:solidFill>
                  <a:srgbClr val="FFFFFF"/>
                </a:solidFill>
              </a:defRPr>
            </a:lvl1pPr>
          </a:lstStyle>
          <a:p>
            <a:fld id="{3F1F5687-2DD7-3C44-8ABB-3370C5219595}" type="datetime1">
              <a:rPr lang="en-US" smtClean="0"/>
              <a:pPr/>
              <a:t>6/3/15</a:t>
            </a:fld>
            <a:endParaRPr lang="en-US" dirty="0"/>
          </a:p>
        </p:txBody>
      </p:sp>
      <p:sp>
        <p:nvSpPr>
          <p:cNvPr id="15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 algn="r">
              <a:defRPr sz="1100" baseline="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GeorgiaTechLogo-black-boldCampanil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rgbClr val="FFFFFF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FFFFFF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FFFFFF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179" y="1257104"/>
            <a:ext cx="4930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FFFF"/>
                </a:solidFill>
                <a:latin typeface="Arial Black"/>
                <a:cs typeface="Arial Black"/>
              </a:rPr>
              <a:t>An introduction to </a:t>
            </a:r>
            <a:r>
              <a:rPr lang="en-US" sz="2400" b="1" dirty="0" err="1" smtClean="0">
                <a:solidFill>
                  <a:srgbClr val="FFFFFF"/>
                </a:solidFill>
                <a:latin typeface="Arial Black"/>
                <a:cs typeface="Arial Black"/>
              </a:rPr>
              <a:t>Docker</a:t>
            </a:r>
            <a:endParaRPr lang="en-US" sz="2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0528" y="4563855"/>
            <a:ext cx="4605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Arial"/>
                <a:cs typeface="Arial"/>
              </a:rPr>
              <a:t>Abhishek </a:t>
            </a:r>
            <a:r>
              <a:rPr lang="en-US" sz="2000" i="1" dirty="0" smtClean="0">
                <a:solidFill>
                  <a:schemeClr val="accent2"/>
                </a:solidFill>
                <a:latin typeface="Arial"/>
                <a:cs typeface="Arial"/>
              </a:rPr>
              <a:t>Jain</a:t>
            </a:r>
          </a:p>
          <a:p>
            <a:r>
              <a:rPr lang="en-US" sz="2000" i="1" dirty="0" smtClean="0">
                <a:solidFill>
                  <a:schemeClr val="accent2"/>
                </a:solidFill>
                <a:latin typeface="Arial"/>
                <a:cs typeface="Arial"/>
              </a:rPr>
              <a:t>Rahul </a:t>
            </a:r>
            <a:r>
              <a:rPr lang="en-US" sz="2000" i="1" dirty="0" err="1" smtClean="0">
                <a:solidFill>
                  <a:schemeClr val="accent2"/>
                </a:solidFill>
                <a:latin typeface="Arial"/>
                <a:cs typeface="Arial"/>
              </a:rPr>
              <a:t>Shridhar</a:t>
            </a:r>
            <a:r>
              <a:rPr lang="en-US" sz="2000" i="1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endParaRPr lang="en-US" sz="20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51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Steps: Load Balancer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Steps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Docker</a:t>
            </a:r>
            <a:r>
              <a:rPr lang="en-US" sz="2000" dirty="0" smtClean="0"/>
              <a:t> Compose: Allows to define a multi-container application in a single file,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Create a Hello-World Node.js web application,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Run a single container and Benchmark it for varying number of HTTP requests,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Setup multiple containers with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Compose,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Create the </a:t>
            </a:r>
            <a:r>
              <a:rPr lang="en-US" sz="2000" dirty="0" err="1" smtClean="0"/>
              <a:t>webserver</a:t>
            </a:r>
            <a:r>
              <a:rPr lang="en-US" sz="2000" dirty="0" smtClean="0"/>
              <a:t> farm and Benchmark it for varying number of HTTP requests.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per second on Load Balancer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11</a:t>
            </a:fld>
            <a:endParaRPr kumimoji="0"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38363"/>
          <a:ext cx="835025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Time of Load Balancer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12</a:t>
            </a:fld>
            <a:endParaRPr kumimoji="0"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38363"/>
          <a:ext cx="835025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Containers</a:t>
            </a:r>
            <a:r>
              <a:rPr lang="en-US" sz="1800" smtClean="0"/>
              <a:t>(Dockers) </a:t>
            </a:r>
            <a:r>
              <a:rPr lang="en-US" sz="1800" dirty="0" smtClean="0"/>
              <a:t>are environments within an OS, hence overhead associated with  a container is very low,</a:t>
            </a:r>
          </a:p>
          <a:p>
            <a:r>
              <a:rPr lang="en-US" sz="1800" dirty="0" err="1" smtClean="0"/>
              <a:t>Docker</a:t>
            </a:r>
            <a:r>
              <a:rPr lang="en-US" sz="1800" dirty="0" smtClean="0"/>
              <a:t> can get more applications running on the same amount of resources as compared to the number of VMs,</a:t>
            </a:r>
          </a:p>
          <a:p>
            <a:r>
              <a:rPr lang="en-US" sz="1800" dirty="0" smtClean="0"/>
              <a:t>Easy for developers to quickly create, ready to run </a:t>
            </a:r>
            <a:r>
              <a:rPr lang="en-US" sz="1800" dirty="0" err="1" smtClean="0"/>
              <a:t>containered</a:t>
            </a:r>
            <a:r>
              <a:rPr lang="en-US" sz="1800" dirty="0" smtClean="0"/>
              <a:t> applications,</a:t>
            </a:r>
          </a:p>
          <a:p>
            <a:r>
              <a:rPr lang="en-US" sz="1800" dirty="0" smtClean="0"/>
              <a:t>Making and managing applications is easy,</a:t>
            </a:r>
          </a:p>
          <a:p>
            <a:r>
              <a:rPr lang="en-US" sz="1800" dirty="0" smtClean="0"/>
              <a:t>Containers gives you instant application portability that can aid cloud services,</a:t>
            </a:r>
          </a:p>
          <a:p>
            <a:r>
              <a:rPr lang="en-US" sz="1800" dirty="0" smtClean="0"/>
              <a:t>Security Flaw: All containers share the same kernel, hence special care needs to be taken to avoid security issues from adjacent containers, However this is not the case with VMs.</a:t>
            </a:r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6">
              <a:buNone/>
            </a:pPr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00B0F0"/>
                </a:solidFill>
              </a:rPr>
              <a:t>THANK YOU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Concept of </a:t>
            </a:r>
            <a:r>
              <a:rPr lang="en-US" sz="3600" dirty="0" err="1" smtClean="0"/>
              <a:t>Docker</a:t>
            </a: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Lightweight container virtualization platform to deploy and manage applications,</a:t>
            </a:r>
          </a:p>
          <a:p>
            <a:r>
              <a:rPr lang="en-US" sz="2800" dirty="0" smtClean="0"/>
              <a:t>Isolation and security to individual containers on a host,</a:t>
            </a:r>
          </a:p>
          <a:p>
            <a:r>
              <a:rPr lang="en-US" sz="2800" dirty="0" smtClean="0"/>
              <a:t>Allows for highly portable workloads,</a:t>
            </a:r>
          </a:p>
          <a:p>
            <a:r>
              <a:rPr lang="en-US" sz="2800" dirty="0" smtClean="0"/>
              <a:t>Lightweight and fast</a:t>
            </a:r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Advantages of </a:t>
            </a:r>
            <a:r>
              <a:rPr lang="en-US" sz="3600" dirty="0" err="1" smtClean="0"/>
              <a:t>Docker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Allows communication,</a:t>
            </a:r>
          </a:p>
          <a:p>
            <a:r>
              <a:rPr lang="en-US" sz="2400" dirty="0" smtClean="0"/>
              <a:t>Prevent conflict over resources,</a:t>
            </a:r>
          </a:p>
          <a:p>
            <a:r>
              <a:rPr lang="en-US" sz="2400" dirty="0" smtClean="0"/>
              <a:t>Reduced Latency as compared to a VM`,</a:t>
            </a:r>
          </a:p>
          <a:p>
            <a:r>
              <a:rPr lang="en-US" sz="2400" dirty="0" smtClean="0"/>
              <a:t>Minimize performance overhead,</a:t>
            </a:r>
          </a:p>
          <a:p>
            <a:r>
              <a:rPr lang="en-US" sz="2400" dirty="0" smtClean="0"/>
              <a:t>Efficient use of resources,</a:t>
            </a:r>
          </a:p>
          <a:p>
            <a:r>
              <a:rPr lang="en-US" sz="2400" dirty="0" smtClean="0"/>
              <a:t>Improves speed and reliability.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Benchmarks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Carried out between standalone (host OS) and </a:t>
            </a:r>
            <a:r>
              <a:rPr lang="en-US" dirty="0" err="1"/>
              <a:t>Docker</a:t>
            </a:r>
            <a:endParaRPr lang="en-US" dirty="0"/>
          </a:p>
          <a:p>
            <a:r>
              <a:rPr lang="en-US" dirty="0"/>
              <a:t>Apache </a:t>
            </a:r>
            <a:r>
              <a:rPr lang="en-US" dirty="0" smtClean="0"/>
              <a:t>Webserver</a:t>
            </a:r>
            <a:endParaRPr lang="en-US" dirty="0"/>
          </a:p>
          <a:p>
            <a:r>
              <a:rPr lang="en-US" dirty="0" smtClean="0"/>
              <a:t>CPU </a:t>
            </a:r>
            <a:r>
              <a:rPr lang="en-US" dirty="0" smtClean="0"/>
              <a:t>Benchmark using </a:t>
            </a:r>
            <a:r>
              <a:rPr lang="en-US" i="1" smtClean="0"/>
              <a:t>sysbench</a:t>
            </a:r>
            <a:endParaRPr lang="en-US" i="1" dirty="0" smtClean="0"/>
          </a:p>
          <a:p>
            <a:r>
              <a:rPr lang="en-US" dirty="0" smtClean="0"/>
              <a:t>Workloads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Find prime numbers within a number range N,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Calculate N digits after period in Pi,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F99F8E-AE51-0F49-97AB-42542C611450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Footer text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375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Webserver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Concurrency = 10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5</a:t>
            </a:fld>
            <a:endParaRPr kumimoji="0"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2138363"/>
          <a:ext cx="835025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Webserver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Concurrency = 30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6</a:t>
            </a:fld>
            <a:endParaRPr kumimoji="0"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38363"/>
          <a:ext cx="835025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Sysbench</a:t>
            </a:r>
            <a:r>
              <a:rPr lang="en-US" dirty="0" smtClean="0"/>
              <a:t> (CPU Benchmark)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7</a:t>
            </a:fld>
            <a:endParaRPr kumimoji="0"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38363"/>
          <a:ext cx="835025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1 – Prime Numbers till range 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8</a:t>
            </a:fld>
            <a:endParaRPr kumimoji="0"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2138363"/>
          <a:ext cx="835025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2 – Calculate N digits after period in 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pPr eaLnBrk="1" latinLnBrk="0" hangingPunct="1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9</a:t>
            </a:fld>
            <a:endParaRPr kumimoji="0"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2138363"/>
          <a:ext cx="835025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2359</TotalTime>
  <Words>462</Words>
  <Application>Microsoft Macintosh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PowerPoint Presentation</vt:lpstr>
      <vt:lpstr>Concept of Docker </vt:lpstr>
      <vt:lpstr>Advantages of Docker</vt:lpstr>
      <vt:lpstr>Benchmarks </vt:lpstr>
      <vt:lpstr>Apache Webserver Concurrency = 10</vt:lpstr>
      <vt:lpstr>Apache Webserver Concurrency = 30</vt:lpstr>
      <vt:lpstr>Sysbench (CPU Benchmark)</vt:lpstr>
      <vt:lpstr>Workload 1 – Prime Numbers till range N</vt:lpstr>
      <vt:lpstr>Workload 2 – Calculate N digits after period in Pi</vt:lpstr>
      <vt:lpstr>Steps: Load Balancer</vt:lpstr>
      <vt:lpstr>Requests per second on Load Balancer</vt:lpstr>
      <vt:lpstr>Response Time of Load Balancer</vt:lpstr>
      <vt:lpstr>Conclusion</vt:lpstr>
      <vt:lpstr>PowerPoint Presentation</vt:lpstr>
    </vt:vector>
  </TitlesOfParts>
  <Company>College of Computing at 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Abhishek Jain 91</cp:lastModifiedBy>
  <cp:revision>61</cp:revision>
  <dcterms:created xsi:type="dcterms:W3CDTF">2012-07-02T23:14:32Z</dcterms:created>
  <dcterms:modified xsi:type="dcterms:W3CDTF">2015-06-02T19:50:11Z</dcterms:modified>
</cp:coreProperties>
</file>