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8"/>
  </p:notesMasterIdLst>
  <p:sldIdLst>
    <p:sldId id="260" r:id="rId2"/>
    <p:sldId id="264" r:id="rId3"/>
    <p:sldId id="261" r:id="rId4"/>
    <p:sldId id="262" r:id="rId5"/>
    <p:sldId id="263" r:id="rId6"/>
    <p:sldId id="265" r:id="rId7"/>
  </p:sldIdLst>
  <p:sldSz cx="9144000" cy="5143500" type="screen16x9"/>
  <p:notesSz cx="6858000" cy="9144000"/>
  <p:embeddedFontLst>
    <p:embeddedFont>
      <p:font typeface="Proxima Nova" panose="02000506030000020004" pitchFamily="2"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04"/>
    <p:restoredTop sz="94682"/>
  </p:normalViewPr>
  <p:slideViewPr>
    <p:cSldViewPr snapToGrid="0">
      <p:cViewPr varScale="1">
        <p:scale>
          <a:sx n="181" d="100"/>
          <a:sy n="181" d="100"/>
        </p:scale>
        <p:origin x="624"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Welcome to this presentation on advanced credit card fraud detection powered by machine learning. The digital transformation of financial services has opened both opportunities and vulnerabilities. One of the most critical issues we face today is the sophistication of credit card fraud.</a:t>
            </a:r>
          </a:p>
          <a:p>
            <a:endParaRPr/>
          </a:p>
          <a:p>
            <a:r>
              <a:t>In this session, we will explore how machine learning can revolutionize fraud detection. By learning from historical data, ML models can differentiate fraudulent activities from legitimate ones. This allows for real-time responses, blocking unauthorized transactions before damage is done.</a:t>
            </a:r>
          </a:p>
          <a:p>
            <a:endParaRPr/>
          </a:p>
          <a:p>
            <a:r>
              <a:t>Our approach focuses not just on identifying fraud, but on doing so with accuracy, speed, and interpretability—key ingredients in any modern fraud prevention system.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Welcome to this presentation on advanced credit card fraud detection powered by machine learning. The digital transformation of financial services has opened both opportunities and vulnerabilities. One of the most critical issues we face today is the sophistication of credit card fraud.</a:t>
            </a:r>
          </a:p>
          <a:p>
            <a:endParaRPr/>
          </a:p>
          <a:p>
            <a:r>
              <a:t>In this session, we will explore how machine learning can revolutionize fraud detection. By learning from historical data, ML models can differentiate fraudulent activities from legitimate ones. This allows for real-time responses, blocking unauthorized transactions before damage is done.</a:t>
            </a:r>
          </a:p>
          <a:p>
            <a:endParaRPr/>
          </a:p>
          <a:p>
            <a:r>
              <a:t>Our approach focuses not just on identifying fraud, but on doing so with accuracy, speed, and interpretability—key ingredients in any modern fraud prevention system.</a:t>
            </a:r>
          </a:p>
        </p:txBody>
      </p:sp>
    </p:spTree>
    <p:extLst>
      <p:ext uri="{BB962C8B-B14F-4D97-AF65-F5344CB8AC3E}">
        <p14:creationId xmlns:p14="http://schemas.microsoft.com/office/powerpoint/2010/main" val="700600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idx="1"/>
          </p:nvPr>
        </p:nvSpPr>
        <p:spPr/>
        <p:txBody>
          <a:bodyPr/>
          <a:lstStyle/>
          <a:p>
            <a:r>
              <a:t>To build a robust fraud detection system, we evaluated a comprehensive range of machine learning algorithms. These included traditional methods like Logistic Regression and Naive Bayes, as well as ensemble and boosting techniques like Random Forest and XGBoost. Notably, Random Forest outperformed others, providing a strong balance of accuracy, interpretability, and processing efficiency.</a:t>
            </a:r>
          </a:p>
          <a:p>
            <a:endParaRPr/>
          </a:p>
          <a:p>
            <a:r>
              <a:t>The dataset employed consisted of anonymized features derived from principal component analysis—labeled V1 through V28. This not only preserved user confidentiality but retained critical variance for predictive modeling. Additionally, we utilized time-stamped data and transaction amounts, offering temporal and monetary context to each record.</a:t>
            </a:r>
          </a:p>
          <a:p>
            <a:endParaRPr/>
          </a:p>
          <a:p>
            <a:r>
              <a:t>The model's goal was binary classification: distinguishing fraudulent transactions (label 1) from genuine ones (label 0). These inputs and algorithmic choices form the foundation of the system’s predictive capabilities.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Understanding the factors influencing fraud detection is essential for both model trust and regulatory compliance. We started with Random Forest feature importance analysis, narrowing down to the top 27 features that contributed most significantly to predictive accuracy.</a:t>
            </a:r>
          </a:p>
          <a:p>
            <a:endParaRPr/>
          </a:p>
          <a:p>
            <a:r>
              <a:t>To further demystify the model’s decision-making, we employed SHAP—Shapley Additive Explanations. The SHAP summary plot revealed global feature importance, particularly emphasizing the role of variables like V12 and V14, which had a pronounced influence on overall predictions.</a:t>
            </a:r>
          </a:p>
          <a:p>
            <a:endParaRPr/>
          </a:p>
          <a:p>
            <a:r>
              <a:t>On a granular level, SHAP force plots provided localized explanations for individual predictions. These plots illustrated how specific values of key features swayed the model’s output toward either fraudulent or genuine classifications. This dual-level interpretability is critical for auditing, improving model behavior, and ensuring user confidence.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idx="1"/>
          </p:nvPr>
        </p:nvSpPr>
        <p:spPr/>
        <p:txBody>
          <a:bodyPr/>
          <a:lstStyle/>
          <a:p>
            <a:r>
              <a:t>Evaluating the performance of fraud detection models goes beyond mere accuracy, especially given the class imbalance inherent in such datasets. Key metrics were chosen to ensure robust, meaningful evaluation.</a:t>
            </a:r>
          </a:p>
          <a:p>
            <a:endParaRPr/>
          </a:p>
          <a:p>
            <a:r>
              <a:t>First, AUC (Area Under the ROC Curve) measures the model’s capacity to distinguish between fraudulent and legitimate transactions. Complementarily, PRAUC (Precision-Recall AUC) is tailored for imbalanced scenarios, capturing the trade-off between capturing true positives and avoiding false alarms.</a:t>
            </a:r>
          </a:p>
          <a:p>
            <a:endParaRPr/>
          </a:p>
          <a:p>
            <a:r>
              <a:t>We also used F1-Score as a harmonic mean of precision and recall—this is particularly useful when false positives and false negatives have significant cost implications. Additionally, the Kolmogorov-Smirnov (KS) test was employed to quantify the maximum distance between cumulative distributions of predicted probabilities for each class.</a:t>
            </a:r>
          </a:p>
          <a:p>
            <a:endParaRPr/>
          </a:p>
          <a:p>
            <a:r>
              <a:t>To round out the evaluation, recall, precision, and accuracy were calculated, providing a comprehensive performance profile. These metrics enable both technical validation and practical deployment confidence.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Welcome to this presentation on advanced credit card fraud detection powered by machine learning. The digital transformation of financial services has opened both opportunities and vulnerabilities. One of the most critical issues we face today is the sophistication of credit card fraud.</a:t>
            </a:r>
          </a:p>
          <a:p>
            <a:endParaRPr/>
          </a:p>
          <a:p>
            <a:r>
              <a:t>In this session, we will explore how machine learning can revolutionize fraud detection. By learning from historical data, ML models can differentiate fraudulent activities from legitimate ones. This allows for real-time responses, blocking unauthorized transactions before damage is done.</a:t>
            </a:r>
          </a:p>
          <a:p>
            <a:endParaRPr/>
          </a:p>
          <a:p>
            <a:r>
              <a:t>Our approach focuses not just on identifying fraud, but on doing so with accuracy, speed, and interpretability—key ingredients in any modern fraud prevention system.</a:t>
            </a:r>
          </a:p>
        </p:txBody>
      </p:sp>
    </p:spTree>
    <p:extLst>
      <p:ext uri="{BB962C8B-B14F-4D97-AF65-F5344CB8AC3E}">
        <p14:creationId xmlns:p14="http://schemas.microsoft.com/office/powerpoint/2010/main" val="316645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1"/>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2"/>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2"/>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60" name="Google Shape;60;p12"/>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userDrawn="1">
  <p:cSld name="SECTION_HEADER">
    <p:bg>
      <p:bgPr>
        <a:solidFill>
          <a:schemeClr val="dk1"/>
        </a:solidFill>
        <a:effectLst/>
      </p:bgPr>
    </p:bg>
    <p:spTree>
      <p:nvGrpSpPr>
        <p:cNvPr id="1" name="Shape 13"/>
        <p:cNvGrpSpPr/>
        <p:nvPr/>
      </p:nvGrpSpPr>
      <p:grpSpPr>
        <a:xfrm>
          <a:off x="0" y="0"/>
          <a:ext cx="0" cy="0"/>
          <a:chOff x="0" y="0"/>
          <a:chExt cx="0" cy="0"/>
        </a:xfrm>
      </p:grpSpPr>
      <p:cxnSp>
        <p:nvCxnSpPr>
          <p:cNvPr id="14" name="Google Shape;14;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5" name="Google Shape;15;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304875"/>
            <a:ext cx="8520600" cy="3416400"/>
          </a:xfrm>
          <a:prstGeom prst="rect">
            <a:avLst/>
          </a:prstGeom>
        </p:spPr>
        <p:txBody>
          <a:bodyPr spcFirstLastPara="1" wrap="square" lIns="91425" tIns="91425" rIns="91425" bIns="91425" anchor="t" anchorCtr="0">
            <a:normAutofit/>
          </a:bodyPr>
          <a:lstStyle>
            <a:lvl1pPr marL="457200" lvl="0" indent="-330200">
              <a:spcBef>
                <a:spcPts val="0"/>
              </a:spcBef>
              <a:spcAft>
                <a:spcPts val="0"/>
              </a:spcAft>
              <a:buSzPts val="1600"/>
              <a:buChar char="●"/>
              <a:defRPr sz="16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4"/>
          <p:cNvSpPr txBox="1">
            <a:spLocks noGrp="1"/>
          </p:cNvSpPr>
          <p:nvPr>
            <p:ph type="subTitle" idx="2"/>
          </p:nvPr>
        </p:nvSpPr>
        <p:spPr>
          <a:xfrm>
            <a:off x="387975" y="789025"/>
            <a:ext cx="8520600" cy="833100"/>
          </a:xfrm>
          <a:prstGeom prst="rect">
            <a:avLst/>
          </a:prstGeom>
        </p:spPr>
        <p:txBody>
          <a:bodyPr spcFirstLastPara="1" wrap="square" lIns="91425" tIns="91425" rIns="91425" bIns="91425" anchor="t" anchorCtr="0">
            <a:normAutofit/>
          </a:bodyPr>
          <a:lstStyle>
            <a:lvl1pPr lvl="0">
              <a:spcBef>
                <a:spcPts val="0"/>
              </a:spcBef>
              <a:spcAft>
                <a:spcPts val="0"/>
              </a:spcAft>
              <a:buSzPts val="15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userDrawn="1">
  <p:cSld name="TITLE_AND_BODY_1">
    <p:spTree>
      <p:nvGrpSpPr>
        <p:cNvPr id="1" name="Shape 23"/>
        <p:cNvGrpSpPr/>
        <p:nvPr/>
      </p:nvGrpSpPr>
      <p:grpSpPr>
        <a:xfrm>
          <a:off x="0" y="0"/>
          <a:ext cx="0" cy="0"/>
          <a:chOff x="0" y="0"/>
          <a:chExt cx="0" cy="0"/>
        </a:xfrm>
      </p:grpSpPr>
      <p:sp>
        <p:nvSpPr>
          <p:cNvPr id="24" name="Google Shape;24;p5"/>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hasCustomPrompt="1"/>
          </p:nvPr>
        </p:nvSpPr>
        <p:spPr>
          <a:xfrm>
            <a:off x="311700" y="0"/>
            <a:ext cx="8520600" cy="712925"/>
          </a:xfrm>
          <a:prstGeom prst="rect">
            <a:avLst/>
          </a:prstGeom>
        </p:spPr>
        <p:txBody>
          <a:bodyPr spcFirstLastPara="1" wrap="square" lIns="91425" tIns="91425" rIns="91425" bIns="91425" anchor="ctr"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dirty="0"/>
              <a:t>Agenda</a:t>
            </a:r>
            <a:endParaRPr dirty="0"/>
          </a:p>
        </p:txBody>
      </p:sp>
      <p:sp>
        <p:nvSpPr>
          <p:cNvPr id="26" name="Google Shape;26;p5"/>
          <p:cNvSpPr txBox="1">
            <a:spLocks noGrp="1"/>
          </p:cNvSpPr>
          <p:nvPr>
            <p:ph type="body" idx="1"/>
          </p:nvPr>
        </p:nvSpPr>
        <p:spPr>
          <a:xfrm>
            <a:off x="311700" y="1194734"/>
            <a:ext cx="8520600" cy="3850965"/>
          </a:xfrm>
          <a:prstGeom prst="rect">
            <a:avLst/>
          </a:prstGeom>
        </p:spPr>
        <p:txBody>
          <a:bodyPr spcFirstLastPara="1" wrap="square" lIns="91425" tIns="91425" rIns="91425" bIns="91425" anchor="t" anchorCtr="0">
            <a:normAutofit/>
          </a:bodyPr>
          <a:lstStyle>
            <a:lvl1pPr marL="457200" lvl="0" indent="-330200" rtl="0">
              <a:spcBef>
                <a:spcPts val="0"/>
              </a:spcBef>
              <a:spcAft>
                <a:spcPts val="0"/>
              </a:spcAft>
              <a:buSzPts val="1600"/>
              <a:buChar char="●"/>
              <a:defRPr sz="16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dirty="0"/>
          </a:p>
        </p:txBody>
      </p:sp>
      <p:sp>
        <p:nvSpPr>
          <p:cNvPr id="27" name="Google Shape;27;p5"/>
          <p:cNvSpPr txBox="1">
            <a:spLocks noGrp="1"/>
          </p:cNvSpPr>
          <p:nvPr>
            <p:ph type="sldNum" idx="12"/>
          </p:nvPr>
        </p:nvSpPr>
        <p:spPr>
          <a:xfrm>
            <a:off x="8832297" y="4863993"/>
            <a:ext cx="311411" cy="192824"/>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10" name="Subtitle 1">
            <a:extLst>
              <a:ext uri="{FF2B5EF4-FFF2-40B4-BE49-F238E27FC236}">
                <a16:creationId xmlns:a16="http://schemas.microsoft.com/office/drawing/2014/main" id="{0D296A4F-FF01-A06E-7AAA-3D203B6399A4}"/>
              </a:ext>
            </a:extLst>
          </p:cNvPr>
          <p:cNvSpPr>
            <a:spLocks noGrp="1"/>
          </p:cNvSpPr>
          <p:nvPr>
            <p:ph type="subTitle" idx="13"/>
          </p:nvPr>
        </p:nvSpPr>
        <p:spPr>
          <a:xfrm>
            <a:off x="311699" y="712926"/>
            <a:ext cx="8520599" cy="481810"/>
          </a:xfrm>
        </p:spPr>
        <p:txBody>
          <a:bodyPr tIns="0" anchor="t">
            <a:normAutofit/>
          </a:bodyPr>
          <a:lstStyle>
            <a:lvl1pPr marL="0" indent="0" algn="l">
              <a:lnSpc>
                <a:spcPct val="100000"/>
              </a:lnSpc>
              <a:buNone/>
              <a:defRPr sz="16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Click to edit Master subtitle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body" idx="1"/>
          </p:nvPr>
        </p:nvSpPr>
        <p:spPr>
          <a:xfrm>
            <a:off x="311700" y="13810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body" idx="2"/>
          </p:nvPr>
        </p:nvSpPr>
        <p:spPr>
          <a:xfrm>
            <a:off x="4832400" y="13048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6"/>
          <p:cNvSpPr txBox="1">
            <a:spLocks noGrp="1"/>
          </p:cNvSpPr>
          <p:nvPr>
            <p:ph type="subTitle" idx="3"/>
          </p:nvPr>
        </p:nvSpPr>
        <p:spPr>
          <a:xfrm>
            <a:off x="386975" y="8640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34" name="Google Shape;34;p6"/>
          <p:cNvSpPr txBox="1">
            <a:spLocks noGrp="1"/>
          </p:cNvSpPr>
          <p:nvPr>
            <p:ph type="body" idx="4"/>
          </p:nvPr>
        </p:nvSpPr>
        <p:spPr>
          <a:xfrm>
            <a:off x="4813725" y="3822525"/>
            <a:ext cx="3999900" cy="2082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cxnSp>
        <p:nvCxnSpPr>
          <p:cNvPr id="46" name="Google Shape;46;p10"/>
          <p:cNvCxnSpPr/>
          <p:nvPr/>
        </p:nvCxnSpPr>
        <p:spPr>
          <a:xfrm>
            <a:off x="5029675" y="4495500"/>
            <a:ext cx="468300" cy="0"/>
          </a:xfrm>
          <a:prstGeom prst="straightConnector1">
            <a:avLst/>
          </a:prstGeom>
          <a:noFill/>
          <a:ln w="19050" cap="flat" cmpd="sng">
            <a:solidFill>
              <a:schemeClr val="dk1"/>
            </a:solidFill>
            <a:prstDash val="solid"/>
            <a:round/>
            <a:headEnd type="none" w="sm" len="sm"/>
            <a:tailEnd type="none" w="sm" len="sm"/>
          </a:ln>
        </p:spPr>
      </p:cxn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0"/>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 name="Google Shape;49;p10"/>
          <p:cNvSpPr txBox="1">
            <a:spLocks noGrp="1"/>
          </p:cNvSpPr>
          <p:nvPr>
            <p:ph type="body" idx="1"/>
          </p:nvPr>
        </p:nvSpPr>
        <p:spPr>
          <a:xfrm>
            <a:off x="311700" y="13048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0" name="Google Shape;50;p10"/>
          <p:cNvSpPr txBox="1">
            <a:spLocks noGrp="1"/>
          </p:cNvSpPr>
          <p:nvPr>
            <p:ph type="body" idx="2"/>
          </p:nvPr>
        </p:nvSpPr>
        <p:spPr>
          <a:xfrm>
            <a:off x="4832400" y="13048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1" name="Google Shape;51;p10"/>
          <p:cNvSpPr txBox="1">
            <a:spLocks noGrp="1"/>
          </p:cNvSpPr>
          <p:nvPr>
            <p:ph type="subTitle" idx="3"/>
          </p:nvPr>
        </p:nvSpPr>
        <p:spPr>
          <a:xfrm>
            <a:off x="386975" y="7878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52" name="Google Shape;52;p10"/>
          <p:cNvSpPr txBox="1">
            <a:spLocks noGrp="1"/>
          </p:cNvSpPr>
          <p:nvPr>
            <p:ph type="body" idx="4"/>
          </p:nvPr>
        </p:nvSpPr>
        <p:spPr>
          <a:xfrm>
            <a:off x="4813725" y="3822525"/>
            <a:ext cx="3999900" cy="2082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a:endParaRPr/>
          </a:p>
        </p:txBody>
      </p:sp>
      <p:sp>
        <p:nvSpPr>
          <p:cNvPr id="53" name="Google Shape;53;p10"/>
          <p:cNvSpPr txBox="1">
            <a:spLocks noGrp="1"/>
          </p:cNvSpPr>
          <p:nvPr>
            <p:ph type="sldNum" idx="5"/>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799" y="1920240"/>
            <a:ext cx="8520600" cy="712925"/>
          </a:xfrm>
        </p:spPr>
        <p:txBody>
          <a:bodyPr>
            <a:normAutofit/>
          </a:bodyPr>
          <a:lstStyle/>
          <a:p>
            <a:pPr algn="ctr"/>
            <a:r>
              <a:rPr dirty="0"/>
              <a:t>Advanced Credit Card Fraud Detection</a:t>
            </a:r>
          </a:p>
        </p:txBody>
      </p:sp>
      <p:sp>
        <p:nvSpPr>
          <p:cNvPr id="10" name="Rectangle 9"/>
          <p:cNvSpPr/>
          <p:nvPr/>
        </p:nvSpPr>
        <p:spPr>
          <a:xfrm>
            <a:off x="4724400" y="1508670"/>
            <a:ext cx="4190999" cy="296346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4724400" y="1508670"/>
            <a:ext cx="4190999" cy="2362200"/>
          </a:xfrm>
          <a:prstGeom prst="rect">
            <a:avLst/>
          </a:prstGeom>
          <a:noFill/>
          <a:ln>
            <a:noFill/>
          </a:ln>
        </p:spPr>
        <p:txBody>
          <a:bodyPr wrap="square" lIns="0" tIns="0" rIns="0" bIns="0" anchor="t">
            <a:spAutoFit/>
          </a:bodyPr>
          <a:lstStyle/>
          <a:p>
            <a:pPr algn="l"/>
            <a:endParaRPr/>
          </a:p>
        </p:txBody>
      </p:sp>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331105"/>
            <a:ext cx="8520600" cy="712925"/>
          </a:xfrm>
        </p:spPr>
        <p:txBody>
          <a:bodyPr>
            <a:normAutofit fontScale="90000"/>
          </a:bodyPr>
          <a:lstStyle/>
          <a:p>
            <a:r>
              <a:rPr lang="en-IN" dirty="0"/>
              <a:t>Utilizing Machine Learning for Enhanced Security and Real-Time Prevention</a:t>
            </a:r>
            <a:br>
              <a:rPr lang="en-IN" dirty="0"/>
            </a:br>
            <a:endParaRPr dirty="0"/>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296346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4190999" cy="296346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228600" y="1508670"/>
            <a:ext cx="4190999" cy="2963465"/>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300" b="1" i="0" dirty="0">
                <a:solidFill>
                  <a:srgbClr val="616161"/>
                </a:solidFill>
                <a:latin typeface="Proxima Nova"/>
              </a:rPr>
              <a:t>Modern Threat Landscape:</a:t>
            </a:r>
            <a:r>
              <a:rPr sz="1300" b="0" i="0" dirty="0">
                <a:solidFill>
                  <a:srgbClr val="616161"/>
                </a:solidFill>
                <a:latin typeface="Proxima Nova"/>
              </a:rPr>
              <a:t> Credit card fraud continues to evolve, exploiting digital vulnerabilities and requiring adaptive defense mechanisms.</a:t>
            </a:r>
          </a:p>
          <a:p>
            <a:pPr marL="228600" lvl="1" indent="-91440" algn="l">
              <a:spcBef>
                <a:spcPts val="1200"/>
              </a:spcBef>
              <a:spcAft>
                <a:spcPts val="0"/>
              </a:spcAft>
              <a:buSzPct val="100000"/>
              <a:buFont typeface="Arial"/>
              <a:buChar char="•"/>
            </a:pPr>
            <a:r>
              <a:rPr sz="1300" b="1" i="0" dirty="0">
                <a:solidFill>
                  <a:srgbClr val="616161"/>
                </a:solidFill>
                <a:latin typeface="Proxima Nova"/>
              </a:rPr>
              <a:t>Machine Learning Integration:</a:t>
            </a:r>
            <a:r>
              <a:rPr sz="1300" b="0" i="0" dirty="0">
                <a:solidFill>
                  <a:srgbClr val="616161"/>
                </a:solidFill>
                <a:latin typeface="Proxima Nova"/>
              </a:rPr>
              <a:t> Utilizes supervised models to distinguish between genuine and fraudulent transactions based on historical patterns.</a:t>
            </a:r>
          </a:p>
          <a:p>
            <a:pPr marL="228600" lvl="1" indent="-91440" algn="l">
              <a:spcBef>
                <a:spcPts val="1200"/>
              </a:spcBef>
              <a:spcAft>
                <a:spcPts val="0"/>
              </a:spcAft>
              <a:buSzPct val="100000"/>
              <a:buFont typeface="Arial"/>
              <a:buChar char="•"/>
            </a:pPr>
            <a:r>
              <a:rPr sz="1300" b="1" i="0" dirty="0">
                <a:solidFill>
                  <a:srgbClr val="616161"/>
                </a:solidFill>
                <a:latin typeface="Proxima Nova"/>
              </a:rPr>
              <a:t>Real-Time Prevention:</a:t>
            </a:r>
            <a:r>
              <a:rPr sz="1300" b="0" i="0" dirty="0">
                <a:solidFill>
                  <a:srgbClr val="616161"/>
                </a:solidFill>
                <a:latin typeface="Proxima Nova"/>
              </a:rPr>
              <a:t> Implements rapid classification to block fraudulent activities instantaneously, protecting consumers and institutions.</a:t>
            </a:r>
          </a:p>
        </p:txBody>
      </p:sp>
      <p:sp>
        <p:nvSpPr>
          <p:cNvPr id="10" name="Rectangle 9"/>
          <p:cNvSpPr/>
          <p:nvPr/>
        </p:nvSpPr>
        <p:spPr>
          <a:xfrm>
            <a:off x="4724400" y="1508670"/>
            <a:ext cx="4190999" cy="296346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4724400" y="1508670"/>
            <a:ext cx="4190999" cy="2362200"/>
          </a:xfrm>
          <a:prstGeom prst="rect">
            <a:avLst/>
          </a:prstGeom>
          <a:noFill/>
          <a:ln>
            <a:noFill/>
          </a:ln>
        </p:spPr>
        <p:txBody>
          <a:bodyPr wrap="square" lIns="0" tIns="0" rIns="0" bIns="0" anchor="t">
            <a:spAutoFit/>
          </a:bodyPr>
          <a:lstStyle/>
          <a:p>
            <a:pPr algn="l"/>
            <a:endParaRPr/>
          </a:p>
        </p:txBody>
      </p:sp>
      <p:pic>
        <p:nvPicPr>
          <p:cNvPr id="12" name="Picture 11" descr="image.png"/>
          <p:cNvPicPr>
            <a:picLocks noChangeAspect="1"/>
          </p:cNvPicPr>
          <p:nvPr/>
        </p:nvPicPr>
        <p:blipFill>
          <a:blip r:embed="rId3"/>
          <a:stretch>
            <a:fillRect/>
          </a:stretch>
        </p:blipFill>
        <p:spPr>
          <a:xfrm>
            <a:off x="4724400" y="1508670"/>
            <a:ext cx="4190999" cy="2362200"/>
          </a:xfrm>
          <a:prstGeom prst="rect">
            <a:avLst/>
          </a:prstGeom>
        </p:spPr>
      </p:pic>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47563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Methodologies &amp; Data</a:t>
            </a:r>
          </a:p>
        </p:txBody>
      </p:sp>
      <p:sp>
        <p:nvSpPr>
          <p:cNvPr id="4" name="Subtitle 3"/>
          <p:cNvSpPr>
            <a:spLocks noGrp="1"/>
          </p:cNvSpPr>
          <p:nvPr>
            <p:ph type="subTitle" idx="13"/>
          </p:nvPr>
        </p:nvSpPr>
        <p:spPr/>
        <p:txBody>
          <a:bodyPr>
            <a:normAutofit/>
          </a:bodyPr>
          <a:lstStyle/>
          <a:p>
            <a:r>
              <a:t>Machine Learning Algorithms and Dataset Attributes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8686800" cy="265896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a:xfrm>
            <a:off x="228600" y="1508670"/>
            <a:ext cx="419099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2171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2171700" y="1508670"/>
            <a:ext cx="304800" cy="304800"/>
          </a:xfrm>
          <a:prstGeom prst="rect">
            <a:avLst/>
          </a:prstGeom>
          <a:noFill/>
          <a:ln>
            <a:noFill/>
          </a:ln>
        </p:spPr>
        <p:txBody>
          <a:bodyPr wrap="square" lIns="0" tIns="0" rIns="0" bIns="0" anchor="t">
            <a:spAutoFit/>
          </a:bodyPr>
          <a:lstStyle/>
          <a:p>
            <a:pPr algn="ctr"/>
            <a:endParaRPr/>
          </a:p>
        </p:txBody>
      </p:sp>
      <p:pic>
        <p:nvPicPr>
          <p:cNvPr id="12" name="Picture 11" descr="image.png"/>
          <p:cNvPicPr>
            <a:picLocks noChangeAspect="1"/>
          </p:cNvPicPr>
          <p:nvPr/>
        </p:nvPicPr>
        <p:blipFill>
          <a:blip r:embed="rId3"/>
          <a:stretch>
            <a:fillRect/>
          </a:stretch>
        </p:blipFill>
        <p:spPr>
          <a:xfrm>
            <a:off x="2171700" y="1508670"/>
            <a:ext cx="304800" cy="304800"/>
          </a:xfrm>
          <a:prstGeom prst="rect">
            <a:avLst/>
          </a:prstGeom>
        </p:spPr>
      </p:pic>
      <p:sp>
        <p:nvSpPr>
          <p:cNvPr id="13" name="TextBox 12"/>
          <p:cNvSpPr txBox="1"/>
          <p:nvPr/>
        </p:nvSpPr>
        <p:spPr>
          <a:xfrm>
            <a:off x="228600" y="1965870"/>
            <a:ext cx="419099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Algorithm Suite</a:t>
            </a:r>
          </a:p>
          <a:p>
            <a:pPr algn="ctr">
              <a:spcAft>
                <a:spcPts val="1200"/>
              </a:spcAft>
            </a:pPr>
            <a:r>
              <a:rPr sz="1300" b="0" i="0">
                <a:solidFill>
                  <a:srgbClr val="616161"/>
                </a:solidFill>
                <a:latin typeface="Proxima Nova"/>
              </a:rPr>
              <a:t>Evaluated LR, LDA, KNN, CART, NB, SVM, RF, XGB, and LightGBM; Random Forest emerged as best performer.</a:t>
            </a:r>
          </a:p>
        </p:txBody>
      </p:sp>
      <p:sp>
        <p:nvSpPr>
          <p:cNvPr id="14" name="Rectangle 13"/>
          <p:cNvSpPr/>
          <p:nvPr/>
        </p:nvSpPr>
        <p:spPr>
          <a:xfrm>
            <a:off x="4724400" y="1508670"/>
            <a:ext cx="419099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a:xfrm>
            <a:off x="66675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 name="TextBox 15"/>
          <p:cNvSpPr txBox="1"/>
          <p:nvPr/>
        </p:nvSpPr>
        <p:spPr>
          <a:xfrm>
            <a:off x="6667500" y="1508670"/>
            <a:ext cx="304800" cy="304800"/>
          </a:xfrm>
          <a:prstGeom prst="rect">
            <a:avLst/>
          </a:prstGeom>
          <a:noFill/>
          <a:ln>
            <a:noFill/>
          </a:ln>
        </p:spPr>
        <p:txBody>
          <a:bodyPr wrap="square" lIns="0" tIns="0" rIns="0" bIns="0" anchor="t">
            <a:spAutoFit/>
          </a:bodyPr>
          <a:lstStyle/>
          <a:p>
            <a:pPr algn="ctr"/>
            <a:endParaRPr/>
          </a:p>
        </p:txBody>
      </p:sp>
      <p:pic>
        <p:nvPicPr>
          <p:cNvPr id="17" name="Picture 16" descr="image.png"/>
          <p:cNvPicPr>
            <a:picLocks noChangeAspect="1"/>
          </p:cNvPicPr>
          <p:nvPr/>
        </p:nvPicPr>
        <p:blipFill>
          <a:blip r:embed="rId4"/>
          <a:stretch>
            <a:fillRect/>
          </a:stretch>
        </p:blipFill>
        <p:spPr>
          <a:xfrm>
            <a:off x="6667500" y="1508670"/>
            <a:ext cx="304800" cy="304800"/>
          </a:xfrm>
          <a:prstGeom prst="rect">
            <a:avLst/>
          </a:prstGeom>
        </p:spPr>
      </p:pic>
      <p:sp>
        <p:nvSpPr>
          <p:cNvPr id="18" name="TextBox 17"/>
          <p:cNvSpPr txBox="1"/>
          <p:nvPr/>
        </p:nvSpPr>
        <p:spPr>
          <a:xfrm>
            <a:off x="4724400" y="1965870"/>
            <a:ext cx="419099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PCA-Transformed Features</a:t>
            </a:r>
          </a:p>
          <a:p>
            <a:pPr algn="ctr">
              <a:spcAft>
                <a:spcPts val="1200"/>
              </a:spcAft>
            </a:pPr>
            <a:r>
              <a:rPr sz="1300" b="0" i="0">
                <a:solidFill>
                  <a:srgbClr val="616161"/>
                </a:solidFill>
                <a:latin typeface="Proxima Nova"/>
              </a:rPr>
              <a:t>Used anonymized principal components V1-V28 to maintain data confidentiality while ensuring variance retention.</a:t>
            </a:r>
          </a:p>
        </p:txBody>
      </p:sp>
      <p:sp>
        <p:nvSpPr>
          <p:cNvPr id="19" name="Rectangle 18"/>
          <p:cNvSpPr/>
          <p:nvPr/>
        </p:nvSpPr>
        <p:spPr>
          <a:xfrm>
            <a:off x="228600" y="3093392"/>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0" name="Rectangle 19"/>
          <p:cNvSpPr/>
          <p:nvPr/>
        </p:nvSpPr>
        <p:spPr>
          <a:xfrm>
            <a:off x="2171700" y="3093392"/>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1" name="TextBox 20"/>
          <p:cNvSpPr txBox="1"/>
          <p:nvPr/>
        </p:nvSpPr>
        <p:spPr>
          <a:xfrm>
            <a:off x="2171700" y="3093392"/>
            <a:ext cx="304800" cy="304800"/>
          </a:xfrm>
          <a:prstGeom prst="rect">
            <a:avLst/>
          </a:prstGeom>
          <a:noFill/>
          <a:ln>
            <a:noFill/>
          </a:ln>
        </p:spPr>
        <p:txBody>
          <a:bodyPr wrap="square" lIns="0" tIns="0" rIns="0" bIns="0" anchor="t">
            <a:spAutoFit/>
          </a:bodyPr>
          <a:lstStyle/>
          <a:p>
            <a:pPr algn="ctr"/>
            <a:endParaRPr/>
          </a:p>
        </p:txBody>
      </p:sp>
      <p:pic>
        <p:nvPicPr>
          <p:cNvPr id="22" name="Picture 21" descr="image.png"/>
          <p:cNvPicPr>
            <a:picLocks noChangeAspect="1"/>
          </p:cNvPicPr>
          <p:nvPr/>
        </p:nvPicPr>
        <p:blipFill>
          <a:blip r:embed="rId5"/>
          <a:stretch>
            <a:fillRect/>
          </a:stretch>
        </p:blipFill>
        <p:spPr>
          <a:xfrm>
            <a:off x="2171700" y="3093392"/>
            <a:ext cx="304800" cy="304800"/>
          </a:xfrm>
          <a:prstGeom prst="rect">
            <a:avLst/>
          </a:prstGeom>
        </p:spPr>
      </p:pic>
      <p:sp>
        <p:nvSpPr>
          <p:cNvPr id="23" name="TextBox 22"/>
          <p:cNvSpPr txBox="1"/>
          <p:nvPr/>
        </p:nvSpPr>
        <p:spPr>
          <a:xfrm>
            <a:off x="228600" y="3550592"/>
            <a:ext cx="419099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Temporal &amp; Transactional Variables</a:t>
            </a:r>
          </a:p>
          <a:p>
            <a:pPr algn="ctr">
              <a:spcAft>
                <a:spcPts val="1200"/>
              </a:spcAft>
            </a:pPr>
            <a:r>
              <a:rPr sz="1300" b="0" i="0">
                <a:solidFill>
                  <a:srgbClr val="616161"/>
                </a:solidFill>
                <a:latin typeface="Proxima Nova"/>
              </a:rPr>
              <a:t>Included 'Time' (elapsed seconds from first transaction) and 'Amount' (transaction value) as essential indicators.</a:t>
            </a:r>
          </a:p>
        </p:txBody>
      </p:sp>
      <p:sp>
        <p:nvSpPr>
          <p:cNvPr id="24" name="Rectangle 23"/>
          <p:cNvSpPr/>
          <p:nvPr/>
        </p:nvSpPr>
        <p:spPr>
          <a:xfrm>
            <a:off x="4724400" y="3093392"/>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5" name="Rectangle 24"/>
          <p:cNvSpPr/>
          <p:nvPr/>
        </p:nvSpPr>
        <p:spPr>
          <a:xfrm>
            <a:off x="6667500" y="3093392"/>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6" name="TextBox 25"/>
          <p:cNvSpPr txBox="1"/>
          <p:nvPr/>
        </p:nvSpPr>
        <p:spPr>
          <a:xfrm>
            <a:off x="6667500" y="3093392"/>
            <a:ext cx="304800" cy="304800"/>
          </a:xfrm>
          <a:prstGeom prst="rect">
            <a:avLst/>
          </a:prstGeom>
          <a:noFill/>
          <a:ln>
            <a:noFill/>
          </a:ln>
        </p:spPr>
        <p:txBody>
          <a:bodyPr wrap="square" lIns="0" tIns="0" rIns="0" bIns="0" anchor="t">
            <a:spAutoFit/>
          </a:bodyPr>
          <a:lstStyle/>
          <a:p>
            <a:pPr algn="ctr"/>
            <a:endParaRPr/>
          </a:p>
        </p:txBody>
      </p:sp>
      <p:pic>
        <p:nvPicPr>
          <p:cNvPr id="27" name="Picture 26" descr="image.png"/>
          <p:cNvPicPr>
            <a:picLocks noChangeAspect="1"/>
          </p:cNvPicPr>
          <p:nvPr/>
        </p:nvPicPr>
        <p:blipFill>
          <a:blip r:embed="rId6"/>
          <a:stretch>
            <a:fillRect/>
          </a:stretch>
        </p:blipFill>
        <p:spPr>
          <a:xfrm>
            <a:off x="6667500" y="3093392"/>
            <a:ext cx="304800" cy="304800"/>
          </a:xfrm>
          <a:prstGeom prst="rect">
            <a:avLst/>
          </a:prstGeom>
        </p:spPr>
      </p:pic>
      <p:sp>
        <p:nvSpPr>
          <p:cNvPr id="28" name="TextBox 27"/>
          <p:cNvSpPr txBox="1"/>
          <p:nvPr/>
        </p:nvSpPr>
        <p:spPr>
          <a:xfrm>
            <a:off x="4724400" y="3550592"/>
            <a:ext cx="419099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Target Label: Class</a:t>
            </a:r>
          </a:p>
          <a:p>
            <a:pPr algn="ctr">
              <a:spcAft>
                <a:spcPts val="1200"/>
              </a:spcAft>
            </a:pPr>
            <a:r>
              <a:rPr sz="1300" b="0" i="0">
                <a:solidFill>
                  <a:srgbClr val="616161"/>
                </a:solidFill>
                <a:latin typeface="Proxima Nova"/>
              </a:rPr>
              <a:t>Binary classification target denoting fraudulent (1) or genuine (0) transactions.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Uncovering Key Fraud Indicators</a:t>
            </a:r>
          </a:p>
        </p:txBody>
      </p:sp>
      <p:sp>
        <p:nvSpPr>
          <p:cNvPr id="4" name="Subtitle 3"/>
          <p:cNvSpPr>
            <a:spLocks noGrp="1"/>
          </p:cNvSpPr>
          <p:nvPr>
            <p:ph type="subTitle" idx="13"/>
          </p:nvPr>
        </p:nvSpPr>
        <p:spPr/>
        <p:txBody>
          <a:bodyPr>
            <a:normAutofit/>
          </a:bodyPr>
          <a:lstStyle/>
          <a:p>
            <a:r>
              <a:t>Feature Importance Analysis Using Random Forest and SHAP</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311586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4190999" cy="311586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228600" y="1508670"/>
            <a:ext cx="4190999" cy="3115865"/>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300" b="1" i="0">
                <a:solidFill>
                  <a:srgbClr val="616161"/>
                </a:solidFill>
                <a:latin typeface="Proxima Nova"/>
              </a:rPr>
              <a:t>Random Forest Importance:</a:t>
            </a:r>
            <a:r>
              <a:rPr sz="1300" b="0" i="0">
                <a:solidFill>
                  <a:srgbClr val="616161"/>
                </a:solidFill>
                <a:latin typeface="Proxima Nova"/>
              </a:rPr>
              <a:t> Identified top 27 impactful features to streamline training and reduce overfitting.</a:t>
            </a:r>
          </a:p>
          <a:p>
            <a:pPr marL="228600" lvl="1" indent="-91440" algn="l">
              <a:spcBef>
                <a:spcPts val="1200"/>
              </a:spcBef>
              <a:spcAft>
                <a:spcPts val="0"/>
              </a:spcAft>
              <a:buSzPct val="100000"/>
              <a:buFont typeface="Arial"/>
              <a:buChar char="•"/>
            </a:pPr>
            <a:r>
              <a:rPr sz="1300" b="1" i="0">
                <a:solidFill>
                  <a:srgbClr val="616161"/>
                </a:solidFill>
                <a:latin typeface="Proxima Nova"/>
              </a:rPr>
              <a:t>Global Explainability: SHAP Summary:</a:t>
            </a:r>
            <a:r>
              <a:rPr sz="1300" b="0" i="0">
                <a:solidFill>
                  <a:srgbClr val="616161"/>
                </a:solidFill>
                <a:latin typeface="Proxima Nova"/>
              </a:rPr>
              <a:t> Showcased dominant features influencing predictions—'V12' and 'V14' most impactful.</a:t>
            </a:r>
          </a:p>
          <a:p>
            <a:pPr marL="228600" lvl="1" indent="-91440" algn="l">
              <a:spcBef>
                <a:spcPts val="1200"/>
              </a:spcBef>
              <a:spcAft>
                <a:spcPts val="0"/>
              </a:spcAft>
              <a:buSzPct val="100000"/>
              <a:buFont typeface="Arial"/>
              <a:buChar char="•"/>
            </a:pPr>
            <a:r>
              <a:rPr sz="1300" b="1" i="0">
                <a:solidFill>
                  <a:srgbClr val="616161"/>
                </a:solidFill>
                <a:latin typeface="Proxima Nova"/>
              </a:rPr>
              <a:t>Local Interpretability: SHAP Force Plots:</a:t>
            </a:r>
            <a:r>
              <a:rPr sz="1300" b="0" i="0">
                <a:solidFill>
                  <a:srgbClr val="616161"/>
                </a:solidFill>
                <a:latin typeface="Proxima Nova"/>
              </a:rPr>
              <a:t> Visualized individual prediction paths, clarifying model rationale on a case-by-case basis.</a:t>
            </a:r>
          </a:p>
          <a:p>
            <a:pPr marL="228600" lvl="1" indent="-91440" algn="l">
              <a:spcBef>
                <a:spcPts val="1200"/>
              </a:spcBef>
              <a:spcAft>
                <a:spcPts val="0"/>
              </a:spcAft>
              <a:buSzPct val="100000"/>
              <a:buFont typeface="Arial"/>
              <a:buChar char="•"/>
            </a:pPr>
            <a:r>
              <a:rPr sz="1300" b="1" i="0">
                <a:solidFill>
                  <a:srgbClr val="616161"/>
                </a:solidFill>
                <a:latin typeface="Proxima Nova"/>
              </a:rPr>
              <a:t>Boosting Predictive Clarity:</a:t>
            </a:r>
            <a:r>
              <a:rPr sz="1300" b="0" i="0">
                <a:solidFill>
                  <a:srgbClr val="616161"/>
                </a:solidFill>
                <a:latin typeface="Proxima Nova"/>
              </a:rPr>
              <a:t> Combined global and local insights enhanced model transparency and regulatory trust.</a:t>
            </a:r>
          </a:p>
        </p:txBody>
      </p:sp>
      <p:sp>
        <p:nvSpPr>
          <p:cNvPr id="10" name="Rectangle 9"/>
          <p:cNvSpPr/>
          <p:nvPr/>
        </p:nvSpPr>
        <p:spPr>
          <a:xfrm>
            <a:off x="4724400" y="1508670"/>
            <a:ext cx="4190999" cy="311586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4724400" y="1508670"/>
            <a:ext cx="4190999" cy="2362200"/>
          </a:xfrm>
          <a:prstGeom prst="rect">
            <a:avLst/>
          </a:prstGeom>
          <a:noFill/>
          <a:ln>
            <a:noFill/>
          </a:ln>
        </p:spPr>
        <p:txBody>
          <a:bodyPr wrap="square" lIns="0" tIns="0" rIns="0" bIns="0" anchor="t">
            <a:spAutoFit/>
          </a:bodyPr>
          <a:lstStyle/>
          <a:p>
            <a:pPr algn="l"/>
            <a:endParaRPr/>
          </a:p>
        </p:txBody>
      </p:sp>
      <p:pic>
        <p:nvPicPr>
          <p:cNvPr id="12" name="Picture 11" descr="tmp6oouwqai.png"/>
          <p:cNvPicPr>
            <a:picLocks noChangeAspect="1"/>
          </p:cNvPicPr>
          <p:nvPr/>
        </p:nvPicPr>
        <p:blipFill>
          <a:blip r:embed="rId3"/>
          <a:stretch>
            <a:fillRect/>
          </a:stretch>
        </p:blipFill>
        <p:spPr>
          <a:xfrm>
            <a:off x="4724400" y="1508670"/>
            <a:ext cx="4190999" cy="2362200"/>
          </a:xfrm>
          <a:prstGeom prst="rect">
            <a:avLst/>
          </a:prstGeom>
        </p:spPr>
      </p:pic>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Evaluating Model Success: Key Metrics</a:t>
            </a:r>
          </a:p>
        </p:txBody>
      </p:sp>
      <p:sp>
        <p:nvSpPr>
          <p:cNvPr id="4" name="Subtitle 3"/>
          <p:cNvSpPr>
            <a:spLocks noGrp="1"/>
          </p:cNvSpPr>
          <p:nvPr>
            <p:ph type="subTitle" idx="13"/>
          </p:nvPr>
        </p:nvSpPr>
        <p:spPr/>
        <p:txBody>
          <a:bodyPr>
            <a:normAutofit/>
          </a:bodyPr>
          <a:lstStyle/>
          <a:p>
            <a:r>
              <a:t>Robust Evaluation Techniques for Imbalanced Fraud Datasets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8686800" cy="245328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a:xfrm>
            <a:off x="228600" y="1508670"/>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2171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2171700" y="1508670"/>
            <a:ext cx="304800" cy="304800"/>
          </a:xfrm>
          <a:prstGeom prst="rect">
            <a:avLst/>
          </a:prstGeom>
          <a:noFill/>
          <a:ln>
            <a:noFill/>
          </a:ln>
        </p:spPr>
        <p:txBody>
          <a:bodyPr wrap="square" lIns="0" tIns="0" rIns="0" bIns="0" anchor="t">
            <a:spAutoFit/>
          </a:bodyPr>
          <a:lstStyle/>
          <a:p>
            <a:pPr algn="ctr"/>
            <a:endParaRPr/>
          </a:p>
        </p:txBody>
      </p:sp>
      <p:pic>
        <p:nvPicPr>
          <p:cNvPr id="12" name="Picture 11" descr="tmpisty_90d.png"/>
          <p:cNvPicPr>
            <a:picLocks noChangeAspect="1"/>
          </p:cNvPicPr>
          <p:nvPr/>
        </p:nvPicPr>
        <p:blipFill>
          <a:blip r:embed="rId3"/>
          <a:stretch>
            <a:fillRect/>
          </a:stretch>
        </p:blipFill>
        <p:spPr>
          <a:xfrm>
            <a:off x="2171700" y="1508670"/>
            <a:ext cx="304800" cy="304800"/>
          </a:xfrm>
          <a:prstGeom prst="rect">
            <a:avLst/>
          </a:prstGeom>
        </p:spPr>
      </p:pic>
      <p:sp>
        <p:nvSpPr>
          <p:cNvPr id="13" name="TextBox 12"/>
          <p:cNvSpPr txBox="1"/>
          <p:nvPr/>
        </p:nvSpPr>
        <p:spPr>
          <a:xfrm>
            <a:off x="228600" y="1965870"/>
            <a:ext cx="419099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AUC &amp; PRAUC</a:t>
            </a:r>
          </a:p>
          <a:p>
            <a:pPr algn="ctr">
              <a:spcAft>
                <a:spcPts val="1200"/>
              </a:spcAft>
            </a:pPr>
            <a:r>
              <a:rPr sz="1300" b="0" i="0">
                <a:solidFill>
                  <a:srgbClr val="616161"/>
                </a:solidFill>
                <a:latin typeface="Proxima Nova"/>
              </a:rPr>
              <a:t>AUC reflects binary classification capability; PRAUC emphasizes performance under class imbalance.</a:t>
            </a:r>
          </a:p>
        </p:txBody>
      </p:sp>
      <p:sp>
        <p:nvSpPr>
          <p:cNvPr id="14" name="Rectangle 13"/>
          <p:cNvSpPr/>
          <p:nvPr/>
        </p:nvSpPr>
        <p:spPr>
          <a:xfrm>
            <a:off x="4724400" y="1508670"/>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a:xfrm>
            <a:off x="66675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 name="TextBox 15"/>
          <p:cNvSpPr txBox="1"/>
          <p:nvPr/>
        </p:nvSpPr>
        <p:spPr>
          <a:xfrm>
            <a:off x="6667500" y="1508670"/>
            <a:ext cx="304800" cy="304800"/>
          </a:xfrm>
          <a:prstGeom prst="rect">
            <a:avLst/>
          </a:prstGeom>
          <a:noFill/>
          <a:ln>
            <a:noFill/>
          </a:ln>
        </p:spPr>
        <p:txBody>
          <a:bodyPr wrap="square" lIns="0" tIns="0" rIns="0" bIns="0" anchor="t">
            <a:spAutoFit/>
          </a:bodyPr>
          <a:lstStyle/>
          <a:p>
            <a:pPr algn="ctr"/>
            <a:endParaRPr/>
          </a:p>
        </p:txBody>
      </p:sp>
      <p:pic>
        <p:nvPicPr>
          <p:cNvPr id="17" name="Picture 16" descr="tmpbm1d2fis.png"/>
          <p:cNvPicPr>
            <a:picLocks noChangeAspect="1"/>
          </p:cNvPicPr>
          <p:nvPr/>
        </p:nvPicPr>
        <p:blipFill>
          <a:blip r:embed="rId4"/>
          <a:stretch>
            <a:fillRect/>
          </a:stretch>
        </p:blipFill>
        <p:spPr>
          <a:xfrm>
            <a:off x="6667500" y="1508670"/>
            <a:ext cx="304800" cy="304800"/>
          </a:xfrm>
          <a:prstGeom prst="rect">
            <a:avLst/>
          </a:prstGeom>
        </p:spPr>
      </p:pic>
      <p:sp>
        <p:nvSpPr>
          <p:cNvPr id="18" name="TextBox 17"/>
          <p:cNvSpPr txBox="1"/>
          <p:nvPr/>
        </p:nvSpPr>
        <p:spPr>
          <a:xfrm>
            <a:off x="4724400" y="1965870"/>
            <a:ext cx="419099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F1-Score</a:t>
            </a:r>
          </a:p>
          <a:p>
            <a:pPr algn="ctr">
              <a:spcAft>
                <a:spcPts val="1200"/>
              </a:spcAft>
            </a:pPr>
            <a:r>
              <a:rPr sz="1300" b="0" i="0">
                <a:solidFill>
                  <a:srgbClr val="616161"/>
                </a:solidFill>
                <a:latin typeface="Proxima Nova"/>
              </a:rPr>
              <a:t>Balances precision and recall, offering a consolidated view of detection performance.</a:t>
            </a:r>
          </a:p>
        </p:txBody>
      </p:sp>
      <p:sp>
        <p:nvSpPr>
          <p:cNvPr id="19" name="Rectangle 18"/>
          <p:cNvSpPr/>
          <p:nvPr/>
        </p:nvSpPr>
        <p:spPr>
          <a:xfrm>
            <a:off x="228600" y="2887712"/>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0" name="Rectangle 19"/>
          <p:cNvSpPr/>
          <p:nvPr/>
        </p:nvSpPr>
        <p:spPr>
          <a:xfrm>
            <a:off x="2171700" y="2887712"/>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1" name="TextBox 20"/>
          <p:cNvSpPr txBox="1"/>
          <p:nvPr/>
        </p:nvSpPr>
        <p:spPr>
          <a:xfrm>
            <a:off x="2171700" y="2887712"/>
            <a:ext cx="304800" cy="304800"/>
          </a:xfrm>
          <a:prstGeom prst="rect">
            <a:avLst/>
          </a:prstGeom>
          <a:noFill/>
          <a:ln>
            <a:noFill/>
          </a:ln>
        </p:spPr>
        <p:txBody>
          <a:bodyPr wrap="square" lIns="0" tIns="0" rIns="0" bIns="0" anchor="t">
            <a:spAutoFit/>
          </a:bodyPr>
          <a:lstStyle/>
          <a:p>
            <a:pPr algn="ctr"/>
            <a:endParaRPr/>
          </a:p>
        </p:txBody>
      </p:sp>
      <p:pic>
        <p:nvPicPr>
          <p:cNvPr id="22" name="Picture 21" descr="tmplo6tykgq.png"/>
          <p:cNvPicPr>
            <a:picLocks noChangeAspect="1"/>
          </p:cNvPicPr>
          <p:nvPr/>
        </p:nvPicPr>
        <p:blipFill>
          <a:blip r:embed="rId5"/>
          <a:stretch>
            <a:fillRect/>
          </a:stretch>
        </p:blipFill>
        <p:spPr>
          <a:xfrm>
            <a:off x="2171700" y="2887712"/>
            <a:ext cx="304800" cy="304800"/>
          </a:xfrm>
          <a:prstGeom prst="rect">
            <a:avLst/>
          </a:prstGeom>
        </p:spPr>
      </p:pic>
      <p:sp>
        <p:nvSpPr>
          <p:cNvPr id="23" name="TextBox 22"/>
          <p:cNvSpPr txBox="1"/>
          <p:nvPr/>
        </p:nvSpPr>
        <p:spPr>
          <a:xfrm>
            <a:off x="228600" y="3344912"/>
            <a:ext cx="419099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KS Test</a:t>
            </a:r>
          </a:p>
          <a:p>
            <a:pPr algn="ctr">
              <a:spcAft>
                <a:spcPts val="1200"/>
              </a:spcAft>
            </a:pPr>
            <a:r>
              <a:rPr sz="1300" b="0" i="0">
                <a:solidFill>
                  <a:srgbClr val="616161"/>
                </a:solidFill>
                <a:latin typeface="Proxima Nova"/>
              </a:rPr>
              <a:t>Quantifies class separation by comparing cumulative distributions of predicted probabilities.</a:t>
            </a:r>
          </a:p>
        </p:txBody>
      </p:sp>
      <p:sp>
        <p:nvSpPr>
          <p:cNvPr id="24" name="Rectangle 23"/>
          <p:cNvSpPr/>
          <p:nvPr/>
        </p:nvSpPr>
        <p:spPr>
          <a:xfrm>
            <a:off x="4724400" y="2887712"/>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5" name="Rectangle 24"/>
          <p:cNvSpPr/>
          <p:nvPr/>
        </p:nvSpPr>
        <p:spPr>
          <a:xfrm>
            <a:off x="6667500" y="2887712"/>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6" name="TextBox 25"/>
          <p:cNvSpPr txBox="1"/>
          <p:nvPr/>
        </p:nvSpPr>
        <p:spPr>
          <a:xfrm>
            <a:off x="6667500" y="2887712"/>
            <a:ext cx="304800" cy="304800"/>
          </a:xfrm>
          <a:prstGeom prst="rect">
            <a:avLst/>
          </a:prstGeom>
          <a:noFill/>
          <a:ln>
            <a:noFill/>
          </a:ln>
        </p:spPr>
        <p:txBody>
          <a:bodyPr wrap="square" lIns="0" tIns="0" rIns="0" bIns="0" anchor="t">
            <a:spAutoFit/>
          </a:bodyPr>
          <a:lstStyle/>
          <a:p>
            <a:pPr algn="ctr"/>
            <a:endParaRPr/>
          </a:p>
        </p:txBody>
      </p:sp>
      <p:pic>
        <p:nvPicPr>
          <p:cNvPr id="27" name="Picture 26" descr="tmprkanb0ww.png"/>
          <p:cNvPicPr>
            <a:picLocks noChangeAspect="1"/>
          </p:cNvPicPr>
          <p:nvPr/>
        </p:nvPicPr>
        <p:blipFill>
          <a:blip r:embed="rId6"/>
          <a:stretch>
            <a:fillRect/>
          </a:stretch>
        </p:blipFill>
        <p:spPr>
          <a:xfrm>
            <a:off x="6667500" y="2887712"/>
            <a:ext cx="304800" cy="304800"/>
          </a:xfrm>
          <a:prstGeom prst="rect">
            <a:avLst/>
          </a:prstGeom>
        </p:spPr>
      </p:pic>
      <p:sp>
        <p:nvSpPr>
          <p:cNvPr id="28" name="TextBox 27"/>
          <p:cNvSpPr txBox="1"/>
          <p:nvPr/>
        </p:nvSpPr>
        <p:spPr>
          <a:xfrm>
            <a:off x="4724400" y="3344912"/>
            <a:ext cx="419099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Recall, Precision, Accuracy</a:t>
            </a:r>
          </a:p>
          <a:p>
            <a:pPr algn="ctr">
              <a:spcAft>
                <a:spcPts val="1200"/>
              </a:spcAft>
            </a:pPr>
            <a:r>
              <a:rPr sz="1300" b="0" i="0">
                <a:solidFill>
                  <a:srgbClr val="616161"/>
                </a:solidFill>
                <a:latin typeface="Proxima Nova"/>
              </a:rPr>
              <a:t>Core performance metrics offering insight into fraud detection sensitivity and reliability.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799" y="1920240"/>
            <a:ext cx="8520600" cy="712925"/>
          </a:xfrm>
        </p:spPr>
        <p:txBody>
          <a:bodyPr>
            <a:normAutofit/>
          </a:bodyPr>
          <a:lstStyle/>
          <a:p>
            <a:pPr algn="ctr"/>
            <a:r>
              <a:rPr lang="en-US" dirty="0"/>
              <a:t>Thanks</a:t>
            </a:r>
            <a:endParaRPr dirty="0"/>
          </a:p>
        </p:txBody>
      </p:sp>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763635820"/>
      </p:ext>
    </p:extLst>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63D297"/>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1136</Words>
  <Application>Microsoft Macintosh PowerPoint</Application>
  <PresentationFormat>On-screen Show (16:9)</PresentationFormat>
  <Paragraphs>64</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Proxima Nova</vt:lpstr>
      <vt:lpstr>Spearmint</vt:lpstr>
      <vt:lpstr>Advanced Credit Card Fraud Detection</vt:lpstr>
      <vt:lpstr>Utilizing Machine Learning for Enhanced Security and Real-Time Prevention </vt:lpstr>
      <vt:lpstr>Methodologies &amp; Data</vt:lpstr>
      <vt:lpstr>Uncovering Key Fraud Indicators</vt:lpstr>
      <vt:lpstr>Evaluating Model Success: Key Metrics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Credit Card Fraud Detection</dc:title>
  <cp:lastModifiedBy>Shivani Nagpal</cp:lastModifiedBy>
  <cp:revision>6</cp:revision>
  <dcterms:modified xsi:type="dcterms:W3CDTF">2025-06-05T07:23:37Z</dcterms:modified>
</cp:coreProperties>
</file>