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</p:sldIdLst>
  <p:sldSz cy="5143500" cx="9144000"/>
  <p:notesSz cx="6858000" cy="9144000"/>
  <p:embeddedFontLst>
    <p:embeddedFont>
      <p:font typeface="Ubuntu"/>
      <p:regular r:id="rId30"/>
      <p:bold r:id="rId31"/>
      <p:italic r:id="rId32"/>
      <p:boldItalic r:id="rId33"/>
    </p:embeddedFont>
    <p:embeddedFont>
      <p:font typeface="Proxima Nova"/>
      <p:regular r:id="rId34"/>
      <p:bold r:id="rId35"/>
      <p:italic r:id="rId36"/>
      <p:boldItalic r:id="rId37"/>
    </p:embeddedFont>
    <p:embeddedFont>
      <p:font typeface="Helvetica Neue"/>
      <p:regular r:id="rId38"/>
      <p:bold r:id="rId39"/>
      <p:italic r:id="rId40"/>
      <p:boldItalic r:id="rId41"/>
    </p:embeddedFont>
    <p:embeddedFont>
      <p:font typeface="Oswald"/>
      <p:regular r:id="rId42"/>
      <p:bold r:id="rId43"/>
    </p:embeddedFont>
    <p:embeddedFont>
      <p:font typeface="Alegreya"/>
      <p:regular r:id="rId44"/>
      <p:bold r:id="rId45"/>
      <p:italic r:id="rId46"/>
      <p:boldItalic r:id="rId47"/>
    </p:embeddedFont>
    <p:embeddedFont>
      <p:font typeface="Droid Serif"/>
      <p:regular r:id="rId48"/>
      <p:bold r:id="rId49"/>
      <p:italic r:id="rId50"/>
      <p:boldItalic r:id="rId5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HelveticaNeue-italic.fntdata"/><Relationship Id="rId42" Type="http://schemas.openxmlformats.org/officeDocument/2006/relationships/font" Target="fonts/Oswald-regular.fntdata"/><Relationship Id="rId41" Type="http://schemas.openxmlformats.org/officeDocument/2006/relationships/font" Target="fonts/HelveticaNeue-boldItalic.fntdata"/><Relationship Id="rId44" Type="http://schemas.openxmlformats.org/officeDocument/2006/relationships/font" Target="fonts/Alegreya-regular.fntdata"/><Relationship Id="rId43" Type="http://schemas.openxmlformats.org/officeDocument/2006/relationships/font" Target="fonts/Oswald-bold.fntdata"/><Relationship Id="rId46" Type="http://schemas.openxmlformats.org/officeDocument/2006/relationships/font" Target="fonts/Alegreya-italic.fntdata"/><Relationship Id="rId45" Type="http://schemas.openxmlformats.org/officeDocument/2006/relationships/font" Target="fonts/Alegreya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font" Target="fonts/DroidSerif-regular.fntdata"/><Relationship Id="rId47" Type="http://schemas.openxmlformats.org/officeDocument/2006/relationships/font" Target="fonts/Alegreya-boldItalic.fntdata"/><Relationship Id="rId49" Type="http://schemas.openxmlformats.org/officeDocument/2006/relationships/font" Target="fonts/DroidSerif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Ubuntu-bold.fntdata"/><Relationship Id="rId30" Type="http://schemas.openxmlformats.org/officeDocument/2006/relationships/font" Target="fonts/Ubuntu-regular.fntdata"/><Relationship Id="rId33" Type="http://schemas.openxmlformats.org/officeDocument/2006/relationships/font" Target="fonts/Ubuntu-boldItalic.fntdata"/><Relationship Id="rId32" Type="http://schemas.openxmlformats.org/officeDocument/2006/relationships/font" Target="fonts/Ubuntu-italic.fntdata"/><Relationship Id="rId35" Type="http://schemas.openxmlformats.org/officeDocument/2006/relationships/font" Target="fonts/ProximaNova-bold.fntdata"/><Relationship Id="rId34" Type="http://schemas.openxmlformats.org/officeDocument/2006/relationships/font" Target="fonts/ProximaNova-regular.fntdata"/><Relationship Id="rId37" Type="http://schemas.openxmlformats.org/officeDocument/2006/relationships/font" Target="fonts/ProximaNova-boldItalic.fntdata"/><Relationship Id="rId36" Type="http://schemas.openxmlformats.org/officeDocument/2006/relationships/font" Target="fonts/ProximaNova-italic.fntdata"/><Relationship Id="rId39" Type="http://schemas.openxmlformats.org/officeDocument/2006/relationships/font" Target="fonts/HelveticaNeue-bold.fntdata"/><Relationship Id="rId38" Type="http://schemas.openxmlformats.org/officeDocument/2006/relationships/font" Target="fonts/HelveticaNeue-regular.fntdata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font" Target="fonts/DroidSerif-boldItalic.fntdata"/><Relationship Id="rId50" Type="http://schemas.openxmlformats.org/officeDocument/2006/relationships/font" Target="fonts/DroidSerif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" name="Shape 11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510450" y="3182312"/>
            <a:ext cx="8123100" cy="630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" name="Shape 50"/>
          <p:cNvSpPr txBox="1"/>
          <p:nvPr>
            <p:ph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b="1" sz="14000"/>
            </a:lvl1pPr>
            <a:lvl2pPr lvl="1" rtl="0" algn="ctr">
              <a:spcBef>
                <a:spcPts val="0"/>
              </a:spcBef>
              <a:buSzPct val="100000"/>
              <a:defRPr b="1" sz="14000"/>
            </a:lvl2pPr>
            <a:lvl3pPr lvl="2" rtl="0" algn="ctr">
              <a:spcBef>
                <a:spcPts val="0"/>
              </a:spcBef>
              <a:buSzPct val="100000"/>
              <a:defRPr b="1" sz="14000"/>
            </a:lvl3pPr>
            <a:lvl4pPr lvl="3" rtl="0" algn="ctr">
              <a:spcBef>
                <a:spcPts val="0"/>
              </a:spcBef>
              <a:buSzPct val="100000"/>
              <a:defRPr b="1" sz="14000"/>
            </a:lvl4pPr>
            <a:lvl5pPr lvl="4" rtl="0" algn="ctr">
              <a:spcBef>
                <a:spcPts val="0"/>
              </a:spcBef>
              <a:buSzPct val="100000"/>
              <a:defRPr b="1" sz="14000"/>
            </a:lvl5pPr>
            <a:lvl6pPr lvl="5" rtl="0" algn="ctr">
              <a:spcBef>
                <a:spcPts val="0"/>
              </a:spcBef>
              <a:buSzPct val="100000"/>
              <a:defRPr b="1" sz="14000"/>
            </a:lvl6pPr>
            <a:lvl7pPr lvl="6" rtl="0" algn="ctr">
              <a:spcBef>
                <a:spcPts val="0"/>
              </a:spcBef>
              <a:buSzPct val="100000"/>
              <a:defRPr b="1" sz="14000"/>
            </a:lvl7pPr>
            <a:lvl8pPr lvl="7" rtl="0" algn="ctr">
              <a:spcBef>
                <a:spcPts val="0"/>
              </a:spcBef>
              <a:buSzPct val="100000"/>
              <a:defRPr b="1" sz="14000"/>
            </a:lvl8pPr>
            <a:lvl9pPr lvl="8" rtl="0" algn="ctr">
              <a:spcBef>
                <a:spcPts val="0"/>
              </a:spcBef>
              <a:buSzPct val="100000"/>
              <a:defRPr b="1" sz="14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defRPr/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hape 1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" name="Shape 16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4200"/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x="265500" y="27690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Proxima Nova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4.png"/><Relationship Id="rId4" Type="http://schemas.openxmlformats.org/officeDocument/2006/relationships/image" Target="../media/image02.png"/><Relationship Id="rId5" Type="http://schemas.openxmlformats.org/officeDocument/2006/relationships/image" Target="../media/image0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0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grouplens.org/datasets/movielens/100k/" TargetMode="External"/><Relationship Id="rId4" Type="http://schemas.openxmlformats.org/officeDocument/2006/relationships/hyperlink" Target="https://pdfs.semanticscholar.org/1356/f4eda338b58b2840c5f643a988a1008806f0.pdf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510450" y="356875"/>
            <a:ext cx="8123100" cy="1588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4000">
                <a:latin typeface="Alegreya"/>
                <a:ea typeface="Alegreya"/>
                <a:cs typeface="Alegreya"/>
                <a:sym typeface="Alegreya"/>
              </a:rPr>
              <a:t>Movie Recommendation Systems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510450" y="2530050"/>
            <a:ext cx="8123100" cy="19649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Alegreya"/>
                <a:ea typeface="Alegreya"/>
                <a:cs typeface="Alegreya"/>
                <a:sym typeface="Alegreya"/>
              </a:rPr>
              <a:t>CSN-</a:t>
            </a:r>
            <a:r>
              <a:rPr lang="en">
                <a:latin typeface="Droid Serif"/>
                <a:ea typeface="Droid Serif"/>
                <a:cs typeface="Droid Serif"/>
                <a:sym typeface="Droid Serif"/>
              </a:rPr>
              <a:t>382</a:t>
            </a:r>
            <a:r>
              <a:rPr lang="en">
                <a:latin typeface="Alegreya"/>
                <a:ea typeface="Alegreya"/>
                <a:cs typeface="Alegreya"/>
                <a:sym typeface="Alegreya"/>
              </a:rPr>
              <a:t> Project</a:t>
            </a:r>
          </a:p>
          <a:p>
            <a:pPr lvl="0" rtl="0" algn="r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lvl="0" algn="r">
              <a:spcBef>
                <a:spcPts val="0"/>
              </a:spcBef>
              <a:buNone/>
            </a:pPr>
            <a:r>
              <a:rPr lang="en" sz="1600">
                <a:latin typeface="Alegreya"/>
                <a:ea typeface="Alegreya"/>
                <a:cs typeface="Alegreya"/>
                <a:sym typeface="Alegreya"/>
              </a:rPr>
              <a:t>Submitted By:</a:t>
            </a:r>
          </a:p>
          <a:p>
            <a:pPr lvl="0" algn="r">
              <a:spcBef>
                <a:spcPts val="0"/>
              </a:spcBef>
              <a:buNone/>
            </a:pPr>
            <a:r>
              <a:rPr lang="en" sz="1600">
                <a:latin typeface="Alegreya"/>
                <a:ea typeface="Alegreya"/>
                <a:cs typeface="Alegreya"/>
                <a:sym typeface="Alegreya"/>
              </a:rPr>
              <a:t>Abhishek Jaisingh, 14114002</a:t>
            </a:r>
          </a:p>
          <a:p>
            <a:pPr lvl="0" algn="r">
              <a:spcBef>
                <a:spcPts val="0"/>
              </a:spcBef>
              <a:buNone/>
            </a:pPr>
            <a:r>
              <a:rPr lang="en" sz="1600">
                <a:latin typeface="Alegreya"/>
                <a:ea typeface="Alegreya"/>
                <a:cs typeface="Alegreya"/>
                <a:sym typeface="Alegreya"/>
              </a:rPr>
              <a:t>Tirth Patel, 14114036</a:t>
            </a:r>
          </a:p>
          <a:p>
            <a:pPr lvl="0" algn="r">
              <a:spcBef>
                <a:spcPts val="0"/>
              </a:spcBef>
              <a:buNone/>
            </a:pPr>
            <a:r>
              <a:rPr lang="en" sz="1600">
                <a:latin typeface="Alegreya"/>
                <a:ea typeface="Alegreya"/>
                <a:cs typeface="Alegreya"/>
                <a:sym typeface="Alegreya"/>
              </a:rPr>
              <a:t>Sahil Garg, 14114046</a:t>
            </a:r>
          </a:p>
          <a:p>
            <a:pPr lvl="0" algn="r">
              <a:spcBef>
                <a:spcPts val="0"/>
              </a:spcBef>
              <a:buNone/>
            </a:pPr>
            <a:r>
              <a:rPr lang="en" sz="1600">
                <a:latin typeface="Alegreya"/>
                <a:ea typeface="Alegreya"/>
                <a:cs typeface="Alegreya"/>
                <a:sym typeface="Alegreya"/>
              </a:rPr>
              <a:t>Sumit Kumar Singh, 14114063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Similarity Measures</a:t>
            </a:r>
          </a:p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Pearson Correlation Similarity Measure</a:t>
            </a:r>
            <a:r>
              <a:rPr lang="en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: Measure of similarity of users or items from the rows and columns of the Utility Matrix.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Advantages</a:t>
            </a:r>
            <a:r>
              <a:rPr lang="en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buClr>
                <a:srgbClr val="434343"/>
              </a:buClr>
              <a:buFont typeface="Helvetica Neue"/>
            </a:pPr>
            <a:r>
              <a:rPr lang="en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Pearson Correlation Measure is easy to interpret.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buClr>
                <a:srgbClr val="434343"/>
              </a:buClr>
              <a:buFont typeface="Helvetica Neue"/>
            </a:pPr>
            <a:r>
              <a:rPr lang="en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Tends to give better results than other similarity measures.</a:t>
            </a:r>
          </a:p>
          <a:p>
            <a:pPr indent="-228600" lvl="0" marL="457200">
              <a:lnSpc>
                <a:spcPct val="100000"/>
              </a:lnSpc>
              <a:spcBef>
                <a:spcPts val="0"/>
              </a:spcBef>
              <a:buClr>
                <a:srgbClr val="434343"/>
              </a:buClr>
              <a:buFont typeface="Helvetica Neue"/>
            </a:pPr>
            <a:r>
              <a:rPr lang="en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Normalizes the ratings.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Other Similarity Measures: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434343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Euclidean Distance, Manhattan Distance, Cosine Similarity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>
                <a:solidFill>
                  <a:srgbClr val="000000"/>
                </a:solidFill>
                <a:latin typeface="Alegreya"/>
                <a:ea typeface="Alegreya"/>
                <a:cs typeface="Alegreya"/>
                <a:sym typeface="Alegreya"/>
              </a:rPr>
              <a:t>PCS Measure</a:t>
            </a:r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Let       denote the rating given by user </a:t>
            </a:r>
            <a:r>
              <a:rPr b="1" i="1" lang="en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x</a:t>
            </a:r>
            <a:r>
              <a:rPr lang="en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to item </a:t>
            </a:r>
            <a:r>
              <a:rPr b="1" i="1" lang="en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r>
              <a:rPr lang="en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 If  </a:t>
            </a:r>
            <a:r>
              <a:rPr b="1" i="1" lang="en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r>
              <a:rPr lang="en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is the set of all items that two users </a:t>
            </a:r>
            <a:r>
              <a:rPr b="1" i="1" lang="en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x</a:t>
            </a:r>
            <a:r>
              <a:rPr lang="en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and </a:t>
            </a:r>
            <a:r>
              <a:rPr b="1" i="1" lang="en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y</a:t>
            </a:r>
            <a:r>
              <a:rPr lang="en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have both rated, then the Pearson Correlation Similarity Measure between the two users is given by: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050">
              <a:solidFill>
                <a:srgbClr val="434343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050">
              <a:solidFill>
                <a:srgbClr val="434343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050">
              <a:solidFill>
                <a:srgbClr val="434343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434343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where      denotes the average rating given by user </a:t>
            </a:r>
            <a:r>
              <a:rPr b="1" i="1" lang="en">
                <a:solidFill>
                  <a:srgbClr val="434343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x</a:t>
            </a:r>
            <a:r>
              <a:rPr lang="en">
                <a:solidFill>
                  <a:srgbClr val="434343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to all items. To calculate           we only consider items that were rated by the user.</a:t>
            </a:r>
          </a:p>
        </p:txBody>
      </p:sp>
      <p:pic>
        <p:nvPicPr>
          <p:cNvPr id="120" name="Shape 1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5225" y="2332937"/>
            <a:ext cx="3810000" cy="128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Shape 1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2875" y="1274000"/>
            <a:ext cx="311985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Shape 1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04850" y="3513675"/>
            <a:ext cx="238949" cy="34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Shape 1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21325" y="3513675"/>
            <a:ext cx="238949" cy="34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latin typeface="Alegreya"/>
                <a:ea typeface="Alegreya"/>
                <a:cs typeface="Alegreya"/>
                <a:sym typeface="Alegreya"/>
              </a:rPr>
              <a:t>Prediction</a:t>
            </a:r>
          </a:p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434343"/>
              </a:buClr>
              <a:buFont typeface="Helvetica Neue"/>
            </a:pPr>
            <a:r>
              <a:rPr lang="en">
                <a:solidFill>
                  <a:srgbClr val="303030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One way of predicting the value of the utility matrix entry (estimated rating) of a given user </a:t>
            </a:r>
            <a:r>
              <a:rPr i="1" lang="en">
                <a:solidFill>
                  <a:srgbClr val="303030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u</a:t>
            </a:r>
            <a:r>
              <a:rPr lang="en">
                <a:solidFill>
                  <a:srgbClr val="303030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for item </a:t>
            </a:r>
            <a:r>
              <a:rPr i="1" lang="en">
                <a:solidFill>
                  <a:srgbClr val="303030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r>
              <a:rPr lang="en">
                <a:solidFill>
                  <a:srgbClr val="303030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, is to average the ratings of top_n users.</a:t>
            </a:r>
          </a:p>
          <a:p>
            <a:pPr indent="-228600" lvl="0" marL="457200" rtl="0">
              <a:spcBef>
                <a:spcPts val="0"/>
              </a:spcBef>
              <a:buClr>
                <a:srgbClr val="434343"/>
              </a:buClr>
              <a:buFont typeface="Helvetica Neue"/>
            </a:pPr>
            <a:r>
              <a:rPr lang="en">
                <a:solidFill>
                  <a:srgbClr val="303030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Other approach is to first normalize the utility matrix.</a:t>
            </a:r>
          </a:p>
          <a:p>
            <a:pPr indent="-228600" lvl="0" marL="457200" rtl="0">
              <a:spcBef>
                <a:spcPts val="0"/>
              </a:spcBef>
              <a:buClr>
                <a:srgbClr val="434343"/>
              </a:buClr>
              <a:buFont typeface="Helvetica Neue"/>
            </a:pPr>
            <a:r>
              <a:rPr lang="en">
                <a:solidFill>
                  <a:srgbClr val="303030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That is, for each of the </a:t>
            </a:r>
            <a:r>
              <a:rPr i="1" lang="en">
                <a:solidFill>
                  <a:srgbClr val="303030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rPr lang="en">
                <a:solidFill>
                  <a:srgbClr val="303030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most similar users, subtract their average rating for all items from the rating of the item of interest </a:t>
            </a:r>
            <a:r>
              <a:rPr i="1" lang="en">
                <a:solidFill>
                  <a:srgbClr val="303030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r>
              <a:rPr lang="en">
                <a:solidFill>
                  <a:srgbClr val="303030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. Take the average of these differences for those users who have rated </a:t>
            </a:r>
            <a:r>
              <a:rPr i="1" lang="en">
                <a:solidFill>
                  <a:srgbClr val="303030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r>
              <a:rPr lang="en">
                <a:solidFill>
                  <a:srgbClr val="303030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, then add this average difference to the average rating that </a:t>
            </a:r>
            <a:r>
              <a:rPr i="1" lang="en">
                <a:solidFill>
                  <a:srgbClr val="303030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u</a:t>
            </a:r>
            <a:r>
              <a:rPr lang="en">
                <a:solidFill>
                  <a:srgbClr val="303030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gives for all items.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>
                <a:latin typeface="Alegreya"/>
                <a:ea typeface="Alegreya"/>
                <a:cs typeface="Alegreya"/>
                <a:sym typeface="Alegreya"/>
              </a:rPr>
              <a:t>Results</a:t>
            </a:r>
          </a:p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  <a:buClr>
                <a:srgbClr val="434343"/>
              </a:buClr>
              <a:buFont typeface="Helvetica Neue"/>
            </a:pPr>
            <a:r>
              <a:rPr lang="en">
                <a:solidFill>
                  <a:srgbClr val="303030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We achieved a Mean Square Error of 1.076 for the prediction of user ratings and top_n = 150 (neighborhood size).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>
                <a:latin typeface="Alegreya"/>
                <a:ea typeface="Alegreya"/>
                <a:cs typeface="Alegreya"/>
                <a:sym typeface="Alegreya"/>
              </a:rPr>
              <a:t>Disadvantages</a:t>
            </a:r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1. Cold Start: There needs to be enough other users already in the system to find a match. 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2. Sparsity: Most users do not rate most items and hence the user-item matrix is typically very sparse. It is hard to find users that have rated the same items. 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3. First Rater: It is not possible to recommend an item that has not been previously rated. This problem comes for new items mostly.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4. Popularity Bias: CF cannot recommend items to someone with unique tastes. In that case there is a tendency to recommend the popular.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>
                <a:latin typeface="Alegreya"/>
                <a:ea typeface="Alegreya"/>
                <a:cs typeface="Alegreya"/>
                <a:sym typeface="Alegreya"/>
              </a:rPr>
              <a:t>Content Based Filtering</a:t>
            </a:r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algn="just">
              <a:lnSpc>
                <a:spcPct val="115000"/>
              </a:lnSpc>
              <a:spcBef>
                <a:spcPts val="1000"/>
              </a:spcBef>
              <a:buClr>
                <a:srgbClr val="434343"/>
              </a:buClr>
              <a:buFont typeface="Helvetica Neue"/>
              <a:buChar char="❖"/>
            </a:pPr>
            <a:r>
              <a:rPr lang="en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It</a:t>
            </a:r>
            <a:r>
              <a:rPr lang="en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uses only the item data maintaining a profile for each item. Each user is assumed to operate independently. No need for data on other users.</a:t>
            </a:r>
          </a:p>
          <a:p>
            <a:pPr indent="-228600" lvl="0" marL="457200" algn="just">
              <a:lnSpc>
                <a:spcPct val="115000"/>
              </a:lnSpc>
              <a:spcBef>
                <a:spcPts val="1000"/>
              </a:spcBef>
              <a:buClr>
                <a:srgbClr val="434343"/>
              </a:buClr>
              <a:buFont typeface="Helvetica Neue"/>
              <a:buChar char="❖"/>
            </a:pPr>
            <a:r>
              <a:rPr lang="en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Considering the attributes or feature of the item, it finds the similarity between items, and recommends the most similar item for an item. </a:t>
            </a:r>
          </a:p>
          <a:p>
            <a:pPr indent="-228600" lvl="0" marL="457200" algn="just">
              <a:lnSpc>
                <a:spcPct val="115000"/>
              </a:lnSpc>
              <a:spcBef>
                <a:spcPts val="1000"/>
              </a:spcBef>
              <a:buClr>
                <a:srgbClr val="434343"/>
              </a:buClr>
              <a:buFont typeface="Helvetica Neue"/>
              <a:buChar char="❖"/>
            </a:pPr>
            <a:r>
              <a:rPr lang="en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If we consider the content of a movie as director, writer, cast etc., then each of these attribute can be considered as a feature.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>
                <a:latin typeface="Alegreya"/>
                <a:ea typeface="Alegreya"/>
                <a:cs typeface="Alegreya"/>
                <a:sym typeface="Alegreya"/>
              </a:rPr>
              <a:t>Similarity</a:t>
            </a:r>
          </a:p>
        </p:txBody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just">
              <a:spcBef>
                <a:spcPts val="0"/>
              </a:spcBef>
              <a:buNone/>
            </a:pPr>
            <a:r>
              <a:rPr lang="en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We recommend the items to the users which are very much similar to the rated item by the user.</a:t>
            </a:r>
          </a:p>
          <a:p>
            <a:pPr lvl="0" algn="just">
              <a:spcBef>
                <a:spcPts val="0"/>
              </a:spcBef>
              <a:buNone/>
            </a:pPr>
            <a:r>
              <a:rPr lang="en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We define similarity S between objects Oi and Oj as </a:t>
            </a:r>
          </a:p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rgbClr val="434343"/>
                </a:solidFill>
                <a:latin typeface="Ubuntu"/>
                <a:ea typeface="Ubuntu"/>
                <a:cs typeface="Ubuntu"/>
                <a:sym typeface="Ubuntu"/>
              </a:rPr>
              <a:t>S(Oi , Oj) = f(A1i , A1j) + f(A2i , A2j) + · · · + f(Ani , Anj)</a:t>
            </a:r>
          </a:p>
          <a:p>
            <a:pPr lvl="0" algn="just">
              <a:spcBef>
                <a:spcPts val="0"/>
              </a:spcBef>
              <a:buNone/>
            </a:pPr>
            <a:r>
              <a:rPr lang="en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Here, A1i, A2i .. Ani are the features for the item i.</a:t>
            </a:r>
          </a:p>
          <a:p>
            <a:pPr lvl="0" algn="just">
              <a:spcBef>
                <a:spcPts val="0"/>
              </a:spcBef>
              <a:buNone/>
            </a:pPr>
            <a:r>
              <a:rPr lang="en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Function f(A1i , A1j) represents the distance (similarity) between the 1st feature for item i and j.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>
                <a:latin typeface="Alegreya"/>
                <a:ea typeface="Alegreya"/>
                <a:cs typeface="Alegreya"/>
                <a:sym typeface="Alegreya"/>
              </a:rPr>
              <a:t>Features and Distance Measures</a:t>
            </a:r>
          </a:p>
        </p:txBody>
      </p:sp>
      <p:pic>
        <p:nvPicPr>
          <p:cNvPr id="159" name="Shape 1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5201" y="1703351"/>
            <a:ext cx="4798824" cy="1207575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Shape 160"/>
          <p:cNvSpPr txBox="1"/>
          <p:nvPr/>
        </p:nvSpPr>
        <p:spPr>
          <a:xfrm>
            <a:off x="2235200" y="3244000"/>
            <a:ext cx="4798800" cy="9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80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Features Used in Movie Recommendation with their distance measures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>
                <a:latin typeface="Alegreya"/>
                <a:ea typeface="Alegreya"/>
                <a:cs typeface="Alegreya"/>
                <a:sym typeface="Alegreya"/>
              </a:rPr>
              <a:t>Disadvantages</a:t>
            </a:r>
          </a:p>
        </p:txBody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 algn="just">
              <a:spcBef>
                <a:spcPts val="1000"/>
              </a:spcBef>
              <a:spcAft>
                <a:spcPts val="1700"/>
              </a:spcAft>
              <a:buClr>
                <a:srgbClr val="434343"/>
              </a:buClr>
              <a:buFont typeface="Helvetica Neue"/>
              <a:buAutoNum type="arabicPeriod"/>
            </a:pPr>
            <a:r>
              <a:rPr lang="en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</a:t>
            </a:r>
            <a:r>
              <a:rPr lang="en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annot filter items on some assessment of quality, style or viewpoint because of lack of consideration of other people’s experience.</a:t>
            </a:r>
          </a:p>
          <a:p>
            <a:pPr indent="-228600" lvl="0" marL="457200" rtl="0" algn="just">
              <a:spcBef>
                <a:spcPts val="1000"/>
              </a:spcBef>
              <a:buClr>
                <a:srgbClr val="434343"/>
              </a:buClr>
              <a:buFont typeface="Helvetica Neue"/>
              <a:buAutoNum type="arabicPeriod"/>
            </a:pPr>
            <a:r>
              <a:rPr lang="en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Absence of personal recommendations.</a:t>
            </a:r>
          </a:p>
          <a:p>
            <a:pPr indent="-228600" lvl="0" marL="457200" rtl="0" algn="just">
              <a:spcBef>
                <a:spcPts val="1000"/>
              </a:spcBef>
              <a:buClr>
                <a:srgbClr val="434343"/>
              </a:buClr>
              <a:buFont typeface="Helvetica Neue"/>
              <a:buAutoNum type="arabicPeriod"/>
            </a:pPr>
            <a:r>
              <a:rPr lang="en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 serendipitous items i.e. the ability of the system to give an item surprisingly interesting to a user, but not expected or possibly foreseen by the user.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>
                <a:latin typeface="Alegreya"/>
                <a:ea typeface="Alegreya"/>
                <a:cs typeface="Alegreya"/>
                <a:sym typeface="Alegreya"/>
              </a:rPr>
              <a:t>Hybrid Approach</a:t>
            </a:r>
          </a:p>
        </p:txBody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We attempt to hybridize collaborative filtering and content based recommendation. Item similarity measure used in content based recommendation is learned from a collaborative social network of users.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 content based recommendation every item is represented by a feature vector. The features hold numeric or nominal values representing certain aspects of the item. 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variety of distance measures between the feature vectors may be used to compute the similarity of two items.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>
                <a:latin typeface="Alegreya"/>
                <a:ea typeface="Alegreya"/>
                <a:cs typeface="Alegreya"/>
                <a:sym typeface="Alegreya"/>
              </a:rPr>
              <a:t>Recommendation System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Recommendation systems </a:t>
            </a:r>
            <a:r>
              <a:rPr lang="en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produce a ranked list of items on which a user might be interested, in the context of his current choice of an item.</a:t>
            </a:r>
          </a:p>
          <a:p>
            <a:pPr indent="-228600" lvl="0" marL="457200">
              <a:spcBef>
                <a:spcPts val="0"/>
              </a:spcBef>
              <a:buClr>
                <a:srgbClr val="434343"/>
              </a:buClr>
              <a:buFont typeface="Helvetica Neue"/>
              <a:buChar char="❖"/>
            </a:pPr>
            <a:r>
              <a:rPr lang="en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Subclass of Information filtering system that seek to predict the ‘rating’ or ‘preference’ that a user would give to them.</a:t>
            </a:r>
          </a:p>
          <a:p>
            <a:pPr indent="-228600" lvl="0" marL="457200">
              <a:spcBef>
                <a:spcPts val="0"/>
              </a:spcBef>
              <a:buClr>
                <a:srgbClr val="434343"/>
              </a:buClr>
              <a:buFont typeface="Helvetica Neue"/>
              <a:buChar char="❖"/>
            </a:pPr>
            <a:r>
              <a:rPr lang="en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Helps deciding in what to wear, what to buy, what stocks to purchase etc.</a:t>
            </a:r>
          </a:p>
          <a:p>
            <a:pPr indent="-228600" lvl="0" marL="457200" rtl="0">
              <a:spcBef>
                <a:spcPts val="0"/>
              </a:spcBef>
              <a:buClr>
                <a:srgbClr val="434343"/>
              </a:buClr>
              <a:buFont typeface="Helvetica Neue"/>
              <a:buChar char="❖"/>
            </a:pPr>
            <a:r>
              <a:rPr lang="en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Applied in variety of applications like movies, books, research articles.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Recommendation systems has</a:t>
            </a:r>
            <a:r>
              <a:rPr lang="en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mainly two elements Item and User.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>
                <a:latin typeface="Alegreya"/>
                <a:ea typeface="Alegreya"/>
                <a:cs typeface="Alegreya"/>
                <a:sym typeface="Alegreya"/>
              </a:rPr>
              <a:t>Content Based Similarity</a:t>
            </a:r>
          </a:p>
        </p:txBody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</a:t>
            </a:r>
            <a:r>
              <a:rPr lang="en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sers base their judgments on some latent criteria which is a weighted linear combination of the differences in individual attribute.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Accordingly, we define </a:t>
            </a:r>
            <a:r>
              <a:rPr lang="en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similarity S between objects Oi and Oj as </a:t>
            </a:r>
          </a:p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rgbClr val="434343"/>
                </a:solidFill>
                <a:latin typeface="Ubuntu"/>
                <a:ea typeface="Ubuntu"/>
                <a:cs typeface="Ubuntu"/>
                <a:sym typeface="Ubuntu"/>
              </a:rPr>
              <a:t>S(Oi , Oj ) = ω1f(A1i , A1j ) + ω2f(A2i , A2j ) + · · · + ωnf(Ani , Anj )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where ωn is the weight given to the difference in value of attribute An between objects Oi and Oj , the difference given by f(Ani, Anj ).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weights ω1, ω2, · · · , ωn are obtained from a social collaborative network.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>
                <a:latin typeface="Alegreya"/>
                <a:ea typeface="Alegreya"/>
                <a:cs typeface="Alegreya"/>
                <a:sym typeface="Alegreya"/>
              </a:rPr>
              <a:t>W</a:t>
            </a:r>
            <a:r>
              <a:rPr b="1" lang="en">
                <a:latin typeface="Alegreya"/>
                <a:ea typeface="Alegreya"/>
                <a:cs typeface="Alegreya"/>
                <a:sym typeface="Alegreya"/>
              </a:rPr>
              <a:t>eights From Collaborative Network</a:t>
            </a:r>
          </a:p>
        </p:txBody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311700" y="941525"/>
            <a:ext cx="8520600" cy="3830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We describe below a linear regression framework for determining the optimal feature weights.</a:t>
            </a:r>
          </a:p>
          <a:p>
            <a:pPr lvl="0" rtl="0">
              <a:spcBef>
                <a:spcPts val="1000"/>
              </a:spcBef>
              <a:buNone/>
            </a:pPr>
            <a:r>
              <a:rPr lang="en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edge weight between vertices Oi and Oj,</a:t>
            </a:r>
          </a:p>
          <a:p>
            <a:pPr lvl="0" algn="ctr">
              <a:spcBef>
                <a:spcPts val="1000"/>
              </a:spcBef>
              <a:buNone/>
            </a:pPr>
            <a:r>
              <a:rPr lang="en">
                <a:solidFill>
                  <a:srgbClr val="434343"/>
                </a:solidFill>
                <a:latin typeface="Ubuntu"/>
                <a:ea typeface="Ubuntu"/>
                <a:cs typeface="Ubuntu"/>
                <a:sym typeface="Ubuntu"/>
              </a:rPr>
              <a:t>E(Oi , Oj ) = # of users who are interested in both Oi , Oj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This may be considered as human judgment of similarity between Oi , Oj.</a:t>
            </a:r>
          </a:p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rgbClr val="434343"/>
                </a:solidFill>
                <a:latin typeface="Ubuntu"/>
                <a:ea typeface="Ubuntu"/>
                <a:cs typeface="Ubuntu"/>
                <a:sym typeface="Ubuntu"/>
              </a:rPr>
              <a:t>ω0 + ω1f(A1i , A1j ) + ω2f(A2i , A2j ) + · · · + ωnf(Ani , Anj ) = E(Oi , Oj )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Solving the above regression equations provide estimates for the values of ω1, ω2, · · · , ωn. If there are l movies under consideration, it is possible to have lC2 regression equations of the above form.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>
                <a:latin typeface="Alegreya"/>
                <a:ea typeface="Alegreya"/>
                <a:cs typeface="Alegreya"/>
                <a:sym typeface="Alegreya"/>
              </a:rPr>
              <a:t>Prediction</a:t>
            </a:r>
          </a:p>
        </p:txBody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rtl="0">
              <a:spcBef>
                <a:spcPts val="0"/>
              </a:spcBef>
              <a:buSzPct val="100000"/>
            </a:pPr>
            <a:r>
              <a:rPr lang="en" sz="2000"/>
              <a:t>Using regression we can solve for the weight vector, W</a:t>
            </a:r>
          </a:p>
          <a:p>
            <a:pPr indent="-355600" lvl="0" marL="457200" rtl="0">
              <a:spcBef>
                <a:spcPts val="0"/>
              </a:spcBef>
              <a:buSzPct val="100000"/>
            </a:pPr>
            <a:r>
              <a:rPr lang="en" sz="2000"/>
              <a:t>User can input the movie for which he wants recommendation (say Oi)</a:t>
            </a:r>
          </a:p>
          <a:p>
            <a:pPr indent="-355600" lvl="0" marL="457200" rtl="0">
              <a:spcBef>
                <a:spcPts val="0"/>
              </a:spcBef>
              <a:buSzPct val="100000"/>
            </a:pPr>
            <a:r>
              <a:rPr lang="en" sz="2000"/>
              <a:t>We check similarity, </a:t>
            </a:r>
            <a:r>
              <a:rPr lang="en" sz="2000">
                <a:solidFill>
                  <a:srgbClr val="434343"/>
                </a:solidFill>
                <a:latin typeface="Ubuntu"/>
                <a:ea typeface="Ubuntu"/>
                <a:cs typeface="Ubuntu"/>
                <a:sym typeface="Ubuntu"/>
              </a:rPr>
              <a:t>S(Oi, Oj) </a:t>
            </a:r>
            <a:r>
              <a:rPr lang="en" sz="2000"/>
              <a:t>of the given movie with all other movies (Oj).</a:t>
            </a:r>
          </a:p>
          <a:p>
            <a:pPr indent="-355600" lvl="0" marL="457200" rtl="0">
              <a:spcBef>
                <a:spcPts val="0"/>
              </a:spcBef>
              <a:buSzPct val="100000"/>
            </a:pPr>
            <a:r>
              <a:rPr lang="en" sz="2000"/>
              <a:t>Each movie’s similarity score is dot_product( S, W ).</a:t>
            </a:r>
          </a:p>
          <a:p>
            <a:pPr indent="-355600" lvl="0" marL="457200">
              <a:spcBef>
                <a:spcPts val="0"/>
              </a:spcBef>
              <a:buSzPct val="100000"/>
            </a:pPr>
            <a:r>
              <a:rPr lang="en" sz="2000"/>
              <a:t>We have to recommend movies which have the maximum similarity score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latin typeface="Alegreya"/>
                <a:ea typeface="Alegreya"/>
                <a:cs typeface="Alegreya"/>
                <a:sym typeface="Alegreya"/>
              </a:rPr>
              <a:t>Future Work</a:t>
            </a:r>
          </a:p>
        </p:txBody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rtl="0">
              <a:spcBef>
                <a:spcPts val="0"/>
              </a:spcBef>
              <a:buSzPct val="100000"/>
            </a:pPr>
            <a:r>
              <a:rPr lang="en" sz="2000"/>
              <a:t>In collaborative filtering, we have a problem of sparsity of data. Very few users actually rate the same movie.</a:t>
            </a:r>
          </a:p>
          <a:p>
            <a:pPr indent="-355600" lvl="0" marL="457200" rtl="0">
              <a:spcBef>
                <a:spcPts val="0"/>
              </a:spcBef>
              <a:buSzPct val="100000"/>
            </a:pPr>
            <a:r>
              <a:rPr lang="en" sz="2000"/>
              <a:t>We can use Clustering Algorithms like K-Means to cluster items or users or both based on their attributes.</a:t>
            </a:r>
          </a:p>
          <a:p>
            <a:pPr indent="-355600" lvl="0" marL="457200" rtl="0">
              <a:spcBef>
                <a:spcPts val="0"/>
              </a:spcBef>
              <a:buSzPct val="100000"/>
            </a:pPr>
            <a:r>
              <a:rPr lang="en" sz="2000"/>
              <a:t>In the hybrid approach, we can use more features to get better predictions. (Currently, we have only 9 features)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>
                <a:latin typeface="Alegreya"/>
                <a:ea typeface="Alegreya"/>
                <a:cs typeface="Alegreya"/>
                <a:sym typeface="Alegreya"/>
              </a:rPr>
              <a:t>References</a:t>
            </a:r>
          </a:p>
        </p:txBody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https://grouplens.org/datasets/movielens/100k/</a:t>
            </a:r>
            <a:r>
              <a:rPr lang="en"/>
              <a:t> - MovieLens Dataset.</a:t>
            </a:r>
          </a:p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https://pdfs.semanticscholar.org/1356/f4eda338b58b2840c5f643a988a1008806f0.pdf</a:t>
            </a:r>
            <a:r>
              <a:rPr lang="en"/>
              <a:t> - Machine Learning Based Hybrid Recommendation System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/>
          <p:nvPr>
            <p:ph type="title"/>
          </p:nvPr>
        </p:nvSpPr>
        <p:spPr>
          <a:xfrm>
            <a:off x="311700" y="1612800"/>
            <a:ext cx="8520600" cy="1917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9600">
                <a:solidFill>
                  <a:srgbClr val="4A86E8"/>
                </a:solidFill>
                <a:latin typeface="Oswald"/>
                <a:ea typeface="Oswald"/>
                <a:cs typeface="Oswald"/>
                <a:sym typeface="Oswald"/>
              </a:rPr>
              <a:t>Thanks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Shape 71"/>
          <p:cNvPicPr preferRelativeResize="0"/>
          <p:nvPr/>
        </p:nvPicPr>
        <p:blipFill rotWithShape="1">
          <a:blip r:embed="rId3">
            <a:alphaModFix/>
          </a:blip>
          <a:srcRect b="5729" l="2591" r="0" t="10511"/>
          <a:stretch/>
        </p:blipFill>
        <p:spPr>
          <a:xfrm>
            <a:off x="311700" y="1208900"/>
            <a:ext cx="8458700" cy="2422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>
                <a:latin typeface="Alegreya"/>
                <a:ea typeface="Alegreya"/>
                <a:cs typeface="Alegreya"/>
                <a:sym typeface="Alegreya"/>
              </a:rPr>
              <a:t>Dataset Usage	</a:t>
            </a:r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113012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We have used MovieLens Dataset by GroupLens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This data set consists of:</a:t>
            </a:r>
          </a:p>
          <a:p>
            <a:pPr indent="-228600" lvl="0" marL="457200" rtl="0">
              <a:spcBef>
                <a:spcPts val="0"/>
              </a:spcBef>
              <a:buClr>
                <a:srgbClr val="434343"/>
              </a:buClr>
              <a:buFont typeface="Helvetica Neue"/>
              <a:buChar char="❖"/>
            </a:pPr>
            <a:r>
              <a:rPr b="1" lang="en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100,000</a:t>
            </a:r>
            <a:r>
              <a:rPr lang="en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ratings (1-5) from 943 users on 1682 movies.</a:t>
            </a:r>
          </a:p>
          <a:p>
            <a:pPr indent="-228600" lvl="0" marL="457200" rtl="0">
              <a:spcBef>
                <a:spcPts val="0"/>
              </a:spcBef>
              <a:buClr>
                <a:srgbClr val="434343"/>
              </a:buClr>
              <a:buFont typeface="Helvetica Neue"/>
              <a:buChar char="❖"/>
            </a:pPr>
            <a:r>
              <a:rPr lang="en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Each user has rated at least 20 movies.</a:t>
            </a:r>
          </a:p>
          <a:p>
            <a:pPr indent="-228600" lvl="0" marL="457200" rtl="0">
              <a:spcBef>
                <a:spcPts val="0"/>
              </a:spcBef>
              <a:buClr>
                <a:srgbClr val="434343"/>
              </a:buClr>
              <a:buFont typeface="Helvetica Neue"/>
              <a:buChar char="❖"/>
            </a:pPr>
            <a:r>
              <a:rPr lang="en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Simple demographic info for the users (age, gender, occupation)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Since we have developed a prototype of hybrid recommendation system. We have also </a:t>
            </a:r>
            <a:r>
              <a:rPr b="1" lang="en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scraped</a:t>
            </a:r>
            <a:r>
              <a:rPr lang="en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the </a:t>
            </a:r>
            <a:r>
              <a:rPr b="1" i="1" lang="en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content-based</a:t>
            </a:r>
            <a:r>
              <a:rPr lang="en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data from IMDB for the movies we already had for collaborative filtering purpose in the movielens dataset.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>
                <a:latin typeface="Alegreya"/>
                <a:ea typeface="Alegreya"/>
                <a:cs typeface="Alegreya"/>
                <a:sym typeface="Alegreya"/>
              </a:rPr>
              <a:t>Movie Recommendation System</a:t>
            </a:r>
          </a:p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434343"/>
              </a:buClr>
              <a:buFont typeface="Helvetica Neue"/>
              <a:buAutoNum type="arabicPeriod"/>
            </a:pPr>
            <a:r>
              <a:rPr lang="en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Content Based: The recommendation system recommends other movies which are similar to that selected movie.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f(movie) → {movies}</a:t>
            </a:r>
          </a:p>
          <a:p>
            <a:pPr indent="-228600" lvl="0" marL="457200" rtl="0">
              <a:spcBef>
                <a:spcPts val="0"/>
              </a:spcBef>
              <a:buClr>
                <a:srgbClr val="434343"/>
              </a:buClr>
              <a:buFont typeface="Helvetica Neue"/>
              <a:buAutoNum type="arabicPeriod"/>
            </a:pPr>
            <a:r>
              <a:rPr lang="en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Collaborative:  The recommendation system recommends movies which are rated highly by the similar users.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f(movies, user) → {movies}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>
                <a:latin typeface="Alegreya"/>
                <a:ea typeface="Alegreya"/>
                <a:cs typeface="Alegreya"/>
                <a:sym typeface="Alegreya"/>
              </a:rPr>
              <a:t>Collaborative Filtering</a:t>
            </a:r>
          </a:p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434343"/>
              </a:buClr>
              <a:buFont typeface="Helvetica Neue"/>
              <a:buChar char="❖"/>
            </a:pPr>
            <a:r>
              <a:rPr lang="en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Collaborative Filtering system maintains a database of many users’ ratings of a variety of items.  </a:t>
            </a:r>
          </a:p>
          <a:p>
            <a:pPr indent="-228600" lvl="0" marL="457200" rtl="0">
              <a:spcBef>
                <a:spcPts val="0"/>
              </a:spcBef>
              <a:buClr>
                <a:srgbClr val="434343"/>
              </a:buClr>
              <a:buFont typeface="Helvetica Neue"/>
              <a:buChar char="❖"/>
            </a:pPr>
            <a:r>
              <a:rPr lang="en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Makes use of the user data, ignoring content / item data.</a:t>
            </a:r>
          </a:p>
          <a:p>
            <a:pPr indent="-228600" lvl="0" marL="457200" rtl="0">
              <a:spcBef>
                <a:spcPts val="0"/>
              </a:spcBef>
              <a:buClr>
                <a:srgbClr val="434343"/>
              </a:buClr>
              <a:buFont typeface="Helvetica Neue"/>
              <a:buChar char="❖"/>
            </a:pPr>
            <a:r>
              <a:rPr lang="en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Almost all existing commercial recommenders use this approach (e.g. Amazon, Facebook, LinkedIn).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Basic Idea behind Collaborative Filtering</a:t>
            </a:r>
          </a:p>
        </p:txBody>
      </p:sp>
      <p:pic>
        <p:nvPicPr>
          <p:cNvPr id="95" name="Shape 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6425" y="1228725"/>
            <a:ext cx="3667125" cy="344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>
                <a:latin typeface="Alegreya"/>
                <a:ea typeface="Alegreya"/>
                <a:cs typeface="Alegreya"/>
                <a:sym typeface="Alegreya"/>
              </a:rPr>
              <a:t>Collaborative Filtering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311700" y="1161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Utility Matrix  </a:t>
            </a:r>
            <a:r>
              <a:rPr lang="en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Users have preferences for certain items and these preferences must be discovered from the data. The data is represented as a utility matrix, a value that represents the rating given by that user for that item and is given for each user-item pair.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goal of the recommendation engine is to predict the blanks in a utility matrix.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Shape 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8225" y="673374"/>
            <a:ext cx="3907549" cy="3796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Shape 107"/>
          <p:cNvSpPr txBox="1"/>
          <p:nvPr/>
        </p:nvSpPr>
        <p:spPr>
          <a:xfrm>
            <a:off x="1977750" y="183750"/>
            <a:ext cx="5188500" cy="6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" sz="2400">
                <a:latin typeface="Alegreya"/>
                <a:ea typeface="Alegreya"/>
                <a:cs typeface="Alegreya"/>
                <a:sym typeface="Alegreya"/>
              </a:rPr>
              <a:t>Utility Matrix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