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2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6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40" y="0"/>
            <a:ext cx="5783456" cy="82687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608" y="1042630"/>
            <a:ext cx="7794784" cy="3012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kern="0" spc="-11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 Multi-Modal Transformer Architecture Combining Sentiment Dynamics, Temporal Market Data, and Macroeconomic Indicators for Sturdy Stock Return Forecasting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74608" y="4343995"/>
            <a:ext cx="7794784" cy="903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kern="0" spc="-5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2024 IEEE International Conference on Big Data workshop
The IEEE International Workshop on Large Language Models for Finance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74608" y="5536763"/>
            <a:ext cx="240946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kern="0" spc="-5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Authors: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74608" y="6127075"/>
            <a:ext cx="779478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Abhishek Joshi</a:t>
            </a: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Computer Science, Texas A&amp;M University-Corpus Christi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74608" y="6502837"/>
            <a:ext cx="779478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Jahnavi Krishna Koda</a:t>
            </a: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Data Science, Texas A&amp;M University-Corpus Christi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674608" y="6878598"/>
            <a:ext cx="779478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Gurojaspreet Kaur</a:t>
            </a: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Computer Science, Chandigarh University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5969"/>
            <a:ext cx="400288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Models Used And Results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64888"/>
            <a:ext cx="13042821" cy="5178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FB8D9D-B9D1-CEAE-436E-1983D96A73CD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2212"/>
            <a:ext cx="479238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Financial Performance Metrics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3811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233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Information Coefficient (IC): Correlation between predicted and actual returns.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655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Rank IC: Spearman rank correlation for predictions.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077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Sharpe Ratio: Risk-adjusted return measure.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25779"/>
            <a:ext cx="13042821" cy="178355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93790" y="6364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95FC1-1ED8-0D62-2EB0-2A12C553E14F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graph-based models, like TGNs and GATs, outperform traditional approaches.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integration improves adaptability and robustness.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work: Incorporate real-time sentiment data and hybrid modeling techniques.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AA26A-826A-8BCC-46FC-124976B579C0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88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2377797"/>
            <a:ext cx="4196358" cy="4352925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612231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 in Stock Market Prediction: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456980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Markets are inherently dynamic and influenced by multiple factors like economic indicators, investor sentiment, and sectoral interdependencies.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5407581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models such as ARIMA and GARCH fail to account for these complexities.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377797"/>
            <a:ext cx="4196358" cy="4352925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451396" y="2612231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Limitations of Traditional Models: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345698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Heavy reliance on historical data.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51396" y="395597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Neglect of inter-stock and inter-sector relationships.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481786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Poor performance in turbulent markets.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2377797"/>
            <a:ext cx="4196358" cy="4352925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874568" y="26122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Proposed Solution: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4568" y="3102650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graph neural networks (GNNs) with sentiment analysis and dynamic graph representations to improve predictive accuracy.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8F8D-3FD2-1D1C-09AF-F393B851CDCF}"/>
              </a:ext>
            </a:extLst>
          </p:cNvPr>
          <p:cNvSpPr/>
          <p:nvPr/>
        </p:nvSpPr>
        <p:spPr>
          <a:xfrm>
            <a:off x="12816348" y="7698658"/>
            <a:ext cx="1710813" cy="5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7433" y="328017"/>
            <a:ext cx="1789390" cy="223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sz="1400" b="1" kern="0" spc="-4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Statement</a:t>
            </a:r>
            <a:endParaRPr lang="en-US" sz="1400" dirty="0"/>
          </a:p>
        </p:txBody>
      </p:sp>
      <p:sp>
        <p:nvSpPr>
          <p:cNvPr id="3" name="Shape 1"/>
          <p:cNvSpPr/>
          <p:nvPr/>
        </p:nvSpPr>
        <p:spPr>
          <a:xfrm>
            <a:off x="417433" y="924282"/>
            <a:ext cx="268367" cy="268367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15660" y="968931"/>
            <a:ext cx="71795" cy="1789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400" b="1" kern="0" spc="-4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804982" y="924282"/>
            <a:ext cx="1491139" cy="186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50"/>
              </a:lnSpc>
              <a:buNone/>
            </a:pPr>
            <a:r>
              <a:rPr lang="en-US" sz="115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Objective:</a:t>
            </a:r>
            <a:endParaRPr lang="en-US" sz="11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2" y="1244798"/>
            <a:ext cx="7903369" cy="186392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04982" y="3242905"/>
            <a:ext cx="13407985" cy="190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417433" y="3687128"/>
            <a:ext cx="268367" cy="268367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97919" y="3731776"/>
            <a:ext cx="107275" cy="1789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400" b="1" kern="0" spc="-4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804982" y="3687128"/>
            <a:ext cx="1838801" cy="186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50"/>
              </a:lnSpc>
              <a:buNone/>
            </a:pPr>
            <a:r>
              <a:rPr lang="en-US" sz="115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Mathematical Formulation:</a:t>
            </a:r>
            <a:endParaRPr lang="en-US" sz="11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11" y="4007644"/>
            <a:ext cx="3717608" cy="356985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04982" y="7711678"/>
            <a:ext cx="13407985" cy="190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D324B-AE97-6D65-D14D-23277CC07E10}"/>
              </a:ext>
            </a:extLst>
          </p:cNvPr>
          <p:cNvSpPr/>
          <p:nvPr/>
        </p:nvSpPr>
        <p:spPr>
          <a:xfrm>
            <a:off x="12816348" y="7698658"/>
            <a:ext cx="1710813" cy="5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3790" y="11806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980599" y="1265634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1530906" y="1180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Problem: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1671042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models often fail to: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530906" y="2170033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Incorporate multi-dimensional data: Temporal (historical trends), relational (inter-stock dependencies), and qualitative (sentiment analysis) features.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2975134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complex relationships dynamically: Static graphs cannot adapt to rapidly changing market conditions.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530906" y="3417332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 non-linear and interdependent market behavior: Stock prices are influenced by macroeconomic indicators, sector-wide trends, and investor sentiment, which interact in non-linear ways.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625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46904" y="4710113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4625102"/>
            <a:ext cx="41723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Expanded Problem Formulation: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11552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task is to develop a predictive model that: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530906" y="561451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graphs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reflect evolving stock relationships.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530906" y="6056709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Captures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temporal dependencies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from historical data.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530906" y="6498908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incorporate qualitative market signals.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530906" y="6941106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Outputs accurate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 price predictions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directional movement forecasts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270FF-FD8F-E536-CBAC-D33EF03BCE53}"/>
              </a:ext>
            </a:extLst>
          </p:cNvPr>
          <p:cNvSpPr/>
          <p:nvPr/>
        </p:nvSpPr>
        <p:spPr>
          <a:xfrm>
            <a:off x="12816348" y="7698658"/>
            <a:ext cx="1710813" cy="5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285" y="446484"/>
            <a:ext cx="2435662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kern="0" spc="-5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Proposed Framework</a:t>
            </a:r>
            <a:endParaRPr lang="en-US" sz="1900" dirty="0"/>
          </a:p>
        </p:txBody>
      </p:sp>
      <p:sp>
        <p:nvSpPr>
          <p:cNvPr id="3" name="Shape 1"/>
          <p:cNvSpPr/>
          <p:nvPr/>
        </p:nvSpPr>
        <p:spPr>
          <a:xfrm>
            <a:off x="568285" y="1075611"/>
            <a:ext cx="4389715" cy="2241471"/>
          </a:xfrm>
          <a:prstGeom prst="roundRect">
            <a:avLst>
              <a:gd name="adj" fmla="val 304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38188" y="1245513"/>
            <a:ext cx="277284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Dynamic Graph Construction: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38188" y="1596628"/>
            <a:ext cx="4049911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Nodes: Represent individual stocks.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738188" y="1953816"/>
            <a:ext cx="4049911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Edges: Formed based on: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738188" y="2311003"/>
            <a:ext cx="4049911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Industry classification and market capitalization similarity.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738188" y="2887385"/>
            <a:ext cx="4049911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Shared institutional holders.</a:t>
            </a:r>
            <a:endParaRPr lang="en-US" sz="1250" dirty="0"/>
          </a:p>
        </p:txBody>
      </p:sp>
      <p:sp>
        <p:nvSpPr>
          <p:cNvPr id="9" name="Shape 7"/>
          <p:cNvSpPr/>
          <p:nvPr/>
        </p:nvSpPr>
        <p:spPr>
          <a:xfrm>
            <a:off x="5120283" y="1075611"/>
            <a:ext cx="4389715" cy="2241471"/>
          </a:xfrm>
          <a:prstGeom prst="roundRect">
            <a:avLst>
              <a:gd name="adj" fmla="val 304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290185" y="1245513"/>
            <a:ext cx="316527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 of Sentiment Analysis: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290185" y="1596628"/>
            <a:ext cx="4049911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data from financial news and discussion forums.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290185" y="2213610"/>
            <a:ext cx="4049911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bullish/bearish sentiment scores.</a:t>
            </a:r>
            <a:endParaRPr lang="en-US" sz="1250" dirty="0"/>
          </a:p>
        </p:txBody>
      </p:sp>
      <p:sp>
        <p:nvSpPr>
          <p:cNvPr id="13" name="Shape 11"/>
          <p:cNvSpPr/>
          <p:nvPr/>
        </p:nvSpPr>
        <p:spPr>
          <a:xfrm>
            <a:off x="9672280" y="1075611"/>
            <a:ext cx="4389715" cy="2241471"/>
          </a:xfrm>
          <a:prstGeom prst="roundRect">
            <a:avLst>
              <a:gd name="adj" fmla="val 304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842183" y="1245513"/>
            <a:ext cx="304621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Graph-Based Models: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9842183" y="1596628"/>
            <a:ext cx="4049911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Temporal Graph Networks (TGNs): Capture evolving stock relationships.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9842183" y="2213610"/>
            <a:ext cx="4049911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Attention Networks (GATs): Assign importance weights to relevant connections.</a:t>
            </a:r>
            <a:endParaRPr lang="en-US" sz="12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5" y="3499723"/>
            <a:ext cx="9327713" cy="3844766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568285" y="7527131"/>
            <a:ext cx="13493829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8F4CA-40D8-9C97-3D00-F46AC53821E7}"/>
              </a:ext>
            </a:extLst>
          </p:cNvPr>
          <p:cNvSpPr/>
          <p:nvPr/>
        </p:nvSpPr>
        <p:spPr>
          <a:xfrm>
            <a:off x="12816348" y="7698658"/>
            <a:ext cx="1710813" cy="5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6379" y="464701"/>
            <a:ext cx="3776305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Collection and Preprocessing</a:t>
            </a:r>
            <a:endParaRPr lang="en-US" sz="1850" dirty="0"/>
          </a:p>
        </p:txBody>
      </p:sp>
      <p:sp>
        <p:nvSpPr>
          <p:cNvPr id="3" name="Shape 1"/>
          <p:cNvSpPr/>
          <p:nvPr/>
        </p:nvSpPr>
        <p:spPr>
          <a:xfrm>
            <a:off x="556379" y="1080611"/>
            <a:ext cx="4399955" cy="2997518"/>
          </a:xfrm>
          <a:prstGeom prst="roundRect">
            <a:avLst>
              <a:gd name="adj" fmla="val 222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22948" y="1247180"/>
            <a:ext cx="1987391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Details: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22948" y="1590913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Stocks: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716 technology sector stocks across 18 industries.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722948" y="2194917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Historical Market Data: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Six months of daily OHLC prices, adjusted close prices, and trading volume.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722948" y="2798921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 Descriptions: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Detailed textual descriptions providing context about company operations.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722948" y="3402925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Institutional Holder Data: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Information on the top institutional holders for each stock.</a:t>
            </a:r>
            <a:endParaRPr lang="en-US" sz="1250" dirty="0"/>
          </a:p>
        </p:txBody>
      </p:sp>
      <p:sp>
        <p:nvSpPr>
          <p:cNvPr id="9" name="Shape 7"/>
          <p:cNvSpPr/>
          <p:nvPr/>
        </p:nvSpPr>
        <p:spPr>
          <a:xfrm>
            <a:off x="5115282" y="1080611"/>
            <a:ext cx="4399955" cy="2997518"/>
          </a:xfrm>
          <a:prstGeom prst="roundRect">
            <a:avLst>
              <a:gd name="adj" fmla="val 222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281851" y="1247180"/>
            <a:ext cx="1987391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Sentiment Data: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281851" y="1590913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Extracted from the Yahoo Finance Community Section.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281851" y="2194917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Timeframe: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collected from February 29, 2024, to June 26, 2024.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281851" y="2798921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Comments and discussions were analyzed for sentiment scores.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281851" y="3402925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Sentiment data aligned with historical stock prices for integration into the model.</a:t>
            </a:r>
            <a:endParaRPr lang="en-US" sz="1250" dirty="0"/>
          </a:p>
        </p:txBody>
      </p:sp>
      <p:sp>
        <p:nvSpPr>
          <p:cNvPr id="15" name="Shape 13"/>
          <p:cNvSpPr/>
          <p:nvPr/>
        </p:nvSpPr>
        <p:spPr>
          <a:xfrm>
            <a:off x="9674185" y="1080611"/>
            <a:ext cx="4399955" cy="2997518"/>
          </a:xfrm>
          <a:prstGeom prst="roundRect">
            <a:avLst>
              <a:gd name="adj" fmla="val 222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9840754" y="1247180"/>
            <a:ext cx="1987391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Preprocessing Steps: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9840754" y="1590913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Missing Values: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Applied linear interpolation to fill missing data points.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9840754" y="2194917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Normalization: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Used min-max scaling for feature range consistency.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9840754" y="2798921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Categorical Variable Encoding: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Encoded sector and industry variables using one-hot encoding.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9840754" y="3402925"/>
            <a:ext cx="4066818" cy="508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b="1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Alignment:</a:t>
            </a:r>
            <a:r>
              <a:rPr lang="en-US" sz="125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Merged sentiment scores with historical price data for dynamic graph construction.</a:t>
            </a:r>
            <a:endParaRPr lang="en-US" sz="12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9" y="4256961"/>
            <a:ext cx="13517642" cy="3507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AD9222-405F-271A-9DBA-AEFA497084B8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934" y="485537"/>
            <a:ext cx="3589496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6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 Embedding Techniques</a:t>
            </a:r>
            <a:endParaRPr lang="en-US" sz="2050" dirty="0"/>
          </a:p>
        </p:txBody>
      </p:sp>
      <p:sp>
        <p:nvSpPr>
          <p:cNvPr id="3" name="Text 1"/>
          <p:cNvSpPr/>
          <p:nvPr/>
        </p:nvSpPr>
        <p:spPr>
          <a:xfrm>
            <a:off x="617934" y="1191816"/>
            <a:ext cx="5217200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Node2Vec: Random Walk-Based Node Embeddings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617934" y="1644253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Overview: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17934" y="1988463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Node2Vec generates node embeddings by simulating random walks on the graph.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17934" y="2615089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optimizes the embedding to preserve neighborhood structures (homophily and structural equivalence).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17934" y="3241715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Features: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17934" y="3585924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</a:t>
            </a: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biased random walks</a:t>
            </a: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balance breadth-first and depth-first search strategies.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17934" y="4212550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Captures both </a:t>
            </a: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</a:t>
            </a: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</a:t>
            </a: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structural relationships.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17934" y="4556760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Mathematical Objective:</a:t>
            </a:r>
            <a:endParaRPr lang="en-US" sz="13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4" y="5037773"/>
            <a:ext cx="6481882" cy="1190030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617934" y="6426398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4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for Stock Market Prediction: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617934" y="6770608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Captures connections based on shared holders or industries.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617934" y="7114818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Identifies stocks with similar patterns within their local and global neighborhoods.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7538204" y="1191816"/>
            <a:ext cx="5216485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GraphSAGE: Aggregation-Based Node Embeddings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538204" y="1644253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Overview: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7538204" y="1988463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GraphSAGE generates embeddings by aggregating features from a node’s local neighborhood.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7538204" y="2615089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allows inductive learning, enabling predictions for unseen nodes.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7538204" y="2959298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Features: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7538204" y="3303508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Aggregates information from neighboring nodes through functions like mean, LSTM, or pooling.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7538204" y="3930134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Produces embeddings by stacking layers of aggregation.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7538204" y="4274344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Mathematical Representation:</a:t>
            </a:r>
            <a:endParaRPr lang="en-US" sz="1350" dirty="0"/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04" y="4755356"/>
            <a:ext cx="6481882" cy="1532453"/>
          </a:xfrm>
          <a:prstGeom prst="rect">
            <a:avLst/>
          </a:prstGeom>
        </p:spPr>
      </p:pic>
      <p:sp>
        <p:nvSpPr>
          <p:cNvPr id="24" name="Text 20"/>
          <p:cNvSpPr/>
          <p:nvPr/>
        </p:nvSpPr>
        <p:spPr>
          <a:xfrm>
            <a:off x="7538204" y="6486406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4"/>
            </a:pPr>
            <a:r>
              <a:rPr lang="en-US" sz="1350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for Stock Market Prediction:</a:t>
            </a:r>
            <a:endParaRPr lang="en-US" sz="1350" dirty="0"/>
          </a:p>
        </p:txBody>
      </p:sp>
      <p:sp>
        <p:nvSpPr>
          <p:cNvPr id="25" name="Text 21"/>
          <p:cNvSpPr/>
          <p:nvPr/>
        </p:nvSpPr>
        <p:spPr>
          <a:xfrm>
            <a:off x="7538204" y="6830616"/>
            <a:ext cx="648188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temporal, relational, and sentiment data.</a:t>
            </a:r>
            <a:endParaRPr lang="en-US" sz="1350" dirty="0"/>
          </a:p>
        </p:txBody>
      </p:sp>
      <p:sp>
        <p:nvSpPr>
          <p:cNvPr id="26" name="Text 22"/>
          <p:cNvSpPr/>
          <p:nvPr/>
        </p:nvSpPr>
        <p:spPr>
          <a:xfrm>
            <a:off x="7538204" y="7174825"/>
            <a:ext cx="6481882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00"/>
              </a:lnSpc>
              <a:buSzPct val="100000"/>
              <a:buChar char="•"/>
            </a:pPr>
            <a:r>
              <a:rPr lang="en-US" sz="135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in capturing complex interdependencies, such as industry-wide trends or mutual fund holdings.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B5A2DB-91E3-1FB3-D45B-18A49B1CF0C0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2208" y="410647"/>
            <a:ext cx="2238375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Experimental Setup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522208" y="988814"/>
            <a:ext cx="13585984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Construction: Dynamic graphs were created to capture relationships among stocks based on three key criteria:</a:t>
            </a:r>
            <a:endParaRPr lang="en-US" sz="1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8" y="1395293"/>
            <a:ext cx="746046" cy="11937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92091" y="1544479"/>
            <a:ext cx="1989415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Industry Classification: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1492091" y="1867138"/>
            <a:ext cx="12616101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Stocks in the same industry were connected by edges. These edges capture sectoral trends and shared dependencies within industries.</a:t>
            </a:r>
            <a:endParaRPr lang="en-US" sz="11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" y="2589014"/>
            <a:ext cx="746046" cy="252757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492091" y="2738199"/>
            <a:ext cx="2731175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 Capitalization Similarity: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091" y="3139202"/>
            <a:ext cx="6990172" cy="169795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92091" y="4728805"/>
            <a:ext cx="12616101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8" y="5116592"/>
            <a:ext cx="746046" cy="22957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492091" y="5265777"/>
            <a:ext cx="2608540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Institutional Holders: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091" y="5666780"/>
            <a:ext cx="7290962" cy="14759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92091" y="7121485"/>
            <a:ext cx="12616101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Stocks sharing major institutional holders were linked by edges. Edge weights were calculated as: 𝑤𝑖𝑗 = common holders of 𝑖 and 𝑗 / max holders</a:t>
            </a:r>
            <a:endParaRPr lang="en-US" sz="1150" dirty="0"/>
          </a:p>
        </p:txBody>
      </p:sp>
      <p:sp>
        <p:nvSpPr>
          <p:cNvPr id="15" name="Text 8"/>
          <p:cNvSpPr/>
          <p:nvPr/>
        </p:nvSpPr>
        <p:spPr>
          <a:xfrm>
            <a:off x="522208" y="7580233"/>
            <a:ext cx="13585984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005A1-6A05-9FA9-C6E1-AB0ED087433F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6746" y="960477"/>
            <a:ext cx="13356908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 Integration: Sentiment data was incorporated to reflect investor sentiment from online platforms:</a:t>
            </a:r>
            <a:endParaRPr lang="en-US" sz="1400" dirty="0"/>
          </a:p>
        </p:txBody>
      </p:sp>
      <p:sp>
        <p:nvSpPr>
          <p:cNvPr id="3" name="Shape 1"/>
          <p:cNvSpPr/>
          <p:nvPr/>
        </p:nvSpPr>
        <p:spPr>
          <a:xfrm>
            <a:off x="636746" y="1660803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6646" y="1729026"/>
            <a:ext cx="109537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228011" y="1660803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Source: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228011" y="2054066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from the Yahoo Finance Community Section.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7406164" y="1660803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528917" y="1729026"/>
            <a:ext cx="163711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997428" y="1660803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Timeframe: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97428" y="2054066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collected between February 29, 2024, and June 26, 2024.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36746" y="2731651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57357" y="2799874"/>
            <a:ext cx="167997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228011" y="2731651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Processing: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228011" y="3124914"/>
            <a:ext cx="5996226" cy="872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data was preprocessed using tokenization, stop-word removal, and lemmatization. Sentiment scores were computed using a sentiment analysis tool, quantifying bullish and bearish tones for each stock.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7406164" y="2731651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522607" y="2799874"/>
            <a:ext cx="176332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7997428" y="2731651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Alignment: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97428" y="3124914"/>
            <a:ext cx="5996226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scores were synchronized with historical stock prices and trading days for accurate temporal alignment.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636746" y="4384477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760571" y="4452699"/>
            <a:ext cx="161568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1228011" y="4384477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Composition: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228011" y="4777740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statistics of the dataset include: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228011" y="5177790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 of Stocks: 716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228011" y="5532358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Industries: 18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1228011" y="5886926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Period: 6 months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1228011" y="6241494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Avg. Words per Stock Description: 250+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1228011" y="6596063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 of Common Holders Min: 6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1228011" y="6950631"/>
            <a:ext cx="5996226" cy="290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Period: Feb 29 - Jun 26, 2024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06164" y="4384477"/>
            <a:ext cx="409337" cy="40933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28"/>
          <p:cNvSpPr/>
          <p:nvPr/>
        </p:nvSpPr>
        <p:spPr>
          <a:xfrm>
            <a:off x="7526298" y="4452699"/>
            <a:ext cx="169069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</a:t>
            </a:r>
            <a:endParaRPr lang="en-US" sz="2100" dirty="0"/>
          </a:p>
        </p:txBody>
      </p:sp>
      <p:sp>
        <p:nvSpPr>
          <p:cNvPr id="31" name="Text 29"/>
          <p:cNvSpPr/>
          <p:nvPr/>
        </p:nvSpPr>
        <p:spPr>
          <a:xfrm>
            <a:off x="7997428" y="4384477"/>
            <a:ext cx="227409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Preprocessing Steps: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7997428" y="4777740"/>
            <a:ext cx="5996226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Missing Data: Missing values in stock prices were filled using linear interpolation to maintain consistency.</a:t>
            </a:r>
            <a:endParaRPr lang="en-US" sz="1400" dirty="0"/>
          </a:p>
        </p:txBody>
      </p:sp>
      <p:sp>
        <p:nvSpPr>
          <p:cNvPr id="33" name="Text 31"/>
          <p:cNvSpPr/>
          <p:nvPr/>
        </p:nvSpPr>
        <p:spPr>
          <a:xfrm>
            <a:off x="7997428" y="5468779"/>
            <a:ext cx="5996226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Normalization: Features like stock prices, trading volume, and sentiment scores were normalized using min-max scaling to standardize the range.</a:t>
            </a:r>
            <a:endParaRPr lang="en-US" sz="1400" dirty="0"/>
          </a:p>
        </p:txBody>
      </p:sp>
      <p:sp>
        <p:nvSpPr>
          <p:cNvPr id="34" name="Text 32"/>
          <p:cNvSpPr/>
          <p:nvPr/>
        </p:nvSpPr>
        <p:spPr>
          <a:xfrm>
            <a:off x="7997428" y="6159818"/>
            <a:ext cx="5996226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One-Hot Encoding: Industry and sector data were encoded to include categorical variables in the graph construction.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7997428" y="6850856"/>
            <a:ext cx="5996226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Edge Weight Calibration: Weights for graph edges were standardized to ensure all edge attributes could be effectively interpreted by the model.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836BF4-113D-D61B-0EE4-3DC70CB25628}"/>
              </a:ext>
            </a:extLst>
          </p:cNvPr>
          <p:cNvSpPr/>
          <p:nvPr/>
        </p:nvSpPr>
        <p:spPr>
          <a:xfrm>
            <a:off x="12816348" y="7764780"/>
            <a:ext cx="1710813" cy="464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1120</Words>
  <Application>Microsoft Macintosh PowerPoint</Application>
  <PresentationFormat>Custom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Koda, Jahnavi Krishna</cp:lastModifiedBy>
  <cp:revision>3</cp:revision>
  <dcterms:created xsi:type="dcterms:W3CDTF">2024-11-20T08:45:48Z</dcterms:created>
  <dcterms:modified xsi:type="dcterms:W3CDTF">2024-11-20T08:48:08Z</dcterms:modified>
</cp:coreProperties>
</file>