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3.jpeg" ContentType="image/jpeg"/>
  <Override PartName="/ppt/media/image30.jpeg" ContentType="image/jpeg"/>
  <Override PartName="/ppt/media/image27.png" ContentType="image/png"/>
  <Override PartName="/ppt/media/image26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29.jpeg" ContentType="image/jpe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31.jpeg" ContentType="image/jpeg"/>
  <Override PartName="/ppt/media/image23.png" ContentType="image/png"/>
  <Override PartName="/ppt/media/image10.png" ContentType="image/png"/>
  <Override PartName="/ppt/media/image32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34.jpeg" ContentType="image/jpe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AB0D529-3CA9-4EF6-92D9-4BDD35AFA81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6132AF-AEE0-4591-BF91-8A3AD88AE87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DEE64F-1457-4651-9C44-92ADDD04094D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840" cy="4227120"/>
          </a:xfrm>
          <a:prstGeom prst="rect">
            <a:avLst/>
          </a:prstGeom>
          <a:gradFill>
            <a:gsLst>
              <a:gs pos="0">
                <a:srgbClr val="0b70b0"/>
              </a:gs>
              <a:gs pos="100000">
                <a:srgbClr val="138dc3"/>
              </a:gs>
            </a:gsLst>
            <a:lin ang="5400000"/>
          </a:gra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-2520" y="5581800"/>
            <a:ext cx="1644480" cy="131040"/>
          </a:xfrm>
          <a:prstGeom prst="rect">
            <a:avLst/>
          </a:prstGeom>
          <a:solidFill>
            <a:srgbClr val="99cc33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 flipH="1">
            <a:off x="1643400" y="5581800"/>
            <a:ext cx="2924640" cy="131040"/>
          </a:xfrm>
          <a:prstGeom prst="rect">
            <a:avLst/>
          </a:prstGeom>
          <a:solidFill>
            <a:srgbClr val="ff6600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flipH="1">
            <a:off x="4569480" y="5581800"/>
            <a:ext cx="4570560" cy="131040"/>
          </a:xfrm>
          <a:prstGeom prst="rect">
            <a:avLst/>
          </a:prstGeom>
          <a:solidFill>
            <a:srgbClr val="2087b5"/>
          </a:solidFill>
          <a:ln>
            <a:noFill/>
          </a:ln>
        </p:spPr>
      </p:sp>
      <p:pic>
        <p:nvPicPr>
          <p:cNvPr id="4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00080" cy="1179000"/>
          </a:xfrm>
          <a:prstGeom prst="rect">
            <a:avLst/>
          </a:prstGeom>
          <a:ln>
            <a:noFill/>
          </a:ln>
        </p:spPr>
      </p:pic>
      <p:pic>
        <p:nvPicPr>
          <p:cNvPr id="5" name="Picture 12" descr=""/>
          <p:cNvPicPr/>
          <p:nvPr/>
        </p:nvPicPr>
        <p:blipFill>
          <a:blip r:embed="rId3"/>
          <a:srcRect l="-172529" t="668445" r="720677" b="-1723720"/>
          <a:stretch>
            <a:fillRect/>
          </a:stretch>
        </p:blipFill>
        <p:spPr>
          <a:xfrm>
            <a:off x="7620120" y="4415040"/>
            <a:ext cx="1283760" cy="95976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H="1" rot="5400000">
            <a:off x="-457560" y="5144400"/>
            <a:ext cx="1026720" cy="112320"/>
          </a:xfrm>
          <a:prstGeom prst="rect">
            <a:avLst/>
          </a:prstGeom>
          <a:solidFill>
            <a:srgbClr val="ff6600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 flipH="1" rot="5400000">
            <a:off x="-857520" y="3715560"/>
            <a:ext cx="1826640" cy="112320"/>
          </a:xfrm>
          <a:prstGeom prst="rect">
            <a:avLst/>
          </a:prstGeom>
          <a:solidFill>
            <a:srgbClr val="99cc33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 flipH="1" rot="5400000">
            <a:off x="-1371960" y="1372320"/>
            <a:ext cx="2855160" cy="112320"/>
          </a:xfrm>
          <a:prstGeom prst="rect">
            <a:avLst/>
          </a:prstGeom>
          <a:solidFill>
            <a:srgbClr val="2087b5"/>
          </a:solidFill>
          <a:ln>
            <a:noFill/>
          </a:ln>
        </p:spPr>
      </p:sp>
      <p:pic>
        <p:nvPicPr>
          <p:cNvPr id="45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28440"/>
            <a:ext cx="707400" cy="617040"/>
          </a:xfrm>
          <a:prstGeom prst="rect">
            <a:avLst/>
          </a:prstGeom>
          <a:ln w="9360">
            <a:noFill/>
          </a:ln>
        </p:spPr>
      </p:pic>
      <p:pic>
        <p:nvPicPr>
          <p:cNvPr id="46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880" y="28440"/>
            <a:ext cx="683640" cy="683640"/>
          </a:xfrm>
          <a:prstGeom prst="rect">
            <a:avLst/>
          </a:prstGeom>
          <a:ln>
            <a:noFill/>
          </a:ln>
        </p:spPr>
      </p:pic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flipH="1" rot="5400000">
            <a:off x="-457560" y="5144400"/>
            <a:ext cx="1026720" cy="112320"/>
          </a:xfrm>
          <a:prstGeom prst="rect">
            <a:avLst/>
          </a:prstGeom>
          <a:solidFill>
            <a:srgbClr val="ff6600"/>
          </a:solidFill>
          <a:ln>
            <a:noFill/>
          </a:ln>
        </p:spPr>
      </p:sp>
      <p:sp>
        <p:nvSpPr>
          <p:cNvPr id="84" name="CustomShape 2"/>
          <p:cNvSpPr/>
          <p:nvPr/>
        </p:nvSpPr>
        <p:spPr>
          <a:xfrm flipH="1" rot="5400000">
            <a:off x="-857520" y="3715560"/>
            <a:ext cx="1826640" cy="112320"/>
          </a:xfrm>
          <a:prstGeom prst="rect">
            <a:avLst/>
          </a:prstGeom>
          <a:solidFill>
            <a:srgbClr val="99cc33"/>
          </a:solidFill>
          <a:ln>
            <a:noFill/>
          </a:ln>
        </p:spPr>
      </p:sp>
      <p:sp>
        <p:nvSpPr>
          <p:cNvPr id="85" name="CustomShape 3"/>
          <p:cNvSpPr/>
          <p:nvPr/>
        </p:nvSpPr>
        <p:spPr>
          <a:xfrm flipH="1" rot="5400000">
            <a:off x="-1371960" y="1372320"/>
            <a:ext cx="2855160" cy="112320"/>
          </a:xfrm>
          <a:prstGeom prst="rect">
            <a:avLst/>
          </a:prstGeom>
          <a:solidFill>
            <a:srgbClr val="2087b5"/>
          </a:solidFill>
          <a:ln>
            <a:noFill/>
          </a:ln>
        </p:spPr>
      </p:sp>
      <p:pic>
        <p:nvPicPr>
          <p:cNvPr id="86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28440"/>
            <a:ext cx="707400" cy="617040"/>
          </a:xfrm>
          <a:prstGeom prst="rect">
            <a:avLst/>
          </a:prstGeom>
          <a:ln w="9360">
            <a:noFill/>
          </a:ln>
        </p:spPr>
      </p:pic>
      <p:pic>
        <p:nvPicPr>
          <p:cNvPr id="87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880" y="28440"/>
            <a:ext cx="683640" cy="683640"/>
          </a:xfrm>
          <a:prstGeom prst="rect">
            <a:avLst/>
          </a:prstGeom>
          <a:ln>
            <a:noFill/>
          </a:ln>
        </p:spPr>
      </p:pic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 flipH="1" rot="16200000">
            <a:off x="-457560" y="5143680"/>
            <a:ext cx="1027800" cy="113400"/>
          </a:xfrm>
          <a:prstGeom prst="rect">
            <a:avLst/>
          </a:prstGeom>
          <a:solidFill>
            <a:srgbClr val="ff6600"/>
          </a:solidFill>
          <a:ln>
            <a:noFill/>
          </a:ln>
        </p:spPr>
      </p:sp>
      <p:sp>
        <p:nvSpPr>
          <p:cNvPr id="125" name="CustomShape 2"/>
          <p:cNvSpPr/>
          <p:nvPr/>
        </p:nvSpPr>
        <p:spPr>
          <a:xfrm flipH="1" rot="16200000">
            <a:off x="-857520" y="3714840"/>
            <a:ext cx="1827720" cy="113400"/>
          </a:xfrm>
          <a:prstGeom prst="rect">
            <a:avLst/>
          </a:prstGeom>
          <a:solidFill>
            <a:srgbClr val="99cc33"/>
          </a:solidFill>
          <a:ln>
            <a:noFill/>
          </a:ln>
        </p:spPr>
      </p:sp>
      <p:sp>
        <p:nvSpPr>
          <p:cNvPr id="126" name="CustomShape 3"/>
          <p:cNvSpPr/>
          <p:nvPr/>
        </p:nvSpPr>
        <p:spPr>
          <a:xfrm flipH="1" rot="16200000">
            <a:off x="-1371960" y="1371600"/>
            <a:ext cx="2856240" cy="113400"/>
          </a:xfrm>
          <a:prstGeom prst="rect">
            <a:avLst/>
          </a:prstGeom>
          <a:solidFill>
            <a:srgbClr val="2087b5"/>
          </a:solidFill>
          <a:ln>
            <a:noFill/>
          </a:ln>
        </p:spPr>
      </p:sp>
      <p:pic>
        <p:nvPicPr>
          <p:cNvPr id="127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28440"/>
            <a:ext cx="708480" cy="61812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880" y="28440"/>
            <a:ext cx="684720" cy="684720"/>
          </a:xfrm>
          <a:prstGeom prst="rect">
            <a:avLst/>
          </a:prstGeom>
          <a:ln>
            <a:noFill/>
          </a:ln>
        </p:spPr>
      </p:pic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 flipH="1" rot="5400000">
            <a:off x="-457560" y="5144400"/>
            <a:ext cx="1026720" cy="112320"/>
          </a:xfrm>
          <a:prstGeom prst="rect">
            <a:avLst/>
          </a:prstGeom>
          <a:solidFill>
            <a:srgbClr val="ff6600"/>
          </a:solidFill>
          <a:ln>
            <a:noFill/>
          </a:ln>
        </p:spPr>
      </p:sp>
      <p:sp>
        <p:nvSpPr>
          <p:cNvPr id="166" name="CustomShape 2"/>
          <p:cNvSpPr/>
          <p:nvPr/>
        </p:nvSpPr>
        <p:spPr>
          <a:xfrm flipH="1" rot="5400000">
            <a:off x="-857520" y="3715560"/>
            <a:ext cx="1826640" cy="112320"/>
          </a:xfrm>
          <a:prstGeom prst="rect">
            <a:avLst/>
          </a:prstGeom>
          <a:solidFill>
            <a:srgbClr val="99cc33"/>
          </a:solidFill>
          <a:ln>
            <a:noFill/>
          </a:ln>
        </p:spPr>
      </p:sp>
      <p:sp>
        <p:nvSpPr>
          <p:cNvPr id="167" name="CustomShape 3"/>
          <p:cNvSpPr/>
          <p:nvPr/>
        </p:nvSpPr>
        <p:spPr>
          <a:xfrm flipH="1" rot="5400000">
            <a:off x="-1371960" y="1372320"/>
            <a:ext cx="2855160" cy="112320"/>
          </a:xfrm>
          <a:prstGeom prst="rect">
            <a:avLst/>
          </a:prstGeom>
          <a:solidFill>
            <a:srgbClr val="2087b5"/>
          </a:solidFill>
          <a:ln>
            <a:noFill/>
          </a:ln>
        </p:spPr>
      </p:sp>
      <p:pic>
        <p:nvPicPr>
          <p:cNvPr id="168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28440"/>
            <a:ext cx="707400" cy="617040"/>
          </a:xfrm>
          <a:prstGeom prst="rect">
            <a:avLst/>
          </a:prstGeom>
          <a:ln w="9360">
            <a:noFill/>
          </a:ln>
        </p:spPr>
      </p:pic>
      <p:pic>
        <p:nvPicPr>
          <p:cNvPr id="169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880" y="28440"/>
            <a:ext cx="683640" cy="683640"/>
          </a:xfrm>
          <a:prstGeom prst="rect">
            <a:avLst/>
          </a:prstGeom>
          <a:ln>
            <a:noFill/>
          </a:ln>
        </p:spPr>
      </p:pic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8880" cy="954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8880" cy="3313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 flipH="1" rot="5400000">
            <a:off x="-457560" y="5144400"/>
            <a:ext cx="1026720" cy="112320"/>
          </a:xfrm>
          <a:prstGeom prst="rect">
            <a:avLst/>
          </a:prstGeom>
          <a:solidFill>
            <a:srgbClr val="ff6600"/>
          </a:solidFill>
          <a:ln>
            <a:noFill/>
          </a:ln>
        </p:spPr>
      </p:sp>
      <p:sp>
        <p:nvSpPr>
          <p:cNvPr id="207" name="CustomShape 2"/>
          <p:cNvSpPr/>
          <p:nvPr/>
        </p:nvSpPr>
        <p:spPr>
          <a:xfrm flipH="1" rot="5400000">
            <a:off x="-857520" y="3715560"/>
            <a:ext cx="1826640" cy="112320"/>
          </a:xfrm>
          <a:prstGeom prst="rect">
            <a:avLst/>
          </a:prstGeom>
          <a:solidFill>
            <a:srgbClr val="99cc33"/>
          </a:solidFill>
          <a:ln>
            <a:noFill/>
          </a:ln>
        </p:spPr>
      </p:sp>
      <p:sp>
        <p:nvSpPr>
          <p:cNvPr id="208" name="CustomShape 3"/>
          <p:cNvSpPr/>
          <p:nvPr/>
        </p:nvSpPr>
        <p:spPr>
          <a:xfrm flipH="1" rot="5400000">
            <a:off x="-1371960" y="1372320"/>
            <a:ext cx="2855160" cy="112320"/>
          </a:xfrm>
          <a:prstGeom prst="rect">
            <a:avLst/>
          </a:prstGeom>
          <a:solidFill>
            <a:srgbClr val="2087b5"/>
          </a:solidFill>
          <a:ln>
            <a:noFill/>
          </a:ln>
        </p:spPr>
      </p:sp>
      <p:pic>
        <p:nvPicPr>
          <p:cNvPr id="209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28440"/>
            <a:ext cx="707400" cy="617040"/>
          </a:xfrm>
          <a:prstGeom prst="rect">
            <a:avLst/>
          </a:prstGeom>
          <a:ln w="9360">
            <a:noFill/>
          </a:ln>
        </p:spPr>
      </p:pic>
      <p:pic>
        <p:nvPicPr>
          <p:cNvPr id="210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880" y="28440"/>
            <a:ext cx="683640" cy="683640"/>
          </a:xfrm>
          <a:prstGeom prst="rect">
            <a:avLst/>
          </a:prstGeom>
          <a:ln>
            <a:noFill/>
          </a:ln>
        </p:spPr>
      </p:pic>
      <p:sp>
        <p:nvSpPr>
          <p:cNvPr id="211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 flipH="1" rot="5400000">
            <a:off x="-457560" y="5145480"/>
            <a:ext cx="1024560" cy="110160"/>
          </a:xfrm>
          <a:prstGeom prst="rect">
            <a:avLst/>
          </a:prstGeom>
          <a:solidFill>
            <a:srgbClr val="ff6600"/>
          </a:solidFill>
          <a:ln>
            <a:noFill/>
          </a:ln>
        </p:spPr>
      </p:sp>
      <p:sp>
        <p:nvSpPr>
          <p:cNvPr id="248" name="CustomShape 2"/>
          <p:cNvSpPr/>
          <p:nvPr/>
        </p:nvSpPr>
        <p:spPr>
          <a:xfrm flipH="1" rot="5400000">
            <a:off x="-857520" y="3716640"/>
            <a:ext cx="1824480" cy="110160"/>
          </a:xfrm>
          <a:prstGeom prst="rect">
            <a:avLst/>
          </a:prstGeom>
          <a:solidFill>
            <a:srgbClr val="99cc33"/>
          </a:solidFill>
          <a:ln>
            <a:noFill/>
          </a:ln>
        </p:spPr>
      </p:sp>
      <p:sp>
        <p:nvSpPr>
          <p:cNvPr id="249" name="CustomShape 3"/>
          <p:cNvSpPr/>
          <p:nvPr/>
        </p:nvSpPr>
        <p:spPr>
          <a:xfrm flipH="1" rot="5400000">
            <a:off x="-1371960" y="1373400"/>
            <a:ext cx="2853000" cy="110160"/>
          </a:xfrm>
          <a:prstGeom prst="rect">
            <a:avLst/>
          </a:prstGeom>
          <a:solidFill>
            <a:srgbClr val="2087b5"/>
          </a:solidFill>
          <a:ln>
            <a:noFill/>
          </a:ln>
        </p:spPr>
      </p:sp>
      <p:pic>
        <p:nvPicPr>
          <p:cNvPr id="250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28440"/>
            <a:ext cx="705240" cy="614880"/>
          </a:xfrm>
          <a:prstGeom prst="rect">
            <a:avLst/>
          </a:prstGeom>
          <a:ln w="9360">
            <a:noFill/>
          </a:ln>
        </p:spPr>
      </p:pic>
      <p:pic>
        <p:nvPicPr>
          <p:cNvPr id="25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880" y="28440"/>
            <a:ext cx="681480" cy="681480"/>
          </a:xfrm>
          <a:prstGeom prst="rect">
            <a:avLst/>
          </a:prstGeom>
          <a:ln>
            <a:noFill/>
          </a:ln>
        </p:spPr>
      </p:pic>
      <p:sp>
        <p:nvSpPr>
          <p:cNvPr id="252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54" name="PlaceHolder 6"/>
          <p:cNvSpPr>
            <a:spLocks noGrp="1"/>
          </p:cNvSpPr>
          <p:nvPr>
            <p:ph type="dt"/>
          </p:nvPr>
        </p:nvSpPr>
        <p:spPr>
          <a:xfrm>
            <a:off x="457200" y="5206320"/>
            <a:ext cx="2130120" cy="3938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5" name="PlaceHolder 7"/>
          <p:cNvSpPr>
            <a:spLocks noGrp="1"/>
          </p:cNvSpPr>
          <p:nvPr>
            <p:ph type="ftr"/>
          </p:nvPr>
        </p:nvSpPr>
        <p:spPr>
          <a:xfrm>
            <a:off x="3126960" y="5206320"/>
            <a:ext cx="2898000" cy="3938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56" name="PlaceHolder 8"/>
          <p:cNvSpPr>
            <a:spLocks noGrp="1"/>
          </p:cNvSpPr>
          <p:nvPr>
            <p:ph type="sldNum"/>
          </p:nvPr>
        </p:nvSpPr>
        <p:spPr>
          <a:xfrm>
            <a:off x="6555960" y="5206320"/>
            <a:ext cx="2130120" cy="393840"/>
          </a:xfrm>
          <a:prstGeom prst="rect">
            <a:avLst/>
          </a:prstGeom>
        </p:spPr>
        <p:txBody>
          <a:bodyPr lIns="0" rIns="0" tIns="0" bIns="0"/>
          <a:p>
            <a:pPr algn="r"/>
            <a:fld id="{F4022A85-2F06-44AB-A400-F39E86217E1E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224000" y="1486080"/>
            <a:ext cx="6982200" cy="196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i="1" lang="en-IN" sz="2400">
                <a:solidFill>
                  <a:srgbClr val="00b0f0"/>
                </a:solidFill>
                <a:latin typeface="Segoe UI"/>
                <a:ea typeface="Segoe UI"/>
              </a:rPr>
              <a:t>Sub-Heading: Connectors</a:t>
            </a:r>
            <a:endParaRPr/>
          </a:p>
          <a:p>
            <a:pPr>
              <a:lnSpc>
                <a:spcPct val="100000"/>
              </a:lnSpc>
            </a:pPr>
            <a:r>
              <a:rPr i="1" lang="en-IN" sz="3600">
                <a:solidFill>
                  <a:srgbClr val="ffffff"/>
                </a:solidFill>
                <a:latin typeface="Segoe UI"/>
                <a:ea typeface="Segoe UI"/>
              </a:rPr>
              <a:t>Course Name - Shareinsights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1523880" y="4381560"/>
            <a:ext cx="5789160" cy="10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>
                <a:solidFill>
                  <a:srgbClr val="595959"/>
                </a:solidFill>
                <a:latin typeface="Segoe UI"/>
                <a:ea typeface="Segoe UI"/>
              </a:rPr>
              <a:t>Persistent University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914400" y="34920"/>
            <a:ext cx="6853680" cy="89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Key Contacts :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914400" y="1181160"/>
            <a:ext cx="3653280" cy="5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i="1" lang="en-IN">
                <a:solidFill>
                  <a:srgbClr val="ff6600"/>
                </a:solidFill>
                <a:latin typeface="Segoe UI"/>
                <a:ea typeface="Segoe UI"/>
              </a:rPr>
              <a:t>Persistent Interactive :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914400" y="1812240"/>
            <a:ext cx="3653280" cy="328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8b8b8b"/>
                </a:solidFill>
                <a:latin typeface="Segoe UI"/>
                <a:ea typeface="Segoe UI"/>
              </a:rPr>
              <a:t>Shareinsights Leads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 u="sng">
                <a:solidFill>
                  <a:srgbClr val="5959ff"/>
                </a:solidFill>
                <a:latin typeface="Segoe UI"/>
                <a:ea typeface="Segoe UI"/>
              </a:rPr>
              <a:t>si_leads@persistent.co.in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2" name="CustomShape 4"/>
          <p:cNvSpPr/>
          <p:nvPr/>
        </p:nvSpPr>
        <p:spPr>
          <a:xfrm>
            <a:off x="4952880" y="1181160"/>
            <a:ext cx="3729600" cy="5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i="1" lang="en-IN">
                <a:solidFill>
                  <a:srgbClr val="ffb380"/>
                </a:solidFill>
                <a:latin typeface="Segoe UI"/>
                <a:ea typeface="Segoe UI"/>
              </a:rPr>
              <a:t>Persistent University :</a:t>
            </a:r>
            <a:endParaRPr/>
          </a:p>
        </p:txBody>
      </p:sp>
      <p:sp>
        <p:nvSpPr>
          <p:cNvPr id="333" name="CustomShape 5"/>
          <p:cNvSpPr/>
          <p:nvPr/>
        </p:nvSpPr>
        <p:spPr>
          <a:xfrm>
            <a:off x="4952880" y="1812240"/>
            <a:ext cx="3729600" cy="328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595959"/>
                </a:solidFill>
                <a:latin typeface="Segoe UI"/>
                <a:ea typeface="Segoe UI"/>
              </a:rPr>
              <a:t>Taarini Tewari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 u="sng">
                <a:solidFill>
                  <a:srgbClr val="5959ff"/>
                </a:solidFill>
                <a:latin typeface="Segoe UI"/>
                <a:ea typeface="Segoe UI"/>
              </a:rPr>
              <a:t>taarini_tewari@persistent.co.in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ff6600"/>
                </a:solidFill>
                <a:latin typeface="Segoe UI"/>
                <a:ea typeface="Segoe UI"/>
              </a:rPr>
              <a:t>Shubhangi Kelkar</a:t>
            </a:r>
            <a:endParaRPr/>
          </a:p>
          <a:p>
            <a:pPr>
              <a:lnSpc>
                <a:spcPct val="100000"/>
              </a:lnSpc>
            </a:pPr>
            <a:r>
              <a:rPr lang="en-IN" sz="1400" u="sng">
                <a:solidFill>
                  <a:srgbClr val="5959ff"/>
                </a:solidFill>
                <a:latin typeface="Segoe UI"/>
                <a:ea typeface="Segoe UI"/>
              </a:rPr>
              <a:t>shubhangi_kelkar@persistent.co.in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4" name="CustomShape 6"/>
          <p:cNvSpPr/>
          <p:nvPr/>
        </p:nvSpPr>
        <p:spPr>
          <a:xfrm>
            <a:off x="3124080" y="5297040"/>
            <a:ext cx="3653280" cy="2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523880" y="1486080"/>
            <a:ext cx="5789160" cy="22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i="1" lang="en-IN" sz="3600">
                <a:solidFill>
                  <a:srgbClr val="ffffff"/>
                </a:solidFill>
                <a:latin typeface="Segoe UI"/>
                <a:ea typeface="Segoe UI"/>
              </a:rPr>
              <a:t>Thank You !!!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1523880" y="4381560"/>
            <a:ext cx="5789160" cy="10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>
                <a:solidFill>
                  <a:srgbClr val="808080"/>
                </a:solidFill>
                <a:latin typeface="Segoe UI"/>
                <a:ea typeface="Segoe UI"/>
              </a:rPr>
              <a:t>Persistent University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914400" y="34920"/>
            <a:ext cx="7313040" cy="8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Key learning points :</a:t>
            </a:r>
            <a:endParaRPr/>
          </a:p>
        </p:txBody>
      </p:sp>
      <p:pic>
        <p:nvPicPr>
          <p:cNvPr id="299" name="Content Placeholder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4680" y="4152960"/>
            <a:ext cx="921600" cy="1227240"/>
          </a:xfrm>
          <a:prstGeom prst="rect">
            <a:avLst/>
          </a:prstGeom>
          <a:ln>
            <a:noFill/>
          </a:ln>
        </p:spPr>
      </p:pic>
      <p:sp>
        <p:nvSpPr>
          <p:cNvPr id="300" name="CustomShape 2"/>
          <p:cNvSpPr/>
          <p:nvPr/>
        </p:nvSpPr>
        <p:spPr>
          <a:xfrm>
            <a:off x="914400" y="1104840"/>
            <a:ext cx="7770240" cy="40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808080"/>
                </a:solidFill>
                <a:latin typeface="Segoe UI"/>
              </a:rPr>
              <a:t>How to upload data on the Shareinsights platform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808080"/>
                </a:solidFill>
                <a:latin typeface="Segoe UI"/>
              </a:rPr>
              <a:t>What is a Shareinsights Connector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808080"/>
                </a:solidFill>
                <a:latin typeface="Segoe UI"/>
              </a:rPr>
              <a:t>Different types of connectors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808080"/>
                </a:solidFill>
                <a:latin typeface="Segoe UI"/>
              </a:rPr>
              <a:t>Custom connector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914400" y="34920"/>
            <a:ext cx="7313040" cy="8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Objectives :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914400" y="1104840"/>
            <a:ext cx="7770240" cy="40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595959"/>
                </a:solidFill>
                <a:latin typeface="Segoe UI"/>
                <a:ea typeface="Segoe UI"/>
              </a:rPr>
              <a:t>At the end of this module, you will be able to 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595959"/>
                </a:solidFill>
                <a:latin typeface="Segoe UI"/>
                <a:ea typeface="Segoe UI"/>
              </a:rPr>
              <a:t>Use available connectors in Shareinsights dashboards.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595959"/>
                </a:solidFill>
                <a:latin typeface="Segoe UI"/>
                <a:ea typeface="Segoe UI"/>
              </a:rPr>
              <a:t>Configure different connectors properties.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595959"/>
                </a:solidFill>
                <a:latin typeface="Segoe UI"/>
                <a:ea typeface="Segoe UI"/>
              </a:rPr>
              <a:t>Upload data on the platform.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595959"/>
                </a:solidFill>
                <a:latin typeface="Segoe UI"/>
                <a:ea typeface="Segoe UI"/>
              </a:rPr>
              <a:t>Write a Custom connector in Java / Python.</a:t>
            </a:r>
            <a:endParaRPr/>
          </a:p>
        </p:txBody>
      </p:sp>
      <p:pic>
        <p:nvPicPr>
          <p:cNvPr id="3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65960" y="4152960"/>
            <a:ext cx="1470960" cy="1369440"/>
          </a:xfrm>
          <a:prstGeom prst="rect">
            <a:avLst/>
          </a:prstGeom>
          <a:ln>
            <a:noFill/>
          </a:ln>
        </p:spPr>
      </p:pic>
      <p:sp>
        <p:nvSpPr>
          <p:cNvPr id="304" name="CustomShape 3"/>
          <p:cNvSpPr/>
          <p:nvPr/>
        </p:nvSpPr>
        <p:spPr>
          <a:xfrm>
            <a:off x="3124080" y="5297040"/>
            <a:ext cx="3655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14400" y="34920"/>
            <a:ext cx="7314120" cy="84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Set-up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914400" y="1104840"/>
            <a:ext cx="7771320" cy="40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Windows machine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Network connection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Internet access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Filezilla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Eclipse/Pycharm for Java/Python development.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JDK/Python-2.7.6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Pen &amp; Notepad (for notes)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595959"/>
                </a:solidFill>
                <a:latin typeface="Segoe UI"/>
                <a:ea typeface="Segoe UI"/>
              </a:rPr>
              <a:t>Environment that suits your learning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3124080" y="5297040"/>
            <a:ext cx="36565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  <p:pic>
        <p:nvPicPr>
          <p:cNvPr id="3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09920" y="4457880"/>
            <a:ext cx="1893240" cy="775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914400" y="34920"/>
            <a:ext cx="7313040" cy="8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Course Details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914400" y="1104840"/>
            <a:ext cx="7770240" cy="403632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CustomShape 3"/>
          <p:cNvSpPr/>
          <p:nvPr/>
        </p:nvSpPr>
        <p:spPr>
          <a:xfrm>
            <a:off x="3124080" y="5297040"/>
            <a:ext cx="3655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  <p:graphicFrame>
        <p:nvGraphicFramePr>
          <p:cNvPr id="312" name="Table 4"/>
          <p:cNvGraphicFramePr/>
          <p:nvPr/>
        </p:nvGraphicFramePr>
        <p:xfrm>
          <a:off x="738360" y="1194120"/>
          <a:ext cx="7756920" cy="3341160"/>
        </p:xfrm>
        <a:graphic>
          <a:graphicData uri="http://schemas.openxmlformats.org/drawingml/2006/table">
            <a:tbl>
              <a:tblPr/>
              <a:tblGrid>
                <a:gridCol w="804960"/>
                <a:gridCol w="1950120"/>
                <a:gridCol w="5002200"/>
              </a:tblGrid>
              <a:tr h="83520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SRN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Topics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URL</a:t>
                      </a:r>
                      <a:endParaRPr/>
                    </a:p>
                  </a:txBody>
                  <a:tcPr/>
                </a:tc>
              </a:tr>
              <a:tr h="83520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Connector Types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https://xplore.shareinsights.com/live/help/connectors.html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83520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File Fomats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https://xplore.shareinsights.com/live/help/connectors.html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83556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Custom Connectors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https://xplore.shareinsights.com/live/help/dataset/connectors/custom.html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914400" y="34920"/>
            <a:ext cx="7313040" cy="8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Assignment – 1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914400" y="1104840"/>
            <a:ext cx="7770240" cy="40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Create a new dashboard with your login on the given tenant.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Create a file with the following content on your machine.</a:t>
            </a:r>
            <a:endParaRPr/>
          </a:p>
          <a:p>
            <a:pPr>
              <a:lnSpc>
                <a:spcPct val="100000"/>
              </a:lnSpc>
            </a:pPr>
            <a:r>
              <a:rPr i="1" lang="en-IN">
                <a:latin typeface="Segoe UI"/>
              </a:rPr>
              <a:t>	</a:t>
            </a:r>
            <a:r>
              <a:rPr i="1" lang="en-IN">
                <a:latin typeface="Segoe UI"/>
              </a:rPr>
              <a:t>English,Hello World</a:t>
            </a:r>
            <a:endParaRPr/>
          </a:p>
          <a:p>
            <a:pPr>
              <a:lnSpc>
                <a:spcPct val="100000"/>
              </a:lnSpc>
            </a:pPr>
            <a:r>
              <a:rPr i="1" lang="en-IN">
                <a:latin typeface="Segoe UI"/>
              </a:rPr>
              <a:t>	</a:t>
            </a:r>
            <a:r>
              <a:rPr i="1" lang="en-IN">
                <a:latin typeface="Segoe UI"/>
              </a:rPr>
              <a:t>Spanish,Hola Mundo</a:t>
            </a:r>
            <a:endParaRPr/>
          </a:p>
          <a:p>
            <a:pPr>
              <a:lnSpc>
                <a:spcPct val="100000"/>
              </a:lnSpc>
            </a:pPr>
            <a:r>
              <a:rPr i="1" lang="en-IN">
                <a:latin typeface="Segoe UI"/>
              </a:rPr>
              <a:t>	</a:t>
            </a:r>
            <a:r>
              <a:rPr i="1" lang="en-IN">
                <a:latin typeface="Segoe UI"/>
              </a:rPr>
              <a:t>Danish, Hej verden</a:t>
            </a:r>
            <a:endParaRPr/>
          </a:p>
          <a:p>
            <a:pPr>
              <a:lnSpc>
                <a:spcPct val="100000"/>
              </a:lnSpc>
            </a:pPr>
            <a:r>
              <a:rPr i="1" lang="en-IN">
                <a:latin typeface="Segoe UI"/>
              </a:rPr>
              <a:t>	</a:t>
            </a:r>
            <a:r>
              <a:rPr i="1" lang="en-IN">
                <a:latin typeface="Segoe UI"/>
              </a:rPr>
              <a:t>Dutch,Hallo wereld</a:t>
            </a:r>
            <a:endParaRPr/>
          </a:p>
          <a:p>
            <a:pPr>
              <a:lnSpc>
                <a:spcPct val="100000"/>
              </a:lnSpc>
            </a:pPr>
            <a:r>
              <a:rPr i="1" lang="en-IN">
                <a:latin typeface="Segoe UI"/>
              </a:rPr>
              <a:t>	</a:t>
            </a:r>
            <a:r>
              <a:rPr i="1" lang="en-IN">
                <a:latin typeface="Segoe UI"/>
              </a:rPr>
              <a:t>Esperanto,Saluton Mondo</a:t>
            </a:r>
            <a:endParaRPr/>
          </a:p>
          <a:p>
            <a:pPr>
              <a:lnSpc>
                <a:spcPct val="100000"/>
              </a:lnSpc>
            </a:pPr>
            <a:r>
              <a:rPr i="1" lang="en-IN">
                <a:latin typeface="Segoe UI"/>
              </a:rPr>
              <a:t>	</a:t>
            </a:r>
            <a:r>
              <a:rPr i="1" lang="en-IN">
                <a:latin typeface="Segoe UI"/>
              </a:rPr>
              <a:t>Estonian,Tere maailm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Create a dataset in the dashboard with this file and configure it to get persisted.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Execute the dashboard and verify that the data gets displayed in the Data Explorer.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3124080" y="5297040"/>
            <a:ext cx="3655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  <p:pic>
        <p:nvPicPr>
          <p:cNvPr id="316" name="Picture 3" descr=""/>
          <p:cNvPicPr/>
          <p:nvPr/>
        </p:nvPicPr>
        <p:blipFill>
          <a:blip r:embed="rId1"/>
          <a:srcRect l="0" t="0" r="1666936" b="0"/>
          <a:stretch>
            <a:fillRect/>
          </a:stretch>
        </p:blipFill>
        <p:spPr>
          <a:xfrm>
            <a:off x="7620120" y="4229280"/>
            <a:ext cx="1104840" cy="874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914400" y="34920"/>
            <a:ext cx="7313040" cy="8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Course Details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914400" y="1104840"/>
            <a:ext cx="7770240" cy="403632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CustomShape 3"/>
          <p:cNvSpPr/>
          <p:nvPr/>
        </p:nvSpPr>
        <p:spPr>
          <a:xfrm>
            <a:off x="3124080" y="5297040"/>
            <a:ext cx="3655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  <p:graphicFrame>
        <p:nvGraphicFramePr>
          <p:cNvPr id="320" name="Table 4"/>
          <p:cNvGraphicFramePr/>
          <p:nvPr/>
        </p:nvGraphicFramePr>
        <p:xfrm>
          <a:off x="738360" y="1194120"/>
          <a:ext cx="7756920" cy="3341160"/>
        </p:xfrm>
        <a:graphic>
          <a:graphicData uri="http://schemas.openxmlformats.org/drawingml/2006/table">
            <a:tbl>
              <a:tblPr/>
              <a:tblGrid>
                <a:gridCol w="804960"/>
                <a:gridCol w="1950120"/>
                <a:gridCol w="5002200"/>
              </a:tblGrid>
              <a:tr h="83520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SRN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Topics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URL</a:t>
                      </a:r>
                      <a:endParaRPr/>
                    </a:p>
                  </a:txBody>
                  <a:tcPr/>
                </a:tc>
              </a:tr>
              <a:tr h="83520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Connector Types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https://xplore.shareinsights.com/live/help/connectors.html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83520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File Fomats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https://xplore.shareinsights.com/live/help/connectors.html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83556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Custom Connectors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https://xplore.shareinsights.com/live/help/dataset/connectors/custom.html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914400" y="34920"/>
            <a:ext cx="7313040" cy="8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Assignment – 2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914400" y="1104840"/>
            <a:ext cx="7770240" cy="40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Create a new dashboard with your login on the given tenant.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On any postgresql or mysql database instance, create a sample table with some data.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Use 'jdbc' connector to pull that data into the dashboard. Configure this dataset to get persisted.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Execute the dashboard and verify that the data gets displayed in the Data Explorer.</a:t>
            </a:r>
            <a:endParaRPr/>
          </a:p>
        </p:txBody>
      </p:sp>
      <p:sp>
        <p:nvSpPr>
          <p:cNvPr id="323" name="CustomShape 3"/>
          <p:cNvSpPr/>
          <p:nvPr/>
        </p:nvSpPr>
        <p:spPr>
          <a:xfrm>
            <a:off x="3124080" y="5297040"/>
            <a:ext cx="3655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  <p:pic>
        <p:nvPicPr>
          <p:cNvPr id="324" name="Picture 3" descr=""/>
          <p:cNvPicPr/>
          <p:nvPr/>
        </p:nvPicPr>
        <p:blipFill>
          <a:blip r:embed="rId1"/>
          <a:srcRect l="0" t="0" r="1666936" b="0"/>
          <a:stretch>
            <a:fillRect/>
          </a:stretch>
        </p:blipFill>
        <p:spPr>
          <a:xfrm>
            <a:off x="7620120" y="4229280"/>
            <a:ext cx="1104840" cy="874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914400" y="34920"/>
            <a:ext cx="7313040" cy="83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70c0"/>
                </a:solidFill>
                <a:latin typeface="Segoe UI"/>
                <a:ea typeface="Segoe UI"/>
              </a:rPr>
              <a:t>Assignment – 3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914400" y="1104840"/>
            <a:ext cx="7770240" cy="40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Create a new dashboard with your login on the given tenant.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Use any sample json file as source in the dataset and extract few fields from it.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Note: Do not use a json record that has array structure.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Segoe UI"/>
              </a:rPr>
              <a:t>Execute the dashboard and verify that the data gets displayed in the Data Explorer.</a:t>
            </a: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3124080" y="5297040"/>
            <a:ext cx="3655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808080"/>
                </a:solidFill>
                <a:latin typeface="Calibri"/>
              </a:rPr>
              <a:t>Copyright reserved © 2013 Persistent University</a:t>
            </a:r>
            <a:endParaRPr/>
          </a:p>
        </p:txBody>
      </p:sp>
      <p:pic>
        <p:nvPicPr>
          <p:cNvPr id="328" name="Picture 3" descr=""/>
          <p:cNvPicPr/>
          <p:nvPr/>
        </p:nvPicPr>
        <p:blipFill>
          <a:blip r:embed="rId1"/>
          <a:srcRect l="0" t="0" r="1666936" b="0"/>
          <a:stretch>
            <a:fillRect/>
          </a:stretch>
        </p:blipFill>
        <p:spPr>
          <a:xfrm>
            <a:off x="7620120" y="4229280"/>
            <a:ext cx="1104840" cy="874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