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2CEB5-71F8-44AA-979F-8C27B25BE44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327F9-4A1E-40FC-ABF4-2DC8EEBAE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5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0d72767e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0d72767e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8659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0d72767e8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0d72767e8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279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0d72767e8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0d72767e8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502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0d72767e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0d72767e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392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0d72767e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0d72767e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613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0d72767e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0d72767e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891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FB02-9031-4946-A0AD-358174AC423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11A5-EA58-4FD7-833A-21573246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3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FB02-9031-4946-A0AD-358174AC423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11A5-EA58-4FD7-833A-21573246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1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FB02-9031-4946-A0AD-358174AC423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11A5-EA58-4FD7-833A-21573246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25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651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FB02-9031-4946-A0AD-358174AC423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11A5-EA58-4FD7-833A-21573246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8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FB02-9031-4946-A0AD-358174AC423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11A5-EA58-4FD7-833A-21573246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2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FB02-9031-4946-A0AD-358174AC423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11A5-EA58-4FD7-833A-21573246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6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FB02-9031-4946-A0AD-358174AC423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11A5-EA58-4FD7-833A-21573246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9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FB02-9031-4946-A0AD-358174AC423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11A5-EA58-4FD7-833A-21573246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5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FB02-9031-4946-A0AD-358174AC423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11A5-EA58-4FD7-833A-21573246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0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FB02-9031-4946-A0AD-358174AC423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11A5-EA58-4FD7-833A-21573246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3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FB02-9031-4946-A0AD-358174AC423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11A5-EA58-4FD7-833A-21573246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2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FB02-9031-4946-A0AD-358174AC423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11A5-EA58-4FD7-833A-21573246A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4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dirty="0" smtClean="0"/>
              <a:t>WEEK -03 LECTURE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" dirty="0" smtClean="0"/>
              <a:t>   PARALLE AND DISTRIBUTED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1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sz="1867" b="1">
                <a:latin typeface="Times New Roman"/>
                <a:ea typeface="Times New Roman"/>
                <a:cs typeface="Times New Roman"/>
                <a:sym typeface="Times New Roman"/>
              </a:rPr>
              <a:t>Asynchronous/synchronous computation/communication,</a:t>
            </a:r>
            <a:endParaRPr sz="1867" b="1"/>
          </a:p>
        </p:txBody>
      </p:sp>
      <p:sp>
        <p:nvSpPr>
          <p:cNvPr id="128" name="Google Shape;128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2133" dirty="0">
                <a:solidFill>
                  <a:srgbClr val="202124"/>
                </a:solidFill>
                <a:highlight>
                  <a:srgbClr val="FFFFFF"/>
                </a:highlight>
              </a:rPr>
              <a:t>The key difference between synchronous and asynchronous communication is </a:t>
            </a:r>
            <a:r>
              <a:rPr lang="en" sz="2133" b="1" dirty="0">
                <a:solidFill>
                  <a:srgbClr val="202124"/>
                </a:solidFill>
                <a:highlight>
                  <a:srgbClr val="FFFFFF"/>
                </a:highlight>
              </a:rPr>
              <a:t>synchronous communications are scheduled, real-time interactions by phone, video, or in-person.</a:t>
            </a:r>
            <a:r>
              <a:rPr lang="en" sz="2133" dirty="0">
                <a:solidFill>
                  <a:srgbClr val="202124"/>
                </a:solidFill>
                <a:highlight>
                  <a:srgbClr val="FFFFFF"/>
                </a:highlight>
              </a:rPr>
              <a:t> Asynchronous communication happens on your own time and doesn't need scheduling.</a:t>
            </a:r>
            <a:endParaRPr sz="2133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600"/>
              </a:spcBef>
              <a:buNone/>
            </a:pPr>
            <a:endParaRPr sz="2133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33" dirty="0">
                <a:solidFill>
                  <a:srgbClr val="202124"/>
                </a:solidFill>
                <a:highlight>
                  <a:srgbClr val="FFFFFF"/>
                </a:highlight>
              </a:rPr>
              <a:t>Synchronous execution means the first task in a program must finish processing before moving on to executing the next task whereas asynchronous execution means a second task can begin executing in parallel, without waiting for an earlier task to finish.</a:t>
            </a:r>
            <a:endParaRPr sz="2133" dirty="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2208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301" y="471801"/>
            <a:ext cx="9364833" cy="5150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838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oogle Shape;138;p28"/>
          <p:cNvGraphicFramePr/>
          <p:nvPr>
            <p:extLst/>
          </p:nvPr>
        </p:nvGraphicFramePr>
        <p:xfrm>
          <a:off x="1955800" y="1223833"/>
          <a:ext cx="8280400" cy="248856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40200"/>
                <a:gridCol w="4140200"/>
              </a:tblGrid>
              <a:tr h="50529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Synchronous</a:t>
                      </a:r>
                      <a:endParaRPr sz="1500" b="1" dirty="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121900" marR="127000" marT="101600" marB="1016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Asynchronous</a:t>
                      </a:r>
                      <a:endParaRPr sz="1500" b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127000" marR="127000" marT="101600" marB="101600"/>
                </a:tc>
              </a:tr>
              <a:tr h="73898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It sends data in the form of blocks or frames.</a:t>
                      </a:r>
                      <a:endParaRPr sz="15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121900" marR="127000" marT="101600" marB="1016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Data is sent in the form of character or byte.</a:t>
                      </a:r>
                      <a:endParaRPr sz="15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127000" marR="127000" marT="101600" marB="101600"/>
                </a:tc>
              </a:tr>
              <a:tr h="73898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Synchronous Transmission is fast.</a:t>
                      </a:r>
                      <a:endParaRPr sz="15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121900" marR="127000" marT="101600" marB="1016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Asynchronous transmission method is slow.</a:t>
                      </a:r>
                      <a:endParaRPr sz="15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127000" marR="127000" marT="101600" marB="101600"/>
                </a:tc>
              </a:tr>
              <a:tr h="50529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Synchronous Transmission is costly.</a:t>
                      </a:r>
                      <a:endParaRPr sz="150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121900" marR="127000" marT="101600" marB="1016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Asynchronous Transmission is economical.</a:t>
                      </a:r>
                      <a:endParaRPr sz="1500" dirty="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127000" marR="127000" marT="101600" marB="1016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79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indent="-304792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ct val="91666"/>
            </a:pPr>
            <a:r>
              <a:rPr lang="en" sz="1600"/>
              <a:t>·</a:t>
            </a:r>
            <a:r>
              <a:rPr lang="en" sz="933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" sz="2067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67" b="1"/>
              <a:t>Concurrency control</a:t>
            </a:r>
            <a:endParaRPr sz="2067" b="1"/>
          </a:p>
          <a:p>
            <a:pPr>
              <a:spcBef>
                <a:spcPts val="1600"/>
              </a:spcBef>
            </a:pPr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endParaRPr sz="16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" sz="1600" dirty="0">
                <a:solidFill>
                  <a:srgbClr val="202124"/>
                </a:solidFill>
                <a:highlight>
                  <a:srgbClr val="FFFFFF"/>
                </a:highlight>
              </a:rPr>
              <a:t>If many transactions try to access the same data, then inconsistency arises. Concurrency control required to maintain consistency data. For example, </a:t>
            </a:r>
            <a:r>
              <a:rPr lang="en" sz="1600" b="1" dirty="0">
                <a:solidFill>
                  <a:srgbClr val="202124"/>
                </a:solidFill>
                <a:highlight>
                  <a:srgbClr val="FFFFFF"/>
                </a:highlight>
              </a:rPr>
              <a:t>if we take ATM machines and do not use concurrency, multiple persons cannot draw money at a time in different places</a:t>
            </a:r>
            <a:r>
              <a:rPr lang="en" sz="1600" dirty="0">
                <a:solidFill>
                  <a:srgbClr val="202124"/>
                </a:solidFill>
                <a:highlight>
                  <a:srgbClr val="FFFFFF"/>
                </a:highlight>
              </a:rPr>
              <a:t>. This is where we need concurrency.</a:t>
            </a:r>
            <a:endParaRPr sz="16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sz="16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sz="16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600" dirty="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en" sz="1600" b="1" dirty="0">
                <a:solidFill>
                  <a:srgbClr val="202124"/>
                </a:solidFill>
                <a:highlight>
                  <a:srgbClr val="FFFFFF"/>
                </a:highlight>
              </a:rPr>
              <a:t>The property or an instance of being concurrent; something that happens at the same time as something else</a:t>
            </a:r>
            <a:r>
              <a:rPr lang="en" sz="1600" dirty="0">
                <a:solidFill>
                  <a:srgbClr val="202124"/>
                </a:solidFill>
                <a:highlight>
                  <a:srgbClr val="FFFFFF"/>
                </a:highlight>
              </a:rPr>
              <a:t>. a property of systems where several processes execute at the same time.</a:t>
            </a:r>
            <a:endParaRPr sz="16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123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indent="-304792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ct val="91666"/>
            </a:pPr>
            <a:r>
              <a:rPr lang="en" sz="1600"/>
              <a:t>·</a:t>
            </a:r>
            <a:r>
              <a:rPr lang="en" sz="933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2067" b="1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2067" b="1"/>
              <a:t>Fault tolerance</a:t>
            </a:r>
            <a:endParaRPr sz="2067" b="1"/>
          </a:p>
          <a:p>
            <a:pPr>
              <a:spcBef>
                <a:spcPts val="1600"/>
              </a:spcBef>
            </a:pPr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</a:rPr>
              <a:t>Fault Tolerance simply means </a:t>
            </a:r>
            <a:r>
              <a:rPr lang="en" sz="1600" b="1">
                <a:solidFill>
                  <a:srgbClr val="202124"/>
                </a:solidFill>
                <a:highlight>
                  <a:srgbClr val="FFFFFF"/>
                </a:highlight>
              </a:rPr>
              <a:t>a system's ability to continue operating uninterrupted despite the failure of one or more of its components</a:t>
            </a: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</a:rPr>
              <a:t>. This is true whether it is a computer system, a cloud cluster, a network, or something else.</a:t>
            </a:r>
            <a:endParaRPr/>
          </a:p>
        </p:txBody>
      </p:sp>
      <p:pic>
        <p:nvPicPr>
          <p:cNvPr id="152" name="Google Shape;1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434" y="2612837"/>
            <a:ext cx="7275533" cy="347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220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304792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ct val="91666"/>
            </a:pPr>
            <a:r>
              <a:rPr lang="en" sz="1600"/>
              <a:t>·</a:t>
            </a:r>
            <a:r>
              <a:rPr lang="en" sz="933"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600"/>
              <a:t>Case Studies: From problem specification to a parallelized solution</a:t>
            </a:r>
            <a:endParaRPr sz="1600"/>
          </a:p>
          <a:p>
            <a:pPr>
              <a:spcBef>
                <a:spcPts val="1600"/>
              </a:spcBef>
            </a:pPr>
            <a:endParaRPr/>
          </a:p>
        </p:txBody>
      </p:sp>
      <p:sp>
        <p:nvSpPr>
          <p:cNvPr id="158" name="Google Shape;158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/>
              <a:t>Assignment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449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Office PowerPoint</Application>
  <PresentationFormat>Widescreen</PresentationFormat>
  <Paragraphs>24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WEEK -03 LECTURE</vt:lpstr>
      <vt:lpstr>Asynchronous/synchronous computation/communication,</vt:lpstr>
      <vt:lpstr>PowerPoint Presentation</vt:lpstr>
      <vt:lpstr>PowerPoint Presentation</vt:lpstr>
      <vt:lpstr>·         Concurrency control </vt:lpstr>
      <vt:lpstr>·         Fault tolerance </vt:lpstr>
      <vt:lpstr>·         Case Studies: From problem specification to a parallelized solution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-03 LECTURE</dc:title>
  <dc:creator>Lakhani</dc:creator>
  <cp:lastModifiedBy>Lakhani</cp:lastModifiedBy>
  <cp:revision>1</cp:revision>
  <dcterms:created xsi:type="dcterms:W3CDTF">2025-01-29T13:25:13Z</dcterms:created>
  <dcterms:modified xsi:type="dcterms:W3CDTF">2025-01-29T13:25:53Z</dcterms:modified>
</cp:coreProperties>
</file>