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A17092-95A3-4903-9C12-5A83E156424C}"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D0E19C-0774-4D07-AA75-3C1621E78C67}" type="slidenum">
              <a:rPr lang="en-US" smtClean="0"/>
              <a:t>‹#›</a:t>
            </a:fld>
            <a:endParaRPr lang="en-US"/>
          </a:p>
        </p:txBody>
      </p:sp>
    </p:spTree>
    <p:extLst>
      <p:ext uri="{BB962C8B-B14F-4D97-AF65-F5344CB8AC3E}">
        <p14:creationId xmlns:p14="http://schemas.microsoft.com/office/powerpoint/2010/main" val="2076645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20d72767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20d72767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0542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0d72767e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0d72767e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316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20d72767e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0d72767e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406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20d72767e8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20d72767e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7431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20d72767e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20d72767e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1687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20d72767e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20d72767e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721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0d72767e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0d72767e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496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0d72767e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0d72767e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991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20d72767e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20d72767e8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85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20d72767e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0d72767e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263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20d72767e8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0d72767e8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3933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d72767e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d72767e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31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F98B9A-CAFC-441E-8B9C-2A5F40619678}"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387150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F98B9A-CAFC-441E-8B9C-2A5F40619678}"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289873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F98B9A-CAFC-441E-8B9C-2A5F40619678}"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10055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35201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F98B9A-CAFC-441E-8B9C-2A5F40619678}"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226908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F98B9A-CAFC-441E-8B9C-2A5F40619678}"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98996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F98B9A-CAFC-441E-8B9C-2A5F40619678}"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031414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F98B9A-CAFC-441E-8B9C-2A5F40619678}"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809905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F98B9A-CAFC-441E-8B9C-2A5F40619678}"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286938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98B9A-CAFC-441E-8B9C-2A5F40619678}"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20874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98B9A-CAFC-441E-8B9C-2A5F40619678}"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146047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F98B9A-CAFC-441E-8B9C-2A5F40619678}"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7F6ECA-6799-4F39-94C6-20C65B3A17BE}" type="slidenum">
              <a:rPr lang="en-US" smtClean="0"/>
              <a:t>‹#›</a:t>
            </a:fld>
            <a:endParaRPr lang="en-US"/>
          </a:p>
        </p:txBody>
      </p:sp>
    </p:spTree>
    <p:extLst>
      <p:ext uri="{BB962C8B-B14F-4D97-AF65-F5344CB8AC3E}">
        <p14:creationId xmlns:p14="http://schemas.microsoft.com/office/powerpoint/2010/main" val="3834865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F98B9A-CAFC-441E-8B9C-2A5F40619678}" type="datetimeFigureOut">
              <a:rPr lang="en-US" smtClean="0"/>
              <a:t>1/29/2025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F6ECA-6799-4F39-94C6-20C65B3A17BE}" type="slidenum">
              <a:rPr lang="en-US" smtClean="0"/>
              <a:t>‹#›</a:t>
            </a:fld>
            <a:endParaRPr lang="en-US"/>
          </a:p>
        </p:txBody>
      </p:sp>
    </p:spTree>
    <p:extLst>
      <p:ext uri="{BB962C8B-B14F-4D97-AF65-F5344CB8AC3E}">
        <p14:creationId xmlns:p14="http://schemas.microsoft.com/office/powerpoint/2010/main" val="1745772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 dirty="0" smtClean="0"/>
              <a:t> WEEK-02 LECTURE</a:t>
            </a:r>
            <a:endParaRPr lang="en-US" dirty="0"/>
          </a:p>
        </p:txBody>
      </p:sp>
      <p:sp>
        <p:nvSpPr>
          <p:cNvPr id="5" name="Text Placeholder 4"/>
          <p:cNvSpPr>
            <a:spLocks noGrp="1"/>
          </p:cNvSpPr>
          <p:nvPr>
            <p:ph type="body" idx="1"/>
          </p:nvPr>
        </p:nvSpPr>
        <p:spPr/>
        <p:txBody>
          <a:bodyPr/>
          <a:lstStyle/>
          <a:p>
            <a:r>
              <a:rPr lang="" dirty="0" smtClean="0"/>
              <a:t>       PARALLEL AND DISTRIBUTED COMPUTING</a:t>
            </a:r>
            <a:endParaRPr lang="en-US" dirty="0"/>
          </a:p>
        </p:txBody>
      </p:sp>
    </p:spTree>
    <p:extLst>
      <p:ext uri="{BB962C8B-B14F-4D97-AF65-F5344CB8AC3E}">
        <p14:creationId xmlns:p14="http://schemas.microsoft.com/office/powerpoint/2010/main" val="22471414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indent="-304792">
              <a:lnSpc>
                <a:spcPct val="115000"/>
              </a:lnSpc>
              <a:spcBef>
                <a:spcPts val="1600"/>
              </a:spcBef>
              <a:buClr>
                <a:schemeClr val="dk1"/>
              </a:buClr>
              <a:buSzPct val="91666"/>
            </a:pPr>
            <a:r>
              <a:rPr lang="en" sz="1600"/>
              <a:t>·</a:t>
            </a:r>
            <a:r>
              <a:rPr lang="en" sz="933">
                <a:latin typeface="Times New Roman"/>
                <a:ea typeface="Times New Roman"/>
                <a:cs typeface="Times New Roman"/>
                <a:sym typeface="Times New Roman"/>
              </a:rPr>
              <a:t>  </a:t>
            </a:r>
            <a:r>
              <a:rPr lang="en" sz="2067" b="1">
                <a:latin typeface="Times New Roman"/>
                <a:ea typeface="Times New Roman"/>
                <a:cs typeface="Times New Roman"/>
                <a:sym typeface="Times New Roman"/>
              </a:rPr>
              <a:t>       </a:t>
            </a:r>
            <a:r>
              <a:rPr lang="en" sz="2067" b="1"/>
              <a:t>Parallel I/O</a:t>
            </a:r>
            <a:endParaRPr sz="2067" b="1"/>
          </a:p>
          <a:p>
            <a:pPr>
              <a:spcBef>
                <a:spcPts val="1600"/>
              </a:spcBef>
            </a:pPr>
            <a:endParaRPr/>
          </a:p>
        </p:txBody>
      </p:sp>
      <p:sp>
        <p:nvSpPr>
          <p:cNvPr id="104" name="Google Shape;104;p22"/>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2133" dirty="0">
                <a:solidFill>
                  <a:srgbClr val="4D5156"/>
                </a:solidFill>
                <a:highlight>
                  <a:srgbClr val="FFFFFF"/>
                </a:highlight>
              </a:rPr>
              <a:t>Parallel I/O, in the context of a computer, means the performance of multiple input/output operations at the same time, for instance simultaneously outputs to storage devices and display devices. It is a fundamental feature of operating systems.</a:t>
            </a:r>
            <a:endParaRPr sz="2133" dirty="0">
              <a:solidFill>
                <a:srgbClr val="4D5156"/>
              </a:solidFill>
              <a:highlight>
                <a:srgbClr val="FFFFFF"/>
              </a:highlight>
            </a:endParaRPr>
          </a:p>
          <a:p>
            <a:pPr marL="0" indent="0">
              <a:spcBef>
                <a:spcPts val="1600"/>
              </a:spcBef>
              <a:buNone/>
            </a:pPr>
            <a:endParaRPr sz="1600" dirty="0">
              <a:solidFill>
                <a:srgbClr val="4D5156"/>
              </a:solidFill>
              <a:highlight>
                <a:srgbClr val="FFFFFF"/>
              </a:highlight>
            </a:endParaRPr>
          </a:p>
          <a:p>
            <a:pPr marL="0" indent="0">
              <a:spcBef>
                <a:spcPts val="1600"/>
              </a:spcBef>
              <a:buNone/>
            </a:pPr>
            <a:endParaRPr sz="1600" dirty="0">
              <a:solidFill>
                <a:srgbClr val="4D5156"/>
              </a:solidFill>
              <a:highlight>
                <a:srgbClr val="FFFFFF"/>
              </a:highlight>
            </a:endParaRPr>
          </a:p>
          <a:p>
            <a:pPr marL="0" indent="0">
              <a:spcBef>
                <a:spcPts val="1600"/>
              </a:spcBef>
              <a:spcAft>
                <a:spcPts val="1600"/>
              </a:spcAft>
              <a:buNone/>
            </a:pPr>
            <a:r>
              <a:rPr lang="en" sz="2133" dirty="0">
                <a:solidFill>
                  <a:srgbClr val="202124"/>
                </a:solidFill>
                <a:highlight>
                  <a:srgbClr val="FFFFFF"/>
                </a:highlight>
              </a:rPr>
              <a:t>Parallel I/O is </a:t>
            </a:r>
            <a:r>
              <a:rPr lang="en" sz="2133" b="1" dirty="0">
                <a:solidFill>
                  <a:srgbClr val="202124"/>
                </a:solidFill>
                <a:highlight>
                  <a:srgbClr val="FFFFFF"/>
                </a:highlight>
              </a:rPr>
              <a:t>a subset of parallel computing that performs multiple input/output operations simultaneously</a:t>
            </a:r>
            <a:r>
              <a:rPr lang="en" sz="2133" dirty="0">
                <a:solidFill>
                  <a:srgbClr val="202124"/>
                </a:solidFill>
                <a:highlight>
                  <a:srgbClr val="FFFFFF"/>
                </a:highlight>
              </a:rPr>
              <a:t>. Rather than process I/O requests serially, one at a time, parallel I/O accesses data on disk simultaneously. This allows a system to achieve higher write speeds and maximizes bandwidth.</a:t>
            </a:r>
            <a:endParaRPr sz="1600" dirty="0">
              <a:solidFill>
                <a:srgbClr val="4D5156"/>
              </a:solidFill>
              <a:highlight>
                <a:srgbClr val="FFFFFF"/>
              </a:highlight>
            </a:endParaRPr>
          </a:p>
        </p:txBody>
      </p:sp>
      <p:pic>
        <p:nvPicPr>
          <p:cNvPr id="105" name="Google Shape;105;p22"/>
          <p:cNvPicPr preferRelativeResize="0"/>
          <p:nvPr/>
        </p:nvPicPr>
        <p:blipFill>
          <a:blip r:embed="rId3">
            <a:alphaModFix/>
          </a:blip>
          <a:stretch>
            <a:fillRect/>
          </a:stretch>
        </p:blipFill>
        <p:spPr>
          <a:xfrm>
            <a:off x="7602033" y="4712233"/>
            <a:ext cx="2717800" cy="1193800"/>
          </a:xfrm>
          <a:prstGeom prst="rect">
            <a:avLst/>
          </a:prstGeom>
          <a:noFill/>
          <a:ln>
            <a:noFill/>
          </a:ln>
        </p:spPr>
      </p:pic>
    </p:spTree>
    <p:extLst>
      <p:ext uri="{BB962C8B-B14F-4D97-AF65-F5344CB8AC3E}">
        <p14:creationId xmlns:p14="http://schemas.microsoft.com/office/powerpoint/2010/main" val="3025087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a:bodyPr>
          <a:lstStyle/>
          <a:p>
            <a:r>
              <a:rPr lang="en" sz="1867" b="1">
                <a:latin typeface="Times New Roman"/>
                <a:ea typeface="Times New Roman"/>
                <a:cs typeface="Times New Roman"/>
                <a:sym typeface="Times New Roman"/>
              </a:rPr>
              <a:t>Parallel Programming models</a:t>
            </a:r>
            <a:endParaRPr sz="1867" b="1"/>
          </a:p>
        </p:txBody>
      </p:sp>
      <p:sp>
        <p:nvSpPr>
          <p:cNvPr id="111" name="Google Shape;111;p23"/>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1867">
                <a:solidFill>
                  <a:srgbClr val="202124"/>
                </a:solidFill>
                <a:highlight>
                  <a:srgbClr val="FFFFFF"/>
                </a:highlight>
              </a:rPr>
              <a:t>A parallel programming model is </a:t>
            </a:r>
            <a:r>
              <a:rPr lang="en" sz="1867" b="1">
                <a:solidFill>
                  <a:srgbClr val="202124"/>
                </a:solidFill>
                <a:highlight>
                  <a:srgbClr val="FFFFFF"/>
                </a:highlight>
              </a:rPr>
              <a:t>a set of program abstractions for fitting parallel activities from the application to the underlying parallel hardware</a:t>
            </a:r>
            <a:r>
              <a:rPr lang="en" sz="1867">
                <a:solidFill>
                  <a:srgbClr val="202124"/>
                </a:solidFill>
                <a:highlight>
                  <a:srgbClr val="FFFFFF"/>
                </a:highlight>
              </a:rPr>
              <a:t>. It spans over different layers: applications, programming languages, compilers, libraries, network communication, and I/O systems.</a:t>
            </a:r>
            <a:endParaRPr sz="1867">
              <a:solidFill>
                <a:srgbClr val="202124"/>
              </a:solidFill>
              <a:highlight>
                <a:srgbClr val="FFFFFF"/>
              </a:highlight>
            </a:endParaRPr>
          </a:p>
          <a:p>
            <a:pPr marL="0" indent="0">
              <a:spcBef>
                <a:spcPts val="1600"/>
              </a:spcBef>
              <a:buNone/>
            </a:pPr>
            <a:endParaRPr sz="1600">
              <a:solidFill>
                <a:srgbClr val="202124"/>
              </a:solidFill>
              <a:highlight>
                <a:srgbClr val="FFFFFF"/>
              </a:highlight>
            </a:endParaRPr>
          </a:p>
          <a:p>
            <a:pPr marL="0" indent="0">
              <a:spcBef>
                <a:spcPts val="1600"/>
              </a:spcBef>
              <a:buNone/>
            </a:pPr>
            <a:r>
              <a:rPr lang="en" sz="1600">
                <a:solidFill>
                  <a:srgbClr val="202124"/>
                </a:solidFill>
                <a:highlight>
                  <a:srgbClr val="FFFFFF"/>
                </a:highlight>
              </a:rPr>
              <a:t>There are several different forms of parallel computing: </a:t>
            </a:r>
            <a:r>
              <a:rPr lang="en" sz="1600" b="1">
                <a:solidFill>
                  <a:srgbClr val="202124"/>
                </a:solidFill>
                <a:highlight>
                  <a:srgbClr val="FFFFFF"/>
                </a:highlight>
              </a:rPr>
              <a:t>bit-level, instruction-level, data, and task parallelism</a:t>
            </a:r>
            <a:r>
              <a:rPr lang="en" sz="1600">
                <a:solidFill>
                  <a:srgbClr val="202124"/>
                </a:solidFill>
                <a:highlight>
                  <a:srgbClr val="FFFFFF"/>
                </a:highlight>
              </a:rPr>
              <a:t>.</a:t>
            </a:r>
            <a:endParaRPr sz="1600">
              <a:solidFill>
                <a:srgbClr val="202124"/>
              </a:solidFill>
              <a:highlight>
                <a:srgbClr val="FFFFFF"/>
              </a:highlight>
            </a:endParaRPr>
          </a:p>
          <a:p>
            <a:pPr indent="-406390">
              <a:spcBef>
                <a:spcPts val="1600"/>
              </a:spcBef>
              <a:buClr>
                <a:srgbClr val="202124"/>
              </a:buClr>
              <a:buSzPts val="1200"/>
            </a:pPr>
            <a:r>
              <a:rPr lang="en" sz="1600" b="1">
                <a:solidFill>
                  <a:srgbClr val="202124"/>
                </a:solidFill>
                <a:highlight>
                  <a:srgbClr val="FFFFFF"/>
                </a:highlight>
              </a:rPr>
              <a:t>Data Parallelism:</a:t>
            </a:r>
            <a:r>
              <a:rPr lang="en" sz="1600">
                <a:solidFill>
                  <a:srgbClr val="202124"/>
                </a:solidFill>
                <a:highlight>
                  <a:srgbClr val="FFFFFF"/>
                </a:highlight>
              </a:rPr>
              <a:t> Data Parallelism means concurrent execution of the same task on each multiple computing core.</a:t>
            </a:r>
            <a:endParaRPr sz="1600">
              <a:solidFill>
                <a:srgbClr val="202124"/>
              </a:solidFill>
              <a:highlight>
                <a:srgbClr val="FFFFFF"/>
              </a:highlight>
            </a:endParaRPr>
          </a:p>
          <a:p>
            <a:pPr indent="-406390">
              <a:buClr>
                <a:srgbClr val="202124"/>
              </a:buClr>
              <a:buSzPts val="1200"/>
            </a:pPr>
            <a:r>
              <a:rPr lang="en" sz="1600" b="1">
                <a:solidFill>
                  <a:srgbClr val="202124"/>
                </a:solidFill>
                <a:highlight>
                  <a:srgbClr val="FFFFFF"/>
                </a:highlight>
              </a:rPr>
              <a:t>Task Parallelism:</a:t>
            </a:r>
            <a:r>
              <a:rPr lang="en" sz="1600">
                <a:solidFill>
                  <a:srgbClr val="202124"/>
                </a:solidFill>
                <a:highlight>
                  <a:srgbClr val="FFFFFF"/>
                </a:highlight>
              </a:rPr>
              <a:t> Task Parallelism means concurrent execution of the different task on multiple computing cores. </a:t>
            </a:r>
            <a:endParaRPr sz="1600">
              <a:solidFill>
                <a:srgbClr val="202124"/>
              </a:solidFill>
              <a:highlight>
                <a:srgbClr val="FFFFFF"/>
              </a:highlight>
            </a:endParaRPr>
          </a:p>
          <a:p>
            <a:pPr indent="-406390">
              <a:buClr>
                <a:srgbClr val="202124"/>
              </a:buClr>
              <a:buSzPts val="1200"/>
            </a:pPr>
            <a:r>
              <a:rPr lang="en" sz="1600" b="1">
                <a:solidFill>
                  <a:srgbClr val="202124"/>
                </a:solidFill>
                <a:highlight>
                  <a:srgbClr val="FFFFFF"/>
                </a:highlight>
              </a:rPr>
              <a:t>Bit-level parallelism:</a:t>
            </a:r>
            <a:r>
              <a:rPr lang="en" sz="1600">
                <a:solidFill>
                  <a:srgbClr val="202124"/>
                </a:solidFill>
                <a:highlight>
                  <a:srgbClr val="FFFFFF"/>
                </a:highlight>
              </a:rPr>
              <a:t> </a:t>
            </a:r>
            <a:r>
              <a:rPr lang="en" sz="1600">
                <a:solidFill>
                  <a:schemeClr val="dk1"/>
                </a:solidFill>
                <a:highlight>
                  <a:srgbClr val="FFFFFF"/>
                </a:highlight>
              </a:rPr>
              <a:t>Bit-level parallelism is a form of parallel computing which is based on increasing processor word size. In this type of parallelism, with increasing the word size reduces the number of instructions the processor must execute in order to perform an operation.</a:t>
            </a:r>
            <a:endParaRPr sz="1600">
              <a:solidFill>
                <a:srgbClr val="202124"/>
              </a:solidFill>
              <a:highlight>
                <a:srgbClr val="FFFFFF"/>
              </a:highlight>
            </a:endParaRPr>
          </a:p>
          <a:p>
            <a:pPr indent="-406390">
              <a:buClr>
                <a:srgbClr val="202124"/>
              </a:buClr>
              <a:buSzPts val="1200"/>
            </a:pPr>
            <a:r>
              <a:rPr lang="en" sz="1600" b="1">
                <a:solidFill>
                  <a:srgbClr val="202124"/>
                </a:solidFill>
                <a:highlight>
                  <a:srgbClr val="FFFFFF"/>
                </a:highlight>
              </a:rPr>
              <a:t>Instruction-level parallelism :</a:t>
            </a:r>
            <a:r>
              <a:rPr lang="en" sz="1600">
                <a:solidFill>
                  <a:schemeClr val="dk1"/>
                </a:solidFill>
                <a:highlight>
                  <a:srgbClr val="FFFFFF"/>
                </a:highlight>
              </a:rPr>
              <a:t>means the simultaneous execution of multiple instructions from a program.</a:t>
            </a:r>
            <a:endParaRPr sz="1600" b="1">
              <a:solidFill>
                <a:srgbClr val="202124"/>
              </a:solidFill>
              <a:highlight>
                <a:srgbClr val="FFFFFF"/>
              </a:highlight>
            </a:endParaRPr>
          </a:p>
          <a:p>
            <a:pPr indent="0">
              <a:spcBef>
                <a:spcPts val="400"/>
              </a:spcBef>
              <a:buNone/>
            </a:pPr>
            <a:endParaRPr sz="1600">
              <a:solidFill>
                <a:srgbClr val="202124"/>
              </a:solidFill>
              <a:highlight>
                <a:srgbClr val="FFFFFF"/>
              </a:highlight>
            </a:endParaRPr>
          </a:p>
          <a:p>
            <a:pPr marL="0" indent="0">
              <a:spcBef>
                <a:spcPts val="400"/>
              </a:spcBef>
              <a:spcAft>
                <a:spcPts val="1600"/>
              </a:spcAft>
              <a:buNone/>
            </a:pPr>
            <a:endParaRPr sz="1600">
              <a:solidFill>
                <a:srgbClr val="202124"/>
              </a:solidFill>
              <a:highlight>
                <a:srgbClr val="FFFFFF"/>
              </a:highlight>
            </a:endParaRPr>
          </a:p>
        </p:txBody>
      </p:sp>
    </p:spTree>
    <p:extLst>
      <p:ext uri="{BB962C8B-B14F-4D97-AF65-F5344CB8AC3E}">
        <p14:creationId xmlns:p14="http://schemas.microsoft.com/office/powerpoint/2010/main" val="462498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indent="-304792">
              <a:lnSpc>
                <a:spcPct val="115000"/>
              </a:lnSpc>
              <a:spcBef>
                <a:spcPts val="1600"/>
              </a:spcBef>
              <a:buClr>
                <a:schemeClr val="dk1"/>
              </a:buClr>
              <a:buSzPct val="91666"/>
            </a:pPr>
            <a:r>
              <a:rPr lang="en" sz="1600"/>
              <a:t>·</a:t>
            </a:r>
            <a:r>
              <a:rPr lang="en" sz="933">
                <a:latin typeface="Times New Roman"/>
                <a:ea typeface="Times New Roman"/>
                <a:cs typeface="Times New Roman"/>
                <a:sym typeface="Times New Roman"/>
              </a:rPr>
              <a:t>   </a:t>
            </a:r>
            <a:r>
              <a:rPr lang="en" sz="2067" b="1">
                <a:latin typeface="Times New Roman"/>
                <a:ea typeface="Times New Roman"/>
                <a:cs typeface="Times New Roman"/>
                <a:sym typeface="Times New Roman"/>
              </a:rPr>
              <a:t>      </a:t>
            </a:r>
            <a:r>
              <a:rPr lang="en" sz="2067" b="1"/>
              <a:t>(data-parallel, task-parallel, process-centric, shared/distributed memory)</a:t>
            </a:r>
            <a:endParaRPr sz="2067" b="1"/>
          </a:p>
          <a:p>
            <a:pPr>
              <a:spcBef>
                <a:spcPts val="1600"/>
              </a:spcBef>
            </a:pPr>
            <a:endParaRPr/>
          </a:p>
        </p:txBody>
      </p:sp>
      <p:sp>
        <p:nvSpPr>
          <p:cNvPr id="117" name="Google Shape;117;p2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2133" dirty="0">
                <a:solidFill>
                  <a:srgbClr val="202124"/>
                </a:solidFill>
                <a:highlight>
                  <a:srgbClr val="FFFFFF"/>
                </a:highlight>
              </a:rPr>
              <a:t>Process-centric architecture (PCA) is </a:t>
            </a:r>
            <a:r>
              <a:rPr lang="en" sz="2133" b="1" dirty="0">
                <a:solidFill>
                  <a:srgbClr val="202124"/>
                </a:solidFill>
                <a:highlight>
                  <a:srgbClr val="FFFFFF"/>
                </a:highlight>
              </a:rPr>
              <a:t>an architecture style that directly addresses this problem by moving</a:t>
            </a:r>
            <a:r>
              <a:rPr lang="en" sz="2133" dirty="0">
                <a:solidFill>
                  <a:srgbClr val="202124"/>
                </a:solidFill>
                <a:highlight>
                  <a:srgbClr val="FFFFFF"/>
                </a:highlight>
              </a:rPr>
              <a:t> the abstraction level further up to the process logic and the process tier.</a:t>
            </a:r>
            <a:endParaRPr sz="2133" dirty="0">
              <a:solidFill>
                <a:srgbClr val="202124"/>
              </a:solidFill>
              <a:highlight>
                <a:srgbClr val="FFFFFF"/>
              </a:highlight>
            </a:endParaRPr>
          </a:p>
          <a:p>
            <a:pPr marL="0" indent="0">
              <a:spcBef>
                <a:spcPts val="1600"/>
              </a:spcBef>
              <a:buNone/>
            </a:pPr>
            <a:endParaRPr sz="1600" dirty="0">
              <a:solidFill>
                <a:srgbClr val="202124"/>
              </a:solidFill>
              <a:highlight>
                <a:srgbClr val="FFFFFF"/>
              </a:highlight>
            </a:endParaRPr>
          </a:p>
          <a:p>
            <a:pPr marL="0" indent="0">
              <a:spcBef>
                <a:spcPts val="1600"/>
              </a:spcBef>
              <a:spcAft>
                <a:spcPts val="1600"/>
              </a:spcAft>
              <a:buNone/>
            </a:pPr>
            <a:r>
              <a:rPr lang="en" sz="2133" dirty="0">
                <a:solidFill>
                  <a:srgbClr val="202124"/>
                </a:solidFill>
                <a:highlight>
                  <a:srgbClr val="FFFFFF"/>
                </a:highlight>
              </a:rPr>
              <a:t>A distributed shared memory is </a:t>
            </a:r>
            <a:r>
              <a:rPr lang="en" sz="2133" b="1" dirty="0">
                <a:solidFill>
                  <a:srgbClr val="202124"/>
                </a:solidFill>
                <a:highlight>
                  <a:srgbClr val="FFFFFF"/>
                </a:highlight>
              </a:rPr>
              <a:t>a mechanism allowing end-users' processes to access shared data without using inter-process communications</a:t>
            </a:r>
            <a:r>
              <a:rPr lang="en" sz="2133" dirty="0">
                <a:solidFill>
                  <a:srgbClr val="202124"/>
                </a:solidFill>
                <a:highlight>
                  <a:srgbClr val="FFFFFF"/>
                </a:highlight>
              </a:rPr>
              <a:t>. In other words, the goal of a DSM system is to make inter-process communications transparent to end-users.</a:t>
            </a:r>
            <a:endParaRPr sz="2133" dirty="0">
              <a:solidFill>
                <a:srgbClr val="202124"/>
              </a:solidFill>
              <a:highlight>
                <a:srgbClr val="FFFFFF"/>
              </a:highlight>
            </a:endParaRPr>
          </a:p>
        </p:txBody>
      </p:sp>
    </p:spTree>
    <p:extLst>
      <p:ext uri="{BB962C8B-B14F-4D97-AF65-F5344CB8AC3E}">
        <p14:creationId xmlns:p14="http://schemas.microsoft.com/office/powerpoint/2010/main" val="5668089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25"/>
          <p:cNvPicPr preferRelativeResize="0"/>
          <p:nvPr/>
        </p:nvPicPr>
        <p:blipFill>
          <a:blip r:embed="rId3">
            <a:alphaModFix/>
          </a:blip>
          <a:stretch>
            <a:fillRect/>
          </a:stretch>
        </p:blipFill>
        <p:spPr>
          <a:xfrm>
            <a:off x="680434" y="787868"/>
            <a:ext cx="10797301" cy="5143033"/>
          </a:xfrm>
          <a:prstGeom prst="rect">
            <a:avLst/>
          </a:prstGeom>
          <a:noFill/>
          <a:ln>
            <a:noFill/>
          </a:ln>
        </p:spPr>
      </p:pic>
    </p:spTree>
    <p:extLst>
      <p:ext uri="{BB962C8B-B14F-4D97-AF65-F5344CB8AC3E}">
        <p14:creationId xmlns:p14="http://schemas.microsoft.com/office/powerpoint/2010/main" val="1303641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indent="-304792">
              <a:lnSpc>
                <a:spcPct val="115000"/>
              </a:lnSpc>
              <a:spcBef>
                <a:spcPts val="1600"/>
              </a:spcBef>
              <a:buClr>
                <a:schemeClr val="dk1"/>
              </a:buClr>
              <a:buSzPct val="91666"/>
            </a:pPr>
            <a:r>
              <a:rPr lang="en" sz="1600"/>
              <a:t>·</a:t>
            </a:r>
            <a:r>
              <a:rPr lang="en" sz="933">
                <a:latin typeface="Times New Roman"/>
                <a:ea typeface="Times New Roman"/>
                <a:cs typeface="Times New Roman"/>
                <a:sym typeface="Times New Roman"/>
              </a:rPr>
              <a:t>        </a:t>
            </a:r>
            <a:r>
              <a:rPr lang="en" sz="1821" b="1">
                <a:latin typeface="Times New Roman"/>
                <a:ea typeface="Times New Roman"/>
                <a:cs typeface="Times New Roman"/>
                <a:sym typeface="Times New Roman"/>
              </a:rPr>
              <a:t> </a:t>
            </a:r>
            <a:r>
              <a:rPr lang="en" sz="2488" b="1"/>
              <a:t>Flynn’s Taxonomy.</a:t>
            </a:r>
            <a:endParaRPr sz="2488" b="1"/>
          </a:p>
          <a:p>
            <a:pPr>
              <a:spcBef>
                <a:spcPts val="1600"/>
              </a:spcBef>
            </a:pPr>
            <a:endParaRPr/>
          </a:p>
        </p:txBody>
      </p:sp>
      <p:sp>
        <p:nvSpPr>
          <p:cNvPr id="61" name="Google Shape;61;p14"/>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2133" dirty="0">
                <a:solidFill>
                  <a:srgbClr val="202124"/>
                </a:solidFill>
                <a:highlight>
                  <a:srgbClr val="FFFFFF"/>
                </a:highlight>
              </a:rPr>
              <a:t>Flynn's taxonomy is </a:t>
            </a:r>
            <a:r>
              <a:rPr lang="en" sz="2133" b="1" dirty="0">
                <a:solidFill>
                  <a:srgbClr val="202124"/>
                </a:solidFill>
                <a:highlight>
                  <a:srgbClr val="FFFFFF"/>
                </a:highlight>
              </a:rPr>
              <a:t>a classification of computer architectures, proposed by Michael J.</a:t>
            </a:r>
            <a:r>
              <a:rPr lang="en" sz="2133" dirty="0">
                <a:solidFill>
                  <a:srgbClr val="202124"/>
                </a:solidFill>
                <a:highlight>
                  <a:srgbClr val="FFFFFF"/>
                </a:highlight>
              </a:rPr>
              <a:t> </a:t>
            </a:r>
            <a:r>
              <a:rPr lang="en" sz="2133" b="1" dirty="0">
                <a:solidFill>
                  <a:srgbClr val="202124"/>
                </a:solidFill>
                <a:highlight>
                  <a:srgbClr val="FFFFFF"/>
                </a:highlight>
              </a:rPr>
              <a:t>Flynn in 1966.</a:t>
            </a:r>
            <a:r>
              <a:rPr lang="en" sz="2133" dirty="0">
                <a:solidFill>
                  <a:srgbClr val="202124"/>
                </a:solidFill>
                <a:highlight>
                  <a:srgbClr val="FFFFFF"/>
                </a:highlight>
              </a:rPr>
              <a:t> </a:t>
            </a:r>
            <a:r>
              <a:rPr lang="en" sz="2133" b="1" dirty="0">
                <a:solidFill>
                  <a:srgbClr val="202124"/>
                </a:solidFill>
                <a:highlight>
                  <a:srgbClr val="FFFFFF"/>
                </a:highlight>
              </a:rPr>
              <a:t>and extended in 1972</a:t>
            </a:r>
            <a:r>
              <a:rPr lang="en" sz="2133" dirty="0">
                <a:solidFill>
                  <a:srgbClr val="202124"/>
                </a:solidFill>
                <a:highlight>
                  <a:srgbClr val="FFFFFF"/>
                </a:highlight>
              </a:rPr>
              <a:t>. The classification system has stuck, and it has been used as a tool in design of modern processors and their functionalities.</a:t>
            </a:r>
            <a:endParaRPr sz="2133" dirty="0">
              <a:solidFill>
                <a:srgbClr val="202124"/>
              </a:solidFill>
              <a:highlight>
                <a:srgbClr val="FFFFFF"/>
              </a:highlight>
            </a:endParaRPr>
          </a:p>
          <a:p>
            <a:pPr marL="0" indent="0">
              <a:spcBef>
                <a:spcPts val="1600"/>
              </a:spcBef>
              <a:buNone/>
            </a:pPr>
            <a:endParaRPr sz="2133" dirty="0">
              <a:solidFill>
                <a:srgbClr val="202124"/>
              </a:solidFill>
              <a:highlight>
                <a:srgbClr val="FFFFFF"/>
              </a:highlight>
            </a:endParaRPr>
          </a:p>
          <a:p>
            <a:pPr marL="0" indent="0">
              <a:spcBef>
                <a:spcPts val="1600"/>
              </a:spcBef>
              <a:buNone/>
            </a:pPr>
            <a:r>
              <a:rPr lang="en" sz="1600" dirty="0">
                <a:solidFill>
                  <a:srgbClr val="202124"/>
                </a:solidFill>
                <a:highlight>
                  <a:srgbClr val="FFFFFF"/>
                </a:highlight>
              </a:rPr>
              <a:t> </a:t>
            </a:r>
            <a:r>
              <a:rPr lang="en" sz="1867" dirty="0">
                <a:solidFill>
                  <a:srgbClr val="202124"/>
                </a:solidFill>
                <a:highlight>
                  <a:srgbClr val="FFFFFF"/>
                </a:highlight>
              </a:rPr>
              <a:t>Flynn's taxonomy is </a:t>
            </a:r>
            <a:r>
              <a:rPr lang="en" sz="1867" b="1" dirty="0">
                <a:solidFill>
                  <a:srgbClr val="202124"/>
                </a:solidFill>
                <a:highlight>
                  <a:srgbClr val="FFFFFF"/>
                </a:highlight>
              </a:rPr>
              <a:t>a categorization of forms of parallel computer architectures</a:t>
            </a:r>
            <a:r>
              <a:rPr lang="en" sz="1867" dirty="0">
                <a:solidFill>
                  <a:srgbClr val="202124"/>
                </a:solidFill>
                <a:highlight>
                  <a:srgbClr val="FFFFFF"/>
                </a:highlight>
              </a:rPr>
              <a:t>. From the viewpoint of the assembly language programmer, parallel computers are classified by the concurrency in processing sequences (or </a:t>
            </a:r>
            <a:r>
              <a:rPr lang="en" sz="1867" dirty="0">
                <a:solidFill>
                  <a:srgbClr val="202124"/>
                </a:solidFill>
                <a:highlight>
                  <a:srgbClr val="FFFFFF"/>
                </a:highlight>
              </a:rPr>
              <a:t>streams</a:t>
            </a:r>
            <a:r>
              <a:rPr lang="" sz="1867" dirty="0">
                <a:solidFill>
                  <a:srgbClr val="202124"/>
                </a:solidFill>
                <a:highlight>
                  <a:srgbClr val="FFFFFF"/>
                </a:highlight>
              </a:rPr>
              <a:t> means a sequence of data elements</a:t>
            </a:r>
            <a:r>
              <a:rPr lang="en" sz="1867" dirty="0">
                <a:solidFill>
                  <a:srgbClr val="202124"/>
                </a:solidFill>
                <a:highlight>
                  <a:srgbClr val="FFFFFF"/>
                </a:highlight>
              </a:rPr>
              <a:t>), </a:t>
            </a:r>
            <a:r>
              <a:rPr lang="en" sz="1867" dirty="0">
                <a:solidFill>
                  <a:srgbClr val="202124"/>
                </a:solidFill>
                <a:highlight>
                  <a:srgbClr val="FFFFFF"/>
                </a:highlight>
              </a:rPr>
              <a:t>data, and instructions.</a:t>
            </a:r>
            <a:endParaRPr sz="1867" dirty="0">
              <a:solidFill>
                <a:srgbClr val="202124"/>
              </a:solidFill>
              <a:highlight>
                <a:srgbClr val="FFFFFF"/>
              </a:highlight>
            </a:endParaRPr>
          </a:p>
          <a:p>
            <a:pPr marL="0" indent="0">
              <a:spcBef>
                <a:spcPts val="1600"/>
              </a:spcBef>
              <a:spcAft>
                <a:spcPts val="1600"/>
              </a:spcAft>
              <a:buNone/>
            </a:pPr>
            <a:endParaRPr sz="1600" dirty="0">
              <a:solidFill>
                <a:srgbClr val="202124"/>
              </a:solidFill>
              <a:highlight>
                <a:srgbClr val="FFFFFF"/>
              </a:highlight>
            </a:endParaRPr>
          </a:p>
        </p:txBody>
      </p:sp>
    </p:spTree>
    <p:extLst>
      <p:ext uri="{BB962C8B-B14F-4D97-AF65-F5344CB8AC3E}">
        <p14:creationId xmlns:p14="http://schemas.microsoft.com/office/powerpoint/2010/main" val="41573191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722500" y="555101"/>
            <a:ext cx="10486699" cy="5658300"/>
          </a:xfrm>
          <a:prstGeom prst="rect">
            <a:avLst/>
          </a:prstGeom>
          <a:noFill/>
          <a:ln>
            <a:noFill/>
          </a:ln>
        </p:spPr>
      </p:pic>
    </p:spTree>
    <p:extLst>
      <p:ext uri="{BB962C8B-B14F-4D97-AF65-F5344CB8AC3E}">
        <p14:creationId xmlns:p14="http://schemas.microsoft.com/office/powerpoint/2010/main" val="4251024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03200" y="203200"/>
            <a:ext cx="11722200" cy="6225067"/>
          </a:xfrm>
          <a:prstGeom prst="rect">
            <a:avLst/>
          </a:prstGeom>
          <a:noFill/>
          <a:ln>
            <a:noFill/>
          </a:ln>
        </p:spPr>
      </p:pic>
    </p:spTree>
    <p:extLst>
      <p:ext uri="{BB962C8B-B14F-4D97-AF65-F5344CB8AC3E}">
        <p14:creationId xmlns:p14="http://schemas.microsoft.com/office/powerpoint/2010/main" val="12508039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7"/>
          <p:cNvPicPr preferRelativeResize="0"/>
          <p:nvPr/>
        </p:nvPicPr>
        <p:blipFill>
          <a:blip r:embed="rId3">
            <a:alphaModFix/>
          </a:blip>
          <a:stretch>
            <a:fillRect/>
          </a:stretch>
        </p:blipFill>
        <p:spPr>
          <a:xfrm>
            <a:off x="525500" y="594018"/>
            <a:ext cx="10629933" cy="5669967"/>
          </a:xfrm>
          <a:prstGeom prst="rect">
            <a:avLst/>
          </a:prstGeom>
          <a:noFill/>
          <a:ln>
            <a:noFill/>
          </a:ln>
        </p:spPr>
      </p:pic>
    </p:spTree>
    <p:extLst>
      <p:ext uri="{BB962C8B-B14F-4D97-AF65-F5344CB8AC3E}">
        <p14:creationId xmlns:p14="http://schemas.microsoft.com/office/powerpoint/2010/main" val="3305222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indent="-304792">
              <a:lnSpc>
                <a:spcPct val="115000"/>
              </a:lnSpc>
              <a:spcBef>
                <a:spcPts val="1600"/>
              </a:spcBef>
              <a:buClr>
                <a:schemeClr val="dk1"/>
              </a:buClr>
              <a:buSzPct val="91666"/>
            </a:pPr>
            <a:r>
              <a:rPr lang="en" sz="1600"/>
              <a:t>·</a:t>
            </a:r>
            <a:r>
              <a:rPr lang="en" sz="933">
                <a:latin typeface="Times New Roman"/>
                <a:ea typeface="Times New Roman"/>
                <a:cs typeface="Times New Roman"/>
                <a:sym typeface="Times New Roman"/>
              </a:rPr>
              <a:t>      </a:t>
            </a:r>
            <a:r>
              <a:rPr lang="en" sz="2667" b="1">
                <a:latin typeface="Times New Roman"/>
                <a:ea typeface="Times New Roman"/>
                <a:cs typeface="Times New Roman"/>
                <a:sym typeface="Times New Roman"/>
              </a:rPr>
              <a:t>   </a:t>
            </a:r>
            <a:r>
              <a:rPr lang="en" sz="2667" b="1"/>
              <a:t>Introduction to Multithreading</a:t>
            </a:r>
            <a:endParaRPr sz="2667" b="1"/>
          </a:p>
          <a:p>
            <a:pPr>
              <a:spcBef>
                <a:spcPts val="1600"/>
              </a:spcBef>
            </a:pPr>
            <a:endParaRPr/>
          </a:p>
        </p:txBody>
      </p:sp>
      <p:sp>
        <p:nvSpPr>
          <p:cNvPr id="82" name="Google Shape;82;p1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1867">
                <a:solidFill>
                  <a:srgbClr val="202124"/>
                </a:solidFill>
                <a:highlight>
                  <a:srgbClr val="FFFFFF"/>
                </a:highlight>
              </a:rPr>
              <a:t>Multithreading is </a:t>
            </a:r>
            <a:r>
              <a:rPr lang="en" sz="1867" b="1">
                <a:solidFill>
                  <a:srgbClr val="202124"/>
                </a:solidFill>
                <a:highlight>
                  <a:srgbClr val="FFFFFF"/>
                </a:highlight>
              </a:rPr>
              <a:t>a concept of running multiple threads simultaneously</a:t>
            </a:r>
            <a:r>
              <a:rPr lang="en" sz="1867">
                <a:solidFill>
                  <a:srgbClr val="202124"/>
                </a:solidFill>
                <a:highlight>
                  <a:srgbClr val="FFFFFF"/>
                </a:highlight>
              </a:rPr>
              <a:t>. Thread is a lightweight unit of a process that executes in multithreading environment. A program can be divided into a number of small processes. Each small process can be addressed as a single thread (a lightweight process).</a:t>
            </a:r>
            <a:endParaRPr sz="1867">
              <a:solidFill>
                <a:srgbClr val="202124"/>
              </a:solidFill>
              <a:highlight>
                <a:srgbClr val="FFFFFF"/>
              </a:highlight>
            </a:endParaRPr>
          </a:p>
          <a:p>
            <a:pPr marL="0" indent="0">
              <a:spcBef>
                <a:spcPts val="1600"/>
              </a:spcBef>
              <a:buNone/>
            </a:pPr>
            <a:endParaRPr sz="1867">
              <a:solidFill>
                <a:srgbClr val="202124"/>
              </a:solidFill>
              <a:highlight>
                <a:srgbClr val="FFFFFF"/>
              </a:highlight>
            </a:endParaRPr>
          </a:p>
          <a:p>
            <a:pPr marL="0" indent="0">
              <a:spcBef>
                <a:spcPts val="1600"/>
              </a:spcBef>
              <a:spcAft>
                <a:spcPts val="1600"/>
              </a:spcAft>
              <a:buNone/>
            </a:pPr>
            <a:r>
              <a:rPr lang="en" sz="1867">
                <a:solidFill>
                  <a:srgbClr val="202124"/>
                </a:solidFill>
                <a:highlight>
                  <a:srgbClr val="FFFFFF"/>
                </a:highlight>
              </a:rPr>
              <a:t>Multithreading is </a:t>
            </a:r>
            <a:r>
              <a:rPr lang="en" sz="1867" b="1">
                <a:solidFill>
                  <a:srgbClr val="202124"/>
                </a:solidFill>
                <a:highlight>
                  <a:srgbClr val="FFFFFF"/>
                </a:highlight>
              </a:rPr>
              <a:t>a model of program execution that allows for multiple threads to be created within a process, executing independently but concurrently sharing process resources</a:t>
            </a:r>
            <a:r>
              <a:rPr lang="en" sz="1867">
                <a:solidFill>
                  <a:srgbClr val="202124"/>
                </a:solidFill>
                <a:highlight>
                  <a:srgbClr val="FFFFFF"/>
                </a:highlight>
              </a:rPr>
              <a:t>. Depending on the hardware, threads can run fully parallel if they are distributed to their own CPU core.</a:t>
            </a:r>
            <a:endParaRPr sz="1867">
              <a:solidFill>
                <a:srgbClr val="202124"/>
              </a:solidFill>
              <a:highlight>
                <a:srgbClr val="FFFFFF"/>
              </a:highlight>
            </a:endParaRPr>
          </a:p>
        </p:txBody>
      </p:sp>
    </p:spTree>
    <p:extLst>
      <p:ext uri="{BB962C8B-B14F-4D97-AF65-F5344CB8AC3E}">
        <p14:creationId xmlns:p14="http://schemas.microsoft.com/office/powerpoint/2010/main" val="4094503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9"/>
          <p:cNvPicPr preferRelativeResize="0"/>
          <p:nvPr/>
        </p:nvPicPr>
        <p:blipFill>
          <a:blip r:embed="rId3">
            <a:alphaModFix/>
          </a:blip>
          <a:stretch>
            <a:fillRect/>
          </a:stretch>
        </p:blipFill>
        <p:spPr>
          <a:xfrm>
            <a:off x="203200" y="203200"/>
            <a:ext cx="11650568" cy="6171333"/>
          </a:xfrm>
          <a:prstGeom prst="rect">
            <a:avLst/>
          </a:prstGeom>
          <a:noFill/>
          <a:ln>
            <a:noFill/>
          </a:ln>
        </p:spPr>
      </p:pic>
    </p:spTree>
    <p:extLst>
      <p:ext uri="{BB962C8B-B14F-4D97-AF65-F5344CB8AC3E}">
        <p14:creationId xmlns:p14="http://schemas.microsoft.com/office/powerpoint/2010/main" val="13023411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rmAutofit fontScale="90000"/>
          </a:bodyPr>
          <a:lstStyle/>
          <a:p>
            <a:pPr indent="-304792">
              <a:lnSpc>
                <a:spcPct val="115000"/>
              </a:lnSpc>
              <a:spcBef>
                <a:spcPts val="1600"/>
              </a:spcBef>
              <a:buClr>
                <a:schemeClr val="dk1"/>
              </a:buClr>
              <a:buSzPct val="91666"/>
            </a:pPr>
            <a:r>
              <a:rPr lang="en" sz="1600"/>
              <a:t>·</a:t>
            </a:r>
            <a:r>
              <a:rPr lang="en" sz="933">
                <a:latin typeface="Times New Roman"/>
                <a:ea typeface="Times New Roman"/>
                <a:cs typeface="Times New Roman"/>
                <a:sym typeface="Times New Roman"/>
              </a:rPr>
              <a:t>         </a:t>
            </a:r>
            <a:r>
              <a:rPr lang="en" sz="2067" b="1"/>
              <a:t>Parallel algorithms &amp; architectures  </a:t>
            </a:r>
            <a:endParaRPr sz="2067" b="1"/>
          </a:p>
          <a:p>
            <a:pPr>
              <a:spcBef>
                <a:spcPts val="1600"/>
              </a:spcBef>
            </a:pPr>
            <a:endParaRPr/>
          </a:p>
        </p:txBody>
      </p:sp>
      <p:sp>
        <p:nvSpPr>
          <p:cNvPr id="93" name="Google Shape;93;p20"/>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sz="1867">
                <a:solidFill>
                  <a:srgbClr val="202124"/>
                </a:solidFill>
                <a:highlight>
                  <a:srgbClr val="FFFFFF"/>
                </a:highlight>
              </a:rPr>
              <a:t>Parallel architectures are </a:t>
            </a:r>
            <a:r>
              <a:rPr lang="en" sz="1867" b="1">
                <a:solidFill>
                  <a:srgbClr val="202124"/>
                </a:solidFill>
                <a:highlight>
                  <a:srgbClr val="FFFFFF"/>
                </a:highlight>
              </a:rPr>
              <a:t>a sub-class of distributed computing where the processes are all working to solve the same problem</a:t>
            </a:r>
            <a:r>
              <a:rPr lang="en" sz="1867">
                <a:solidFill>
                  <a:srgbClr val="202124"/>
                </a:solidFill>
                <a:highlight>
                  <a:srgbClr val="FFFFFF"/>
                </a:highlight>
              </a:rPr>
              <a:t>. ​There are different kinds of parallelism at various levels of computing.</a:t>
            </a:r>
            <a:endParaRPr sz="1867">
              <a:solidFill>
                <a:srgbClr val="202124"/>
              </a:solidFill>
              <a:highlight>
                <a:srgbClr val="FFFFFF"/>
              </a:highlight>
            </a:endParaRPr>
          </a:p>
          <a:p>
            <a:pPr marL="0" indent="0">
              <a:spcBef>
                <a:spcPts val="1600"/>
              </a:spcBef>
              <a:buNone/>
            </a:pPr>
            <a:endParaRPr sz="1867">
              <a:solidFill>
                <a:srgbClr val="202124"/>
              </a:solidFill>
              <a:highlight>
                <a:srgbClr val="FFFFFF"/>
              </a:highlight>
            </a:endParaRPr>
          </a:p>
          <a:p>
            <a:pPr marL="0" indent="0">
              <a:spcBef>
                <a:spcPts val="1600"/>
              </a:spcBef>
              <a:buNone/>
            </a:pPr>
            <a:r>
              <a:rPr lang="en" sz="1867">
                <a:solidFill>
                  <a:srgbClr val="202124"/>
                </a:solidFill>
                <a:highlight>
                  <a:srgbClr val="FFFFFF"/>
                </a:highlight>
              </a:rPr>
              <a:t>In computer science, a parallel algorithm, as opposed to a traditional serial algorithm, is </a:t>
            </a:r>
            <a:r>
              <a:rPr lang="en" sz="1867" b="1">
                <a:solidFill>
                  <a:srgbClr val="202124"/>
                </a:solidFill>
                <a:highlight>
                  <a:srgbClr val="FFFFFF"/>
                </a:highlight>
              </a:rPr>
              <a:t>an algorithm which can do multiple operations in a given time</a:t>
            </a:r>
            <a:r>
              <a:rPr lang="en" sz="1867">
                <a:solidFill>
                  <a:srgbClr val="202124"/>
                </a:solidFill>
                <a:highlight>
                  <a:srgbClr val="FFFFFF"/>
                </a:highlight>
              </a:rPr>
              <a:t>. It has been a tradition of computer science to describe serial algorithms in abstract machine models, often the one known as random-access machine.</a:t>
            </a:r>
            <a:endParaRPr sz="1867">
              <a:solidFill>
                <a:srgbClr val="202124"/>
              </a:solidFill>
              <a:highlight>
                <a:srgbClr val="FFFFFF"/>
              </a:highlight>
            </a:endParaRPr>
          </a:p>
          <a:p>
            <a:pPr marL="0" indent="0">
              <a:spcBef>
                <a:spcPts val="1600"/>
              </a:spcBef>
              <a:buNone/>
            </a:pPr>
            <a:endParaRPr sz="1867">
              <a:solidFill>
                <a:srgbClr val="202124"/>
              </a:solidFill>
              <a:highlight>
                <a:srgbClr val="FFFFFF"/>
              </a:highlight>
            </a:endParaRPr>
          </a:p>
          <a:p>
            <a:pPr marL="0" indent="0">
              <a:spcBef>
                <a:spcPts val="1600"/>
              </a:spcBef>
              <a:spcAft>
                <a:spcPts val="1600"/>
              </a:spcAft>
              <a:buNone/>
            </a:pPr>
            <a:r>
              <a:rPr lang="en" sz="1867">
                <a:solidFill>
                  <a:srgbClr val="202124"/>
                </a:solidFill>
                <a:highlight>
                  <a:srgbClr val="FFFFFF"/>
                </a:highlight>
              </a:rPr>
              <a:t>Examples include </a:t>
            </a:r>
            <a:r>
              <a:rPr lang="en" sz="1867" b="1">
                <a:solidFill>
                  <a:srgbClr val="202124"/>
                </a:solidFill>
                <a:highlight>
                  <a:srgbClr val="FFFFFF"/>
                </a:highlight>
              </a:rPr>
              <a:t>iterative numerical methods, such as Newton's method, iterative solutions to the three-body problem, and most of the available algorithms to compute pi (π)</a:t>
            </a:r>
            <a:r>
              <a:rPr lang="en" sz="1867">
                <a:solidFill>
                  <a:srgbClr val="202124"/>
                </a:solidFill>
                <a:highlight>
                  <a:srgbClr val="FFFFFF"/>
                </a:highlight>
              </a:rPr>
              <a:t>. Some sequential algorithms can be converted into parallel algorithms using automatic parallelization.</a:t>
            </a:r>
            <a:endParaRPr sz="1867">
              <a:solidFill>
                <a:srgbClr val="202124"/>
              </a:solidFill>
              <a:highlight>
                <a:srgbClr val="FFFFFF"/>
              </a:highlight>
            </a:endParaRPr>
          </a:p>
        </p:txBody>
      </p:sp>
    </p:spTree>
    <p:extLst>
      <p:ext uri="{BB962C8B-B14F-4D97-AF65-F5344CB8AC3E}">
        <p14:creationId xmlns:p14="http://schemas.microsoft.com/office/powerpoint/2010/main" val="302901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21"/>
          <p:cNvPicPr preferRelativeResize="0"/>
          <p:nvPr/>
        </p:nvPicPr>
        <p:blipFill>
          <a:blip r:embed="rId3">
            <a:alphaModFix/>
          </a:blip>
          <a:stretch>
            <a:fillRect/>
          </a:stretch>
        </p:blipFill>
        <p:spPr>
          <a:xfrm>
            <a:off x="203201" y="203200"/>
            <a:ext cx="11238735" cy="6451600"/>
          </a:xfrm>
          <a:prstGeom prst="rect">
            <a:avLst/>
          </a:prstGeom>
          <a:noFill/>
          <a:ln>
            <a:noFill/>
          </a:ln>
        </p:spPr>
      </p:pic>
    </p:spTree>
    <p:extLst>
      <p:ext uri="{BB962C8B-B14F-4D97-AF65-F5344CB8AC3E}">
        <p14:creationId xmlns:p14="http://schemas.microsoft.com/office/powerpoint/2010/main" val="2283709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678</Words>
  <Application>Microsoft Office PowerPoint</Application>
  <PresentationFormat>Widescreen</PresentationFormat>
  <Paragraphs>33</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 WEEK-02 LECTURE</vt:lpstr>
      <vt:lpstr>·         Flynn’s Taxonomy. </vt:lpstr>
      <vt:lpstr>PowerPoint Presentation</vt:lpstr>
      <vt:lpstr>PowerPoint Presentation</vt:lpstr>
      <vt:lpstr>PowerPoint Presentation</vt:lpstr>
      <vt:lpstr>·         Introduction to Multithreading </vt:lpstr>
      <vt:lpstr>PowerPoint Presentation</vt:lpstr>
      <vt:lpstr>·         Parallel algorithms &amp; architectures   </vt:lpstr>
      <vt:lpstr>PowerPoint Presentation</vt:lpstr>
      <vt:lpstr>·         Parallel I/O </vt:lpstr>
      <vt:lpstr>Parallel Programming models</vt:lpstr>
      <vt:lpstr>·         (data-parallel, task-parallel, process-centric, shared/distributed memory)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WEEK-02 LECTURE</dc:title>
  <dc:creator>Lakhani</dc:creator>
  <cp:lastModifiedBy>Lakhani</cp:lastModifiedBy>
  <cp:revision>1</cp:revision>
  <dcterms:created xsi:type="dcterms:W3CDTF">2025-01-29T13:23:37Z</dcterms:created>
  <dcterms:modified xsi:type="dcterms:W3CDTF">2025-01-29T13:24:31Z</dcterms:modified>
</cp:coreProperties>
</file>