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4EA09-D7AD-4A5B-AFCB-BB6119D3DFC1}" type="datetimeFigureOut">
              <a:rPr lang="en-US" smtClean="0"/>
              <a:t>1/29/2025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7F516-97F5-4DF6-BC8B-53211C25D915}" type="slidenum">
              <a:rPr lang="en-US" smtClean="0"/>
              <a:t>‹#›</a:t>
            </a:fld>
            <a:endParaRPr lang="en-US"/>
          </a:p>
        </p:txBody>
      </p:sp>
    </p:spTree>
    <p:extLst>
      <p:ext uri="{BB962C8B-B14F-4D97-AF65-F5344CB8AC3E}">
        <p14:creationId xmlns:p14="http://schemas.microsoft.com/office/powerpoint/2010/main" val="58686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0d72767e8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0d72767e8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63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9277FA-D15D-4BA1-A232-02BAA915D99B}"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0F2D-8A41-4FC6-8FA0-EDCE6B545A05}" type="slidenum">
              <a:rPr lang="en-US" smtClean="0"/>
              <a:t>‹#›</a:t>
            </a:fld>
            <a:endParaRPr lang="en-US"/>
          </a:p>
        </p:txBody>
      </p:sp>
    </p:spTree>
    <p:extLst>
      <p:ext uri="{BB962C8B-B14F-4D97-AF65-F5344CB8AC3E}">
        <p14:creationId xmlns:p14="http://schemas.microsoft.com/office/powerpoint/2010/main" val="371372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9277FA-D15D-4BA1-A232-02BAA915D99B}"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0F2D-8A41-4FC6-8FA0-EDCE6B545A05}" type="slidenum">
              <a:rPr lang="en-US" smtClean="0"/>
              <a:t>‹#›</a:t>
            </a:fld>
            <a:endParaRPr lang="en-US"/>
          </a:p>
        </p:txBody>
      </p:sp>
    </p:spTree>
    <p:extLst>
      <p:ext uri="{BB962C8B-B14F-4D97-AF65-F5344CB8AC3E}">
        <p14:creationId xmlns:p14="http://schemas.microsoft.com/office/powerpoint/2010/main" val="172447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9277FA-D15D-4BA1-A232-02BAA915D99B}"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0F2D-8A41-4FC6-8FA0-EDCE6B545A05}" type="slidenum">
              <a:rPr lang="en-US" smtClean="0"/>
              <a:t>‹#›</a:t>
            </a:fld>
            <a:endParaRPr lang="en-US"/>
          </a:p>
        </p:txBody>
      </p:sp>
    </p:spTree>
    <p:extLst>
      <p:ext uri="{BB962C8B-B14F-4D97-AF65-F5344CB8AC3E}">
        <p14:creationId xmlns:p14="http://schemas.microsoft.com/office/powerpoint/2010/main" val="3668959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3604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9277FA-D15D-4BA1-A232-02BAA915D99B}"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0F2D-8A41-4FC6-8FA0-EDCE6B545A05}" type="slidenum">
              <a:rPr lang="en-US" smtClean="0"/>
              <a:t>‹#›</a:t>
            </a:fld>
            <a:endParaRPr lang="en-US"/>
          </a:p>
        </p:txBody>
      </p:sp>
    </p:spTree>
    <p:extLst>
      <p:ext uri="{BB962C8B-B14F-4D97-AF65-F5344CB8AC3E}">
        <p14:creationId xmlns:p14="http://schemas.microsoft.com/office/powerpoint/2010/main" val="82353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277FA-D15D-4BA1-A232-02BAA915D99B}"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0F2D-8A41-4FC6-8FA0-EDCE6B545A05}" type="slidenum">
              <a:rPr lang="en-US" smtClean="0"/>
              <a:t>‹#›</a:t>
            </a:fld>
            <a:endParaRPr lang="en-US"/>
          </a:p>
        </p:txBody>
      </p:sp>
    </p:spTree>
    <p:extLst>
      <p:ext uri="{BB962C8B-B14F-4D97-AF65-F5344CB8AC3E}">
        <p14:creationId xmlns:p14="http://schemas.microsoft.com/office/powerpoint/2010/main" val="53245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9277FA-D15D-4BA1-A232-02BAA915D99B}"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0F2D-8A41-4FC6-8FA0-EDCE6B545A05}" type="slidenum">
              <a:rPr lang="en-US" smtClean="0"/>
              <a:t>‹#›</a:t>
            </a:fld>
            <a:endParaRPr lang="en-US"/>
          </a:p>
        </p:txBody>
      </p:sp>
    </p:spTree>
    <p:extLst>
      <p:ext uri="{BB962C8B-B14F-4D97-AF65-F5344CB8AC3E}">
        <p14:creationId xmlns:p14="http://schemas.microsoft.com/office/powerpoint/2010/main" val="69756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9277FA-D15D-4BA1-A232-02BAA915D99B}"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C0F2D-8A41-4FC6-8FA0-EDCE6B545A05}" type="slidenum">
              <a:rPr lang="en-US" smtClean="0"/>
              <a:t>‹#›</a:t>
            </a:fld>
            <a:endParaRPr lang="en-US"/>
          </a:p>
        </p:txBody>
      </p:sp>
    </p:spTree>
    <p:extLst>
      <p:ext uri="{BB962C8B-B14F-4D97-AF65-F5344CB8AC3E}">
        <p14:creationId xmlns:p14="http://schemas.microsoft.com/office/powerpoint/2010/main" val="366562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9277FA-D15D-4BA1-A232-02BAA915D99B}"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C0F2D-8A41-4FC6-8FA0-EDCE6B545A05}" type="slidenum">
              <a:rPr lang="en-US" smtClean="0"/>
              <a:t>‹#›</a:t>
            </a:fld>
            <a:endParaRPr lang="en-US"/>
          </a:p>
        </p:txBody>
      </p:sp>
    </p:spTree>
    <p:extLst>
      <p:ext uri="{BB962C8B-B14F-4D97-AF65-F5344CB8AC3E}">
        <p14:creationId xmlns:p14="http://schemas.microsoft.com/office/powerpoint/2010/main" val="414070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277FA-D15D-4BA1-A232-02BAA915D99B}"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C0F2D-8A41-4FC6-8FA0-EDCE6B545A05}" type="slidenum">
              <a:rPr lang="en-US" smtClean="0"/>
              <a:t>‹#›</a:t>
            </a:fld>
            <a:endParaRPr lang="en-US"/>
          </a:p>
        </p:txBody>
      </p:sp>
    </p:spTree>
    <p:extLst>
      <p:ext uri="{BB962C8B-B14F-4D97-AF65-F5344CB8AC3E}">
        <p14:creationId xmlns:p14="http://schemas.microsoft.com/office/powerpoint/2010/main" val="255648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277FA-D15D-4BA1-A232-02BAA915D99B}"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0F2D-8A41-4FC6-8FA0-EDCE6B545A05}" type="slidenum">
              <a:rPr lang="en-US" smtClean="0"/>
              <a:t>‹#›</a:t>
            </a:fld>
            <a:endParaRPr lang="en-US"/>
          </a:p>
        </p:txBody>
      </p:sp>
    </p:spTree>
    <p:extLst>
      <p:ext uri="{BB962C8B-B14F-4D97-AF65-F5344CB8AC3E}">
        <p14:creationId xmlns:p14="http://schemas.microsoft.com/office/powerpoint/2010/main" val="248221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277FA-D15D-4BA1-A232-02BAA915D99B}"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0F2D-8A41-4FC6-8FA0-EDCE6B545A05}" type="slidenum">
              <a:rPr lang="en-US" smtClean="0"/>
              <a:t>‹#›</a:t>
            </a:fld>
            <a:endParaRPr lang="en-US"/>
          </a:p>
        </p:txBody>
      </p:sp>
    </p:spTree>
    <p:extLst>
      <p:ext uri="{BB962C8B-B14F-4D97-AF65-F5344CB8AC3E}">
        <p14:creationId xmlns:p14="http://schemas.microsoft.com/office/powerpoint/2010/main" val="112739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277FA-D15D-4BA1-A232-02BAA915D99B}" type="datetimeFigureOut">
              <a:rPr lang="en-US" smtClean="0"/>
              <a:t>1/29/2025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C0F2D-8A41-4FC6-8FA0-EDCE6B545A05}" type="slidenum">
              <a:rPr lang="en-US" smtClean="0"/>
              <a:t>‹#›</a:t>
            </a:fld>
            <a:endParaRPr lang="en-US"/>
          </a:p>
        </p:txBody>
      </p:sp>
    </p:spTree>
    <p:extLst>
      <p:ext uri="{BB962C8B-B14F-4D97-AF65-F5344CB8AC3E}">
        <p14:creationId xmlns:p14="http://schemas.microsoft.com/office/powerpoint/2010/main" val="3337110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WEEK -05 LECTURE</a:t>
            </a:r>
            <a:endParaRPr lang="en-US" dirty="0"/>
          </a:p>
        </p:txBody>
      </p:sp>
      <p:sp>
        <p:nvSpPr>
          <p:cNvPr id="3" name="Text Placeholder 2"/>
          <p:cNvSpPr>
            <a:spLocks noGrp="1"/>
          </p:cNvSpPr>
          <p:nvPr>
            <p:ph type="body" idx="1"/>
          </p:nvPr>
        </p:nvSpPr>
        <p:spPr/>
        <p:txBody>
          <a:bodyPr/>
          <a:lstStyle/>
          <a:p>
            <a:r>
              <a:rPr lang="" dirty="0" smtClean="0"/>
              <a:t>PARALLEL AND DISTRIBUTED COMPUTING</a:t>
            </a:r>
            <a:endParaRPr lang="en-US" dirty="0"/>
          </a:p>
        </p:txBody>
      </p:sp>
    </p:spTree>
    <p:extLst>
      <p:ext uri="{BB962C8B-B14F-4D97-AF65-F5344CB8AC3E}">
        <p14:creationId xmlns:p14="http://schemas.microsoft.com/office/powerpoint/2010/main" val="2829070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30149" y="124868"/>
            <a:ext cx="6266844" cy="9428518"/>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371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altLang="en-US" sz="2000" b="1" dirty="0">
                <a:solidFill>
                  <a:srgbClr val="404040"/>
                </a:solidFill>
                <a:latin typeface="Roboto Slab"/>
              </a:rPr>
              <a:t>Split Device-Driver model</a:t>
            </a:r>
          </a:p>
          <a:p>
            <a:pPr defTabSz="1219170"/>
            <a:r>
              <a:rPr lang="en-US" altLang="en-US" sz="2400" dirty="0">
                <a:solidFill>
                  <a:srgbClr val="404040"/>
                </a:solidFill>
                <a:latin typeface="Lato" panose="020B0604020202020204" charset="0"/>
              </a:rPr>
              <a:t>Approach:</a:t>
            </a:r>
            <a:endParaRPr lang="en-US" altLang="en-US" sz="1200" dirty="0"/>
          </a:p>
          <a:p>
            <a:pPr defTabSz="1219170">
              <a:buFontTx/>
              <a:buChar char="•"/>
            </a:pPr>
            <a:r>
              <a:rPr lang="en-US" altLang="en-US" sz="2400" dirty="0">
                <a:solidFill>
                  <a:srgbClr val="404040"/>
                </a:solidFill>
                <a:latin typeface="Lato" panose="020B0604020202020204" charset="0"/>
              </a:rPr>
              <a:t>Device access control split between</a:t>
            </a:r>
          </a:p>
          <a:p>
            <a:pPr defTabSz="1219170">
              <a:buFontTx/>
              <a:buChar char="•"/>
            </a:pPr>
            <a:r>
              <a:rPr lang="en-US" altLang="en-US" sz="2400" dirty="0">
                <a:solidFill>
                  <a:srgbClr val="404040"/>
                </a:solidFill>
                <a:latin typeface="Lato" panose="020B0604020202020204" charset="0"/>
              </a:rPr>
              <a:t>Emulate device operations</a:t>
            </a:r>
          </a:p>
          <a:p>
            <a:pPr marL="609585" lvl="1" defTabSz="1219170">
              <a:buFontTx/>
              <a:buChar char="•"/>
            </a:pPr>
            <a:r>
              <a:rPr lang="en-US" altLang="en-US" sz="2400" dirty="0">
                <a:solidFill>
                  <a:srgbClr val="404040"/>
                </a:solidFill>
                <a:latin typeface="Lato" panose="020B0604020202020204" charset="0"/>
              </a:rPr>
              <a:t>front-end driver in guest VM (device API)</a:t>
            </a:r>
          </a:p>
          <a:p>
            <a:pPr marL="609585" lvl="1" defTabSz="1219170">
              <a:buFontTx/>
              <a:buChar char="•"/>
            </a:pPr>
            <a:r>
              <a:rPr lang="en-US" altLang="en-US" sz="2400" dirty="0">
                <a:solidFill>
                  <a:srgbClr val="404040"/>
                </a:solidFill>
                <a:latin typeface="Lato" panose="020B0604020202020204" charset="0"/>
              </a:rPr>
              <a:t>back-end driver in service VM (or Host)</a:t>
            </a:r>
          </a:p>
          <a:p>
            <a:pPr marL="609585" lvl="1" defTabSz="1219170">
              <a:buFontTx/>
              <a:buChar char="•"/>
            </a:pPr>
            <a:r>
              <a:rPr lang="en-US" altLang="en-US" sz="2400" dirty="0">
                <a:solidFill>
                  <a:srgbClr val="404040"/>
                </a:solidFill>
                <a:latin typeface="Lato" panose="020B0604020202020204" charset="0"/>
              </a:rPr>
              <a:t>modified guest drivers</a:t>
            </a:r>
          </a:p>
          <a:p>
            <a:pPr marL="1219170" lvl="2" defTabSz="1219170">
              <a:buFontTx/>
              <a:buChar char="•"/>
            </a:pPr>
            <a:r>
              <a:rPr lang="en-US" altLang="en-US" sz="2400" dirty="0">
                <a:solidFill>
                  <a:srgbClr val="404040"/>
                </a:solidFill>
                <a:latin typeface="Lato" panose="020B0604020202020204" charset="0"/>
              </a:rPr>
              <a:t>i.e. limited to </a:t>
            </a:r>
            <a:r>
              <a:rPr lang="en-US" altLang="en-US" sz="2400" dirty="0" err="1">
                <a:solidFill>
                  <a:srgbClr val="404040"/>
                </a:solidFill>
                <a:latin typeface="Lato" panose="020B0604020202020204" charset="0"/>
              </a:rPr>
              <a:t>paravirtualized</a:t>
            </a:r>
            <a:r>
              <a:rPr lang="en-US" altLang="en-US" sz="2400" dirty="0">
                <a:solidFill>
                  <a:srgbClr val="404040"/>
                </a:solidFill>
                <a:latin typeface="Lato" panose="020B0604020202020204" charset="0"/>
              </a:rPr>
              <a:t> guests</a:t>
            </a:r>
          </a:p>
          <a:p>
            <a:pPr defTabSz="1219170"/>
            <a:r>
              <a:rPr lang="en-US" altLang="en-US" sz="1600" dirty="0">
                <a:solidFill>
                  <a:srgbClr val="404040"/>
                </a:solidFill>
                <a:latin typeface="Lato" panose="020B0604020202020204" charset="0"/>
              </a:rPr>
              <a:t>  </a:t>
            </a:r>
            <a:r>
              <a:rPr lang="en-US" altLang="en-US" sz="33599" dirty="0">
                <a:solidFill>
                  <a:srgbClr val="404040"/>
                </a:solidFill>
                <a:latin typeface="Lato" panose="020B0604020202020204" charset="0"/>
              </a:rPr>
              <a:t> </a:t>
            </a:r>
            <a:r>
              <a:rPr lang="en-US" altLang="en-US" sz="1600" dirty="0">
                <a:solidFill>
                  <a:srgbClr val="404040"/>
                </a:solidFill>
                <a:latin typeface="Lato" panose="020B0604020202020204" charset="0"/>
              </a:rPr>
              <a:t>                                                                                   </a:t>
            </a:r>
            <a:endParaRPr lang="en-US" altLang="en-US" sz="1067" dirty="0"/>
          </a:p>
          <a:p>
            <a:pPr defTabSz="1219170"/>
            <a:r>
              <a:rPr lang="en-US" altLang="en-US" sz="1600" b="1" dirty="0">
                <a:solidFill>
                  <a:srgbClr val="404040"/>
                </a:solidFill>
                <a:latin typeface="Lato" panose="020B0604020202020204" charset="0"/>
              </a:rPr>
              <a:t>Advantages</a:t>
            </a:r>
            <a:r>
              <a:rPr lang="en-US" altLang="en-US" sz="1600" dirty="0">
                <a:solidFill>
                  <a:srgbClr val="404040"/>
                </a:solidFill>
                <a:latin typeface="Lato" panose="020B0604020202020204" charset="0"/>
              </a:rPr>
              <a:t/>
            </a:r>
            <a:br>
              <a:rPr lang="en-US" altLang="en-US" sz="1600" dirty="0">
                <a:solidFill>
                  <a:srgbClr val="404040"/>
                </a:solidFill>
                <a:latin typeface="Lato" panose="020B0604020202020204" charset="0"/>
              </a:rPr>
            </a:br>
            <a:endParaRPr lang="en-US" altLang="en-US" sz="1067" dirty="0"/>
          </a:p>
          <a:p>
            <a:pPr defTabSz="1219170">
              <a:buFontTx/>
              <a:buChar char="•"/>
            </a:pPr>
            <a:r>
              <a:rPr lang="en-US" altLang="en-US" sz="1600" dirty="0">
                <a:solidFill>
                  <a:srgbClr val="404040"/>
                </a:solidFill>
                <a:latin typeface="Lato" panose="020B0604020202020204" charset="0"/>
              </a:rPr>
              <a:t>Eliminate emulation overhead</a:t>
            </a:r>
          </a:p>
          <a:p>
            <a:pPr defTabSz="1219170">
              <a:buFontTx/>
              <a:buChar char="•"/>
            </a:pPr>
            <a:r>
              <a:rPr lang="en-US" altLang="en-US" sz="1600" dirty="0">
                <a:solidFill>
                  <a:srgbClr val="404040"/>
                </a:solidFill>
                <a:latin typeface="Lato" panose="020B0604020202020204" charset="0"/>
              </a:rPr>
              <a:t>Allow for better management of shared devices</a:t>
            </a:r>
          </a:p>
          <a:p>
            <a:pPr defTabSz="1219170"/>
            <a:endParaRPr lang="en-US" altLang="en-US" sz="1600" dirty="0">
              <a:solidFill>
                <a:srgbClr val="404040"/>
              </a:solidFill>
              <a:latin typeface="Lato" panose="020B0604020202020204" charset="0"/>
            </a:endParaRPr>
          </a:p>
        </p:txBody>
      </p:sp>
      <p:pic>
        <p:nvPicPr>
          <p:cNvPr id="6146" name="Picture 2" descr="splitdevicedri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645" y="959230"/>
            <a:ext cx="4851400" cy="533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6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 and Storage Virtualization</a:t>
            </a:r>
            <a:br>
              <a:rPr lang="en-US" dirty="0"/>
            </a:br>
            <a:endParaRPr lang="en-US" dirty="0"/>
          </a:p>
        </p:txBody>
      </p:sp>
      <p:sp>
        <p:nvSpPr>
          <p:cNvPr id="3" name="Text Placeholder 2"/>
          <p:cNvSpPr>
            <a:spLocks noGrp="1"/>
          </p:cNvSpPr>
          <p:nvPr>
            <p:ph type="body" idx="1"/>
          </p:nvPr>
        </p:nvSpPr>
        <p:spPr>
          <a:xfrm>
            <a:off x="208167" y="1464667"/>
            <a:ext cx="11360800" cy="4555200"/>
          </a:xfrm>
        </p:spPr>
        <p:txBody>
          <a:bodyPr>
            <a:normAutofit/>
          </a:bodyPr>
          <a:lstStyle/>
          <a:p>
            <a:r>
              <a:rPr lang="en-US" sz="2400" dirty="0"/>
              <a:t>Storage virtualization is the process of grouping the physical storage from multiple network storage devices so that it looks like a single storage </a:t>
            </a:r>
            <a:r>
              <a:rPr lang="en-US" sz="2400" dirty="0"/>
              <a:t>device.</a:t>
            </a:r>
            <a:endParaRPr lang="" sz="2400" dirty="0"/>
          </a:p>
          <a:p>
            <a:pPr marL="152396" indent="0">
              <a:buNone/>
            </a:pPr>
            <a:endParaRPr lang="" sz="2400" dirty="0"/>
          </a:p>
          <a:p>
            <a:r>
              <a:rPr lang="en-US" sz="2400" dirty="0"/>
              <a:t>Network-based </a:t>
            </a:r>
            <a:r>
              <a:rPr lang="en-US" sz="2400" dirty="0"/>
              <a:t>storage virtualization is the most common form used in enterprises today. A network device, such as a smart switch or purpose-built server, connects to all storage devices </a:t>
            </a:r>
            <a:r>
              <a:rPr lang="en-US" sz="2400" dirty="0"/>
              <a:t>in</a:t>
            </a:r>
            <a:r>
              <a:rPr lang="" sz="2400" dirty="0"/>
              <a:t> </a:t>
            </a:r>
            <a:r>
              <a:rPr lang="en-US" sz="2400" dirty="0"/>
              <a:t>and </a:t>
            </a:r>
            <a:r>
              <a:rPr lang="en-US" sz="2400" dirty="0"/>
              <a:t>presents the storage in the storage network as a single, virtual pool</a:t>
            </a:r>
            <a:r>
              <a:rPr lang="en-US" sz="2400" dirty="0"/>
              <a:t>.</a:t>
            </a:r>
            <a:endParaRPr lang="" sz="2400" dirty="0"/>
          </a:p>
          <a:p>
            <a:pPr marL="152396" indent="0">
              <a:buNone/>
            </a:pPr>
            <a:endParaRPr lang="" sz="2400" dirty="0"/>
          </a:p>
          <a:p>
            <a:r>
              <a:rPr lang="en-US" sz="2400" dirty="0"/>
              <a:t>Host-based storage virtualization</a:t>
            </a:r>
            <a:r>
              <a:rPr lang="en-US" sz="2400" dirty="0"/>
              <a:t>.</a:t>
            </a:r>
            <a:endParaRPr lang="en-US" sz="2400" dirty="0"/>
          </a:p>
          <a:p>
            <a:r>
              <a:rPr lang="en-US" sz="2400" dirty="0"/>
              <a:t>Array-based storage virtualization</a:t>
            </a:r>
            <a:r>
              <a:rPr lang="en-US" sz="2400" dirty="0"/>
              <a:t>.</a:t>
            </a:r>
            <a:endParaRPr lang="en-US" sz="2400" dirty="0"/>
          </a:p>
          <a:p>
            <a:r>
              <a:rPr lang="en-US" sz="2400" dirty="0"/>
              <a:t>OS-level storage virtualization</a:t>
            </a:r>
            <a:r>
              <a:rPr lang="en-US" sz="2400" dirty="0"/>
              <a:t>.</a:t>
            </a:r>
            <a:endParaRPr lang="en-US" sz="2400" dirty="0"/>
          </a:p>
          <a:p>
            <a:r>
              <a:rPr lang="en-US" sz="2400" dirty="0"/>
              <a:t>File-system virtualization</a:t>
            </a:r>
            <a:r>
              <a:rPr lang="en-US" sz="2400" dirty="0"/>
              <a:t>.</a:t>
            </a:r>
            <a:endParaRPr lang="en-US" sz="2400" dirty="0"/>
          </a:p>
          <a:p>
            <a:r>
              <a:rPr lang="en-US" sz="2400" dirty="0" err="1"/>
              <a:t>Fibre</a:t>
            </a:r>
            <a:r>
              <a:rPr lang="en-US" sz="2400" dirty="0"/>
              <a:t> Channel storage </a:t>
            </a:r>
            <a:r>
              <a:rPr lang="en-US" sz="2400" dirty="0"/>
              <a:t>virtualization</a:t>
            </a:r>
            <a:r>
              <a:rPr lang="" sz="2400" dirty="0"/>
              <a:t>.</a:t>
            </a:r>
            <a:endParaRPr lang="en-US" sz="2400" dirty="0"/>
          </a:p>
          <a:p>
            <a:endParaRPr lang="en-US" sz="2400" dirty="0"/>
          </a:p>
        </p:txBody>
      </p:sp>
      <p:pic>
        <p:nvPicPr>
          <p:cNvPr id="7170" name="Picture 2" descr="Four types of storage virtualization"/>
          <p:cNvPicPr>
            <a:picLocks noChangeAspect="1" noChangeArrowheads="1"/>
          </p:cNvPicPr>
          <p:nvPr/>
        </p:nvPicPr>
        <p:blipFill rotWithShape="1">
          <a:blip r:embed="rId2">
            <a:extLst>
              <a:ext uri="{28A0092B-C50C-407E-A947-70E740481C1C}">
                <a14:useLocalDpi xmlns:a14="http://schemas.microsoft.com/office/drawing/2010/main" val="0"/>
              </a:ext>
            </a:extLst>
          </a:blip>
          <a:srcRect l="8409" t="18056" r="7598" b="17461"/>
          <a:stretch/>
        </p:blipFill>
        <p:spPr bwMode="auto">
          <a:xfrm>
            <a:off x="5671335" y="3726095"/>
            <a:ext cx="5897632" cy="2547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211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67" dirty="0"/>
              <a:t>Software Defined Networks (SDN) and Software Defined Storage (SDS</a:t>
            </a:r>
            <a:r>
              <a:rPr lang="en-US" sz="2667" dirty="0"/>
              <a:t>)</a:t>
            </a:r>
            <a:endParaRPr lang="en-US" sz="2667" dirty="0"/>
          </a:p>
        </p:txBody>
      </p:sp>
      <p:sp>
        <p:nvSpPr>
          <p:cNvPr id="3" name="Text Placeholder 2"/>
          <p:cNvSpPr>
            <a:spLocks noGrp="1"/>
          </p:cNvSpPr>
          <p:nvPr>
            <p:ph type="body" idx="1"/>
          </p:nvPr>
        </p:nvSpPr>
        <p:spPr>
          <a:xfrm>
            <a:off x="415600" y="1246598"/>
            <a:ext cx="11360800" cy="5274068"/>
          </a:xfrm>
        </p:spPr>
        <p:txBody>
          <a:bodyPr>
            <a:normAutofit/>
          </a:bodyPr>
          <a:lstStyle/>
          <a:p>
            <a:r>
              <a:rPr lang="en-US" sz="2133" dirty="0"/>
              <a:t>Software-defined networking technology is an approach to network management that enables dynamic, programmatically efficient network configuration in order to improve network performance and monitoring, making it more like cloud computing than traditional network management</a:t>
            </a:r>
            <a:r>
              <a:rPr lang="en-US" sz="2133" dirty="0"/>
              <a:t>.</a:t>
            </a:r>
            <a:endParaRPr lang="" sz="2133" dirty="0"/>
          </a:p>
          <a:p>
            <a:endParaRPr lang="" sz="2133" dirty="0"/>
          </a:p>
          <a:p>
            <a:r>
              <a:rPr lang="en-US" sz="2133" dirty="0"/>
              <a:t>The history of SDN principles can be traced back to the separation of the control and data plane first used in the public switched telephone network as a way to simplify provisioning and management well before this architecture began to be used in data networks</a:t>
            </a:r>
            <a:r>
              <a:rPr lang="en-US" sz="2133" dirty="0"/>
              <a:t>.</a:t>
            </a:r>
            <a:endParaRPr lang="" sz="2133" dirty="0"/>
          </a:p>
          <a:p>
            <a:pPr marL="152396" indent="0">
              <a:buNone/>
            </a:pPr>
            <a:endParaRPr lang="" sz="2133" dirty="0"/>
          </a:p>
          <a:p>
            <a:r>
              <a:rPr lang="en-US" sz="2133" dirty="0"/>
              <a:t>Software-defined storage (SDS) is a storage architecture that separates storage software from its hardware.</a:t>
            </a:r>
            <a:endParaRPr lang="" sz="2133" dirty="0"/>
          </a:p>
          <a:p>
            <a:endParaRPr lang="" sz="2133" dirty="0"/>
          </a:p>
          <a:p>
            <a:r>
              <a:rPr lang="en-US" sz="2133" dirty="0"/>
              <a:t>Software-defined storage is an approach to data management </a:t>
            </a:r>
            <a:r>
              <a:rPr lang="en-US" sz="2133" dirty="0"/>
              <a:t>"</a:t>
            </a:r>
            <a:r>
              <a:rPr lang="en-US" sz="2133" b="1" dirty="0"/>
              <a:t>Software-Defined Storage</a:t>
            </a:r>
            <a:r>
              <a:rPr lang="en-US" sz="2133" dirty="0"/>
              <a:t>." SDS is software that manages data storage devices. It is commonly used for managing large amounts of data in data centers, server farms, and enterprise environments. SDS functions independently of the underlying hardware.</a:t>
            </a:r>
            <a:endParaRPr lang="" sz="2133" dirty="0"/>
          </a:p>
          <a:p>
            <a:endParaRPr lang="en-US" sz="2133" dirty="0"/>
          </a:p>
        </p:txBody>
      </p:sp>
    </p:spTree>
    <p:extLst>
      <p:ext uri="{BB962C8B-B14F-4D97-AF65-F5344CB8AC3E}">
        <p14:creationId xmlns:p14="http://schemas.microsoft.com/office/powerpoint/2010/main" val="427100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Virtualization</a:t>
            </a:r>
          </a:p>
        </p:txBody>
      </p:sp>
      <p:sp>
        <p:nvSpPr>
          <p:cNvPr id="3" name="Text Placeholder 2"/>
          <p:cNvSpPr>
            <a:spLocks noGrp="1"/>
          </p:cNvSpPr>
          <p:nvPr>
            <p:ph type="body" idx="1"/>
          </p:nvPr>
        </p:nvSpPr>
        <p:spPr>
          <a:xfrm>
            <a:off x="208167" y="1303753"/>
            <a:ext cx="11360800" cy="5230611"/>
          </a:xfrm>
        </p:spPr>
        <p:txBody>
          <a:bodyPr>
            <a:normAutofit/>
          </a:bodyPr>
          <a:lstStyle/>
          <a:p>
            <a:r>
              <a:rPr lang="en-US" sz="2667" dirty="0"/>
              <a:t>Virtualization allows concurrent execution of multiple OSs and their applications on the same physical machine</a:t>
            </a:r>
            <a:r>
              <a:rPr lang="en-US" sz="2667" dirty="0"/>
              <a:t>.</a:t>
            </a:r>
            <a:endParaRPr lang="" sz="2667" dirty="0"/>
          </a:p>
          <a:p>
            <a:endParaRPr lang="" sz="2667" dirty="0"/>
          </a:p>
          <a:p>
            <a:r>
              <a:rPr lang="en-US" sz="2133" dirty="0"/>
              <a:t>Virtual resources : each OS thinks </a:t>
            </a:r>
            <a:r>
              <a:rPr lang="en-US" sz="2133" dirty="0"/>
              <a:t>that </a:t>
            </a:r>
            <a:r>
              <a:rPr lang="en-US" sz="2133" dirty="0"/>
              <a:t>"owns" hardware resources</a:t>
            </a:r>
          </a:p>
          <a:p>
            <a:r>
              <a:rPr lang="en-US" sz="2133" dirty="0"/>
              <a:t>Virtual machine (VM) : OS + applications + virtual resources (guest domain)</a:t>
            </a:r>
          </a:p>
          <a:p>
            <a:r>
              <a:rPr lang="en-US" sz="2133" dirty="0"/>
              <a:t>Virtualization layer : management of physical hardware (virtual machine monitor, hypervisor)</a:t>
            </a:r>
          </a:p>
          <a:p>
            <a:endParaRPr lang="en-US" dirty="0"/>
          </a:p>
        </p:txBody>
      </p:sp>
      <p:pic>
        <p:nvPicPr>
          <p:cNvPr id="5" name="Picture 2" descr="virtual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711" y="3630204"/>
            <a:ext cx="5406061" cy="264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754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 dirty="0" smtClean="0"/>
              <a:t>Virualization Continue..</a:t>
            </a:r>
            <a:endParaRPr lang="en-US" dirty="0"/>
          </a:p>
        </p:txBody>
      </p:sp>
      <p:sp>
        <p:nvSpPr>
          <p:cNvPr id="3" name="Text Placeholder 2"/>
          <p:cNvSpPr>
            <a:spLocks noGrp="1"/>
          </p:cNvSpPr>
          <p:nvPr>
            <p:ph type="body" idx="1"/>
          </p:nvPr>
        </p:nvSpPr>
        <p:spPr/>
        <p:txBody>
          <a:bodyPr>
            <a:normAutofit fontScale="92500" lnSpcReduction="20000"/>
          </a:bodyPr>
          <a:lstStyle/>
          <a:p>
            <a:r>
              <a:rPr lang="en-US" sz="2400" dirty="0"/>
              <a:t>A Virtual Machine is an efficient, isolated duplicate of the real machine.</a:t>
            </a:r>
          </a:p>
          <a:p>
            <a:r>
              <a:rPr lang="en-US" sz="2400" dirty="0"/>
              <a:t>Supported by a Virtual Machine Monitor (VMM):</a:t>
            </a:r>
          </a:p>
          <a:p>
            <a:pPr lvl="1"/>
            <a:r>
              <a:rPr lang="en-US" sz="2133" dirty="0"/>
              <a:t>provides environment essentially identical with the original machine</a:t>
            </a:r>
          </a:p>
          <a:p>
            <a:pPr lvl="1"/>
            <a:r>
              <a:rPr lang="en-US" sz="2133" dirty="0"/>
              <a:t>programs show only minor decrease in speed at worst</a:t>
            </a:r>
          </a:p>
          <a:p>
            <a:pPr lvl="1"/>
            <a:r>
              <a:rPr lang="en-US" sz="2133" dirty="0"/>
              <a:t>VMM is in complete control of the system </a:t>
            </a:r>
            <a:r>
              <a:rPr lang="en-US" sz="2133" dirty="0"/>
              <a:t>resources</a:t>
            </a:r>
            <a:endParaRPr lang="" sz="2133" dirty="0"/>
          </a:p>
          <a:p>
            <a:pPr marL="795847" lvl="1" indent="0">
              <a:buNone/>
            </a:pPr>
            <a:endParaRPr lang="en-US" sz="2133" dirty="0"/>
          </a:p>
          <a:p>
            <a:r>
              <a:rPr lang="en-US" sz="2400" b="1" dirty="0"/>
              <a:t>VMM goals</a:t>
            </a:r>
          </a:p>
          <a:p>
            <a:r>
              <a:rPr lang="en-US" sz="2000" dirty="0"/>
              <a:t>Fidelity</a:t>
            </a:r>
          </a:p>
          <a:p>
            <a:r>
              <a:rPr lang="en-US" sz="2000" dirty="0"/>
              <a:t>Performance</a:t>
            </a:r>
          </a:p>
          <a:p>
            <a:r>
              <a:rPr lang="en-US" sz="2000" dirty="0"/>
              <a:t>Safety and </a:t>
            </a:r>
            <a:r>
              <a:rPr lang="en-US" sz="2000" dirty="0"/>
              <a:t>Isolation</a:t>
            </a:r>
            <a:endParaRPr lang="" sz="2000" dirty="0"/>
          </a:p>
          <a:p>
            <a:pPr marL="152396" indent="0">
              <a:buNone/>
            </a:pPr>
            <a:endParaRPr lang="en-US" sz="2000" dirty="0"/>
          </a:p>
          <a:p>
            <a:r>
              <a:rPr lang="en-US" sz="2933" b="1" dirty="0"/>
              <a:t>Virtualization advantages</a:t>
            </a:r>
          </a:p>
          <a:p>
            <a:r>
              <a:rPr lang="en-US" sz="2533" dirty="0"/>
              <a:t>consolidation</a:t>
            </a:r>
          </a:p>
          <a:p>
            <a:pPr lvl="1"/>
            <a:r>
              <a:rPr lang="en-US" sz="2267" dirty="0"/>
              <a:t>decrease cost, improve manageability</a:t>
            </a:r>
          </a:p>
          <a:p>
            <a:r>
              <a:rPr lang="en-US" sz="2533" dirty="0"/>
              <a:t>migration</a:t>
            </a:r>
          </a:p>
          <a:p>
            <a:pPr lvl="1"/>
            <a:r>
              <a:rPr lang="en-US" sz="2267" dirty="0" err="1"/>
              <a:t>availibility</a:t>
            </a:r>
            <a:r>
              <a:rPr lang="en-US" sz="2267" dirty="0"/>
              <a:t>, reliability</a:t>
            </a:r>
          </a:p>
          <a:p>
            <a:r>
              <a:rPr lang="en-US" sz="2533" dirty="0"/>
              <a:t>security, debugging, support for legacy OS</a:t>
            </a:r>
          </a:p>
          <a:p>
            <a:endParaRPr lang="en-US" sz="2667" dirty="0"/>
          </a:p>
        </p:txBody>
      </p:sp>
    </p:spTree>
    <p:extLst>
      <p:ext uri="{BB962C8B-B14F-4D97-AF65-F5344CB8AC3E}">
        <p14:creationId xmlns:p14="http://schemas.microsoft.com/office/powerpoint/2010/main" val="3639338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16450" y="154152"/>
            <a:ext cx="8375691" cy="731511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371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altLang="en-US" sz="2400" b="1" dirty="0">
                <a:solidFill>
                  <a:srgbClr val="404040"/>
                </a:solidFill>
                <a:latin typeface="Roboto Slab"/>
              </a:rPr>
              <a:t>Two main Virtualization Models:</a:t>
            </a:r>
          </a:p>
          <a:p>
            <a:pPr defTabSz="1219170"/>
            <a:endParaRPr lang="en-US" altLang="en-US" sz="2000" b="1" dirty="0">
              <a:solidFill>
                <a:srgbClr val="404040"/>
              </a:solidFill>
              <a:latin typeface="Roboto Slab"/>
            </a:endParaRPr>
          </a:p>
          <a:p>
            <a:pPr defTabSz="1219170"/>
            <a:r>
              <a:rPr lang="en-US" altLang="en-US" sz="2000" b="1" dirty="0">
                <a:solidFill>
                  <a:srgbClr val="404040"/>
                </a:solidFill>
                <a:latin typeface="Roboto Slab"/>
              </a:rPr>
              <a:t>1. Bare-metal or Hypervisor based (Type 1)</a:t>
            </a:r>
          </a:p>
          <a:p>
            <a:pPr defTabSz="1219170"/>
            <a:r>
              <a:rPr lang="en-US" altLang="en-US" sz="1600" dirty="0">
                <a:solidFill>
                  <a:srgbClr val="404040"/>
                </a:solidFill>
                <a:latin typeface="Lato" panose="020B0604020202020204" charset="0"/>
              </a:rPr>
              <a:t>  </a:t>
            </a:r>
            <a:endParaRPr lang="en-US" altLang="en-US" sz="1067" dirty="0"/>
          </a:p>
          <a:p>
            <a:pPr defTabSz="1219170">
              <a:buFontTx/>
              <a:buChar char="•"/>
            </a:pPr>
            <a:r>
              <a:rPr lang="en-US" altLang="en-US" sz="1600" dirty="0">
                <a:solidFill>
                  <a:srgbClr val="404040"/>
                </a:solidFill>
                <a:latin typeface="Lato" panose="020B0604020202020204" charset="0"/>
              </a:rPr>
              <a:t>VMM (hypervisor) manages all hardware resources </a:t>
            </a:r>
            <a:r>
              <a:rPr lang="en-US" altLang="en-US" sz="1600" dirty="0" err="1">
                <a:solidFill>
                  <a:srgbClr val="404040"/>
                </a:solidFill>
                <a:latin typeface="Lato" panose="020B0604020202020204" charset="0"/>
              </a:rPr>
              <a:t>abd</a:t>
            </a:r>
            <a:r>
              <a:rPr lang="en-US" altLang="en-US" sz="1600" dirty="0">
                <a:solidFill>
                  <a:srgbClr val="404040"/>
                </a:solidFill>
                <a:latin typeface="Lato" panose="020B0604020202020204" charset="0"/>
              </a:rPr>
              <a:t> supports execution of VMs</a:t>
            </a:r>
          </a:p>
          <a:p>
            <a:pPr defTabSz="1219170">
              <a:buFontTx/>
              <a:buChar char="•"/>
            </a:pPr>
            <a:r>
              <a:rPr lang="en-US" altLang="en-US" sz="1600" dirty="0">
                <a:solidFill>
                  <a:srgbClr val="404040"/>
                </a:solidFill>
                <a:latin typeface="Lato" panose="020B0604020202020204" charset="0"/>
              </a:rPr>
              <a:t>privileged, secure VM to deal with devices (and other configuration and management tasks)</a:t>
            </a:r>
          </a:p>
          <a:p>
            <a:pPr defTabSz="1219170">
              <a:buFontTx/>
              <a:buChar char="•"/>
            </a:pPr>
            <a:r>
              <a:rPr lang="en-US" altLang="en-US" sz="1600" dirty="0">
                <a:solidFill>
                  <a:srgbClr val="404040"/>
                </a:solidFill>
                <a:latin typeface="Lato" panose="020B0604020202020204" charset="0"/>
              </a:rPr>
              <a:t>Adopted by Xen(</a:t>
            </a:r>
            <a:r>
              <a:rPr lang="en-US" altLang="en-US" sz="1600" dirty="0" err="1">
                <a:solidFill>
                  <a:srgbClr val="404040"/>
                </a:solidFill>
                <a:latin typeface="Lato" panose="020B0604020202020204" charset="0"/>
              </a:rPr>
              <a:t>Opensource</a:t>
            </a:r>
            <a:r>
              <a:rPr lang="en-US" altLang="en-US" sz="1600" dirty="0">
                <a:solidFill>
                  <a:srgbClr val="404040"/>
                </a:solidFill>
                <a:latin typeface="Lato" panose="020B0604020202020204" charset="0"/>
              </a:rPr>
              <a:t> or </a:t>
            </a:r>
            <a:r>
              <a:rPr lang="en-US" altLang="en-US" sz="1600" dirty="0" err="1">
                <a:solidFill>
                  <a:srgbClr val="404040"/>
                </a:solidFill>
                <a:latin typeface="Lato" panose="020B0604020202020204" charset="0"/>
              </a:rPr>
              <a:t>Citriol</a:t>
            </a:r>
            <a:r>
              <a:rPr lang="en-US" altLang="en-US" sz="1600" dirty="0">
                <a:solidFill>
                  <a:srgbClr val="404040"/>
                </a:solidFill>
                <a:latin typeface="Lato" panose="020B0604020202020204" charset="0"/>
              </a:rPr>
              <a:t> Xen Server) and ESX (VMware)</a:t>
            </a:r>
          </a:p>
          <a:p>
            <a:pPr defTabSz="1219170"/>
            <a:endParaRPr lang="en-US" altLang="en-US" sz="33333" dirty="0">
              <a:solidFill>
                <a:srgbClr val="404040"/>
              </a:solidFill>
              <a:latin typeface="Lato" panose="020B0604020202020204" charset="0"/>
            </a:endParaRPr>
          </a:p>
        </p:txBody>
      </p:sp>
      <p:pic>
        <p:nvPicPr>
          <p:cNvPr id="2050" name="Picture 2" descr="hypervis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7669" y="2205519"/>
            <a:ext cx="5778500" cy="4031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547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56171" y="33347"/>
            <a:ext cx="8635377" cy="6022457"/>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371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altLang="en-US" sz="2000" b="1" dirty="0">
                <a:solidFill>
                  <a:srgbClr val="404040"/>
                </a:solidFill>
                <a:latin typeface="Roboto Slab"/>
              </a:rPr>
              <a:t>Hosted (Type 2)</a:t>
            </a:r>
          </a:p>
          <a:p>
            <a:pPr defTabSz="1219170"/>
            <a:r>
              <a:rPr lang="en-US" altLang="en-US" sz="1600" dirty="0">
                <a:solidFill>
                  <a:srgbClr val="404040"/>
                </a:solidFill>
                <a:latin typeface="Lato" panose="020B0604020202020204" charset="0"/>
              </a:rPr>
              <a:t>  </a:t>
            </a:r>
            <a:endParaRPr lang="en-US" altLang="en-US" sz="1067" dirty="0"/>
          </a:p>
          <a:p>
            <a:pPr defTabSz="1219170">
              <a:buFontTx/>
              <a:buChar char="•"/>
            </a:pPr>
            <a:r>
              <a:rPr lang="en-US" altLang="en-US" sz="1600" dirty="0">
                <a:solidFill>
                  <a:srgbClr val="404040"/>
                </a:solidFill>
                <a:latin typeface="Lato" panose="020B0604020202020204" charset="0"/>
              </a:rPr>
              <a:t>Host owns all hardware</a:t>
            </a:r>
          </a:p>
          <a:p>
            <a:pPr defTabSz="1219170">
              <a:buFontTx/>
              <a:buChar char="•"/>
            </a:pPr>
            <a:r>
              <a:rPr lang="en-US" altLang="en-US" sz="1600" dirty="0">
                <a:solidFill>
                  <a:srgbClr val="404040"/>
                </a:solidFill>
                <a:latin typeface="Lato" panose="020B0604020202020204" charset="0"/>
              </a:rPr>
              <a:t>Special VMM </a:t>
            </a:r>
            <a:r>
              <a:rPr lang="en-US" altLang="en-US" sz="1600" dirty="0" err="1">
                <a:solidFill>
                  <a:srgbClr val="404040"/>
                </a:solidFill>
                <a:latin typeface="Lato" panose="020B0604020202020204" charset="0"/>
              </a:rPr>
              <a:t>modle</a:t>
            </a:r>
            <a:r>
              <a:rPr lang="en-US" altLang="en-US" sz="1600" dirty="0">
                <a:solidFill>
                  <a:srgbClr val="404040"/>
                </a:solidFill>
                <a:latin typeface="Lato" panose="020B0604020202020204" charset="0"/>
              </a:rPr>
              <a:t> provides hardware interfaces to VMs and deals with VM context switching</a:t>
            </a:r>
          </a:p>
          <a:p>
            <a:pPr defTabSz="1219170"/>
            <a:endParaRPr lang="en-US" altLang="en-US" sz="30933" dirty="0">
              <a:solidFill>
                <a:srgbClr val="404040"/>
              </a:solidFill>
              <a:latin typeface="Lato" panose="020B0604020202020204" charset="0"/>
            </a:endParaRPr>
          </a:p>
        </p:txBody>
      </p:sp>
      <p:pic>
        <p:nvPicPr>
          <p:cNvPr id="3074" name="Picture 2" descr="hos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483" y="1375643"/>
            <a:ext cx="80645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83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 sz="2400" dirty="0">
                <a:latin typeface="Times New Roman"/>
                <a:ea typeface="Times New Roman"/>
                <a:cs typeface="Times New Roman"/>
                <a:sym typeface="Times New Roman"/>
              </a:rPr>
              <a:t>Full Virtualization vs Partial  Virtualization</a:t>
            </a:r>
            <a:endParaRPr sz="5867" dirty="0"/>
          </a:p>
        </p:txBody>
      </p:sp>
      <p:sp>
        <p:nvSpPr>
          <p:cNvPr id="188" name="Google Shape;188;p36"/>
          <p:cNvSpPr txBox="1">
            <a:spLocks noGrp="1"/>
          </p:cNvSpPr>
          <p:nvPr>
            <p:ph type="body" idx="1"/>
          </p:nvPr>
        </p:nvSpPr>
        <p:spPr>
          <a:xfrm>
            <a:off x="415600" y="1536633"/>
            <a:ext cx="11360800" cy="5025128"/>
          </a:xfrm>
          <a:prstGeom prst="rect">
            <a:avLst/>
          </a:prstGeom>
        </p:spPr>
        <p:txBody>
          <a:bodyPr spcFirstLastPara="1" vert="horz" wrap="square" lIns="121900" tIns="121900" rIns="121900" bIns="121900" rtlCol="0" anchor="t" anchorCtr="0">
            <a:noAutofit/>
          </a:bodyPr>
          <a:lstStyle/>
          <a:p>
            <a:pPr marL="0" indent="0">
              <a:buNone/>
            </a:pPr>
            <a:r>
              <a:rPr lang="en" sz="2133" dirty="0">
                <a:solidFill>
                  <a:srgbClr val="202124"/>
                </a:solidFill>
                <a:highlight>
                  <a:srgbClr val="FFFFFF"/>
                </a:highlight>
              </a:rPr>
              <a:t> In Full virtualization, virtual machine permit the execution of the instructions with running of unmodified OS in an entire isolated way. In paravirtualization, virtual machine does not implement full isolation of OS but rather provides a different API which is utilized when OS is subjected to alteration</a:t>
            </a:r>
            <a:endParaRPr sz="2133" dirty="0">
              <a:solidFill>
                <a:srgbClr val="202124"/>
              </a:solidFill>
              <a:highlight>
                <a:srgbClr val="FFFFFF"/>
              </a:highlight>
            </a:endParaRPr>
          </a:p>
          <a:p>
            <a:pPr marL="0" indent="0">
              <a:spcBef>
                <a:spcPts val="1600"/>
              </a:spcBef>
              <a:buNone/>
            </a:pPr>
            <a:endParaRPr sz="2133" dirty="0">
              <a:solidFill>
                <a:srgbClr val="202124"/>
              </a:solidFill>
              <a:highlight>
                <a:srgbClr val="FFFFFF"/>
              </a:highlight>
            </a:endParaRPr>
          </a:p>
          <a:p>
            <a:pPr marL="0" indent="0">
              <a:spcBef>
                <a:spcPts val="1600"/>
              </a:spcBef>
              <a:buNone/>
            </a:pPr>
            <a:r>
              <a:rPr lang="en" sz="2133" dirty="0">
                <a:solidFill>
                  <a:srgbClr val="202124"/>
                </a:solidFill>
                <a:highlight>
                  <a:srgbClr val="FFFFFF"/>
                </a:highlight>
              </a:rPr>
              <a:t>In Partial virtualization </a:t>
            </a:r>
            <a:r>
              <a:rPr lang="en" sz="2133" b="1" dirty="0">
                <a:solidFill>
                  <a:srgbClr val="202124"/>
                </a:solidFill>
                <a:highlight>
                  <a:srgbClr val="FFFFFF"/>
                </a:highlight>
              </a:rPr>
              <a:t>multiple instances of an underlying hardware environment are simulated</a:t>
            </a:r>
            <a:r>
              <a:rPr lang="en" sz="2133" dirty="0">
                <a:solidFill>
                  <a:srgbClr val="202124"/>
                </a:solidFill>
                <a:highlight>
                  <a:srgbClr val="FFFFFF"/>
                </a:highlight>
              </a:rPr>
              <a:t>. It is not mandatory that in para virtualization, it simulates hardware. It may provide an API, which can be exceptionally used by altering the guest operating systems.</a:t>
            </a:r>
            <a:endParaRPr sz="2133" dirty="0">
              <a:solidFill>
                <a:srgbClr val="202124"/>
              </a:solidFill>
              <a:highlight>
                <a:srgbClr val="FFFFFF"/>
              </a:highlight>
            </a:endParaRPr>
          </a:p>
          <a:p>
            <a:pPr marL="0" indent="0">
              <a:spcBef>
                <a:spcPts val="1600"/>
              </a:spcBef>
              <a:buNone/>
            </a:pPr>
            <a:endParaRPr sz="2133" dirty="0">
              <a:solidFill>
                <a:srgbClr val="202124"/>
              </a:solidFill>
              <a:highlight>
                <a:srgbClr val="FFFFFF"/>
              </a:highlight>
            </a:endParaRPr>
          </a:p>
          <a:p>
            <a:pPr marL="0" indent="0">
              <a:spcBef>
                <a:spcPts val="1600"/>
              </a:spcBef>
              <a:spcAft>
                <a:spcPts val="1600"/>
              </a:spcAft>
              <a:buNone/>
            </a:pPr>
            <a:r>
              <a:rPr lang="en" sz="2133" dirty="0">
                <a:solidFill>
                  <a:srgbClr val="202124"/>
                </a:solidFill>
                <a:highlight>
                  <a:srgbClr val="FFFFFF"/>
                </a:highlight>
              </a:rPr>
              <a:t>Full virtualization is </a:t>
            </a:r>
            <a:r>
              <a:rPr lang="en" sz="2133" b="1" dirty="0">
                <a:solidFill>
                  <a:srgbClr val="202124"/>
                </a:solidFill>
                <a:highlight>
                  <a:srgbClr val="FFFFFF"/>
                </a:highlight>
              </a:rPr>
              <a:t>a virtualization technique used to provide a VME that completely simulates the underlying hardware</a:t>
            </a:r>
            <a:r>
              <a:rPr lang="en" sz="2133" dirty="0">
                <a:solidFill>
                  <a:srgbClr val="202124"/>
                </a:solidFill>
                <a:highlight>
                  <a:srgbClr val="FFFFFF"/>
                </a:highlight>
              </a:rPr>
              <a:t>. In this type of environment, any software capable of execution on the physical hardware can be run in the VM, and any OS supported by the underlying hardware can be run in each individual VM.</a:t>
            </a:r>
            <a:endParaRPr sz="2133" dirty="0">
              <a:solidFill>
                <a:srgbClr val="202124"/>
              </a:solidFill>
              <a:highlight>
                <a:srgbClr val="FFFFFF"/>
              </a:highlight>
            </a:endParaRPr>
          </a:p>
        </p:txBody>
      </p:sp>
    </p:spTree>
    <p:extLst>
      <p:ext uri="{BB962C8B-B14F-4D97-AF65-F5344CB8AC3E}">
        <p14:creationId xmlns:p14="http://schemas.microsoft.com/office/powerpoint/2010/main" val="3469737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33" dirty="0"/>
              <a:t>Device Virtualization (Pass-through, Hypervisor-Direct, and Split Device Driver)</a:t>
            </a:r>
            <a:r>
              <a:rPr lang="en-US" dirty="0"/>
              <a:t/>
            </a:r>
            <a:br>
              <a:rPr lang="en-US" dirty="0"/>
            </a:br>
            <a:endParaRPr lang="en-US" dirty="0"/>
          </a:p>
        </p:txBody>
      </p:sp>
      <p:sp>
        <p:nvSpPr>
          <p:cNvPr id="3" name="Text Placeholder 2"/>
          <p:cNvSpPr>
            <a:spLocks noGrp="1"/>
          </p:cNvSpPr>
          <p:nvPr>
            <p:ph type="body" idx="1"/>
          </p:nvPr>
        </p:nvSpPr>
        <p:spPr/>
        <p:txBody>
          <a:bodyPr/>
          <a:lstStyle/>
          <a:p>
            <a:r>
              <a:rPr lang="en-US" sz="2133" b="1" dirty="0"/>
              <a:t>Device Virtualization</a:t>
            </a:r>
          </a:p>
          <a:p>
            <a:r>
              <a:rPr lang="en-US" sz="2133" dirty="0"/>
              <a:t>For CPUs and Memory</a:t>
            </a:r>
          </a:p>
          <a:p>
            <a:pPr lvl="1"/>
            <a:r>
              <a:rPr lang="en-US" sz="2133" dirty="0"/>
              <a:t>less diversity, </a:t>
            </a:r>
            <a:r>
              <a:rPr lang="en-US" sz="2133" dirty="0"/>
              <a:t>Instruction-Set-Architecture(ISA</a:t>
            </a:r>
            <a:r>
              <a:rPr lang="en-US" sz="2133" dirty="0"/>
              <a:t>) level</a:t>
            </a:r>
          </a:p>
          <a:p>
            <a:pPr lvl="1"/>
            <a:r>
              <a:rPr lang="en-US" sz="2133" dirty="0"/>
              <a:t>Standardization of interface</a:t>
            </a:r>
          </a:p>
          <a:p>
            <a:r>
              <a:rPr lang="en-US" sz="2133" dirty="0"/>
              <a:t>For Devices</a:t>
            </a:r>
          </a:p>
          <a:p>
            <a:pPr lvl="1"/>
            <a:r>
              <a:rPr lang="en-US" sz="2133" dirty="0"/>
              <a:t>high diversity</a:t>
            </a:r>
          </a:p>
          <a:p>
            <a:pPr lvl="1"/>
            <a:r>
              <a:rPr lang="en-US" sz="2133" dirty="0"/>
              <a:t>lack of standard specification of device interface and </a:t>
            </a:r>
            <a:r>
              <a:rPr lang="en-US" sz="2133" dirty="0"/>
              <a:t>behavior</a:t>
            </a:r>
            <a:endParaRPr lang="en-US" sz="2133" dirty="0"/>
          </a:p>
          <a:p>
            <a:endParaRPr lang="en-US" dirty="0"/>
          </a:p>
        </p:txBody>
      </p:sp>
    </p:spTree>
    <p:extLst>
      <p:ext uri="{BB962C8B-B14F-4D97-AF65-F5344CB8AC3E}">
        <p14:creationId xmlns:p14="http://schemas.microsoft.com/office/powerpoint/2010/main" val="1940926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520557" y="66158"/>
            <a:ext cx="6801542" cy="875140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371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altLang="en-US" sz="2000" b="1" dirty="0">
                <a:solidFill>
                  <a:srgbClr val="404040"/>
                </a:solidFill>
                <a:latin typeface="Roboto Slab"/>
              </a:rPr>
              <a:t>Pass through model</a:t>
            </a:r>
          </a:p>
          <a:p>
            <a:pPr defTabSz="1219170"/>
            <a:r>
              <a:rPr lang="en-US" altLang="en-US" sz="1600" dirty="0">
                <a:solidFill>
                  <a:srgbClr val="404040"/>
                </a:solidFill>
                <a:latin typeface="Lato" panose="020B0604020202020204" charset="0"/>
              </a:rPr>
              <a:t>Approach: VMM-level-driver configures device access permissions</a:t>
            </a:r>
            <a:endParaRPr lang="en-US" altLang="en-US" sz="1067" dirty="0"/>
          </a:p>
          <a:p>
            <a:pPr defTabSz="1219170"/>
            <a:r>
              <a:rPr lang="en-US" altLang="en-US" sz="1600" dirty="0">
                <a:solidFill>
                  <a:srgbClr val="404040"/>
                </a:solidFill>
                <a:latin typeface="Lato" panose="020B0604020202020204" charset="0"/>
              </a:rPr>
              <a:t>  </a:t>
            </a:r>
            <a:endParaRPr lang="en-US" altLang="en-US" sz="1067" dirty="0"/>
          </a:p>
          <a:p>
            <a:pPr defTabSz="1219170"/>
            <a:r>
              <a:rPr lang="en-US" altLang="en-US" sz="1600" b="1" dirty="0">
                <a:solidFill>
                  <a:srgbClr val="404040"/>
                </a:solidFill>
                <a:latin typeface="Lato" panose="020B0604020202020204" charset="0"/>
              </a:rPr>
              <a:t>Advantages</a:t>
            </a:r>
            <a:r>
              <a:rPr lang="en-US" altLang="en-US" sz="1600" dirty="0">
                <a:solidFill>
                  <a:srgbClr val="404040"/>
                </a:solidFill>
                <a:latin typeface="Lato" panose="020B0604020202020204" charset="0"/>
              </a:rPr>
              <a:t/>
            </a:r>
            <a:br>
              <a:rPr lang="en-US" altLang="en-US" sz="1600" dirty="0">
                <a:solidFill>
                  <a:srgbClr val="404040"/>
                </a:solidFill>
                <a:latin typeface="Lato" panose="020B0604020202020204" charset="0"/>
              </a:rPr>
            </a:br>
            <a:endParaRPr lang="en-US" altLang="en-US" sz="1067" dirty="0"/>
          </a:p>
          <a:p>
            <a:pPr defTabSz="1219170">
              <a:buFontTx/>
              <a:buChar char="•"/>
            </a:pPr>
            <a:r>
              <a:rPr lang="en-US" altLang="en-US" sz="1600" dirty="0">
                <a:solidFill>
                  <a:srgbClr val="404040"/>
                </a:solidFill>
                <a:latin typeface="Lato" panose="020B0604020202020204" charset="0"/>
              </a:rPr>
              <a:t>VM provided with exclusive and direct (VMM bypass) access to the device</a:t>
            </a:r>
          </a:p>
          <a:p>
            <a:pPr defTabSz="1219170"/>
            <a:r>
              <a:rPr lang="en-US" altLang="en-US" sz="1600" b="1" dirty="0">
                <a:solidFill>
                  <a:srgbClr val="404040"/>
                </a:solidFill>
                <a:latin typeface="Lato" panose="020B0604020202020204" charset="0"/>
              </a:rPr>
              <a:t>Disadvantages</a:t>
            </a:r>
            <a:r>
              <a:rPr lang="en-US" altLang="en-US" sz="1600" dirty="0">
                <a:solidFill>
                  <a:srgbClr val="404040"/>
                </a:solidFill>
                <a:latin typeface="Lato" panose="020B0604020202020204" charset="0"/>
              </a:rPr>
              <a:t/>
            </a:r>
            <a:br>
              <a:rPr lang="en-US" altLang="en-US" sz="1600" dirty="0">
                <a:solidFill>
                  <a:srgbClr val="404040"/>
                </a:solidFill>
                <a:latin typeface="Lato" panose="020B0604020202020204" charset="0"/>
              </a:rPr>
            </a:br>
            <a:endParaRPr lang="en-US" altLang="en-US" sz="1067" dirty="0"/>
          </a:p>
          <a:p>
            <a:pPr defTabSz="1219170">
              <a:buFontTx/>
              <a:buChar char="•"/>
            </a:pPr>
            <a:r>
              <a:rPr lang="en-US" altLang="en-US" sz="1600" dirty="0">
                <a:solidFill>
                  <a:srgbClr val="404040"/>
                </a:solidFill>
                <a:latin typeface="Lato" panose="020B0604020202020204" charset="0"/>
              </a:rPr>
              <a:t>Device sharing difficult</a:t>
            </a:r>
          </a:p>
          <a:p>
            <a:pPr defTabSz="1219170">
              <a:buFontTx/>
              <a:buChar char="•"/>
            </a:pPr>
            <a:r>
              <a:rPr lang="en-US" altLang="en-US" sz="1600" dirty="0">
                <a:solidFill>
                  <a:srgbClr val="404040"/>
                </a:solidFill>
                <a:latin typeface="Lato" panose="020B0604020202020204" charset="0"/>
              </a:rPr>
              <a:t>VMM must have exact type of device as what VM expects</a:t>
            </a:r>
          </a:p>
          <a:p>
            <a:pPr defTabSz="1219170">
              <a:buFontTx/>
              <a:buChar char="•"/>
            </a:pPr>
            <a:r>
              <a:rPr lang="en-US" altLang="en-US" sz="1600" dirty="0">
                <a:solidFill>
                  <a:srgbClr val="404040"/>
                </a:solidFill>
                <a:latin typeface="Lato" panose="020B0604020202020204" charset="0"/>
              </a:rPr>
              <a:t>VM migration tricky</a:t>
            </a:r>
          </a:p>
          <a:p>
            <a:pPr defTabSz="1219170"/>
            <a:endParaRPr lang="en-US" altLang="en-US" sz="38532" dirty="0">
              <a:solidFill>
                <a:srgbClr val="404040"/>
              </a:solidFill>
              <a:latin typeface="Lato" panose="020B0604020202020204" charset="0"/>
            </a:endParaRPr>
          </a:p>
        </p:txBody>
      </p:sp>
      <p:pic>
        <p:nvPicPr>
          <p:cNvPr id="4100" name="Picture 4" descr="passthroug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7916" y="1613733"/>
            <a:ext cx="5904217" cy="4788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5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3570" y="385666"/>
            <a:ext cx="10918005" cy="429910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1371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altLang="en-US" sz="2000" b="1" dirty="0">
                <a:solidFill>
                  <a:srgbClr val="404040"/>
                </a:solidFill>
                <a:latin typeface="Roboto Slab"/>
              </a:rPr>
              <a:t>Hypervisor - Direct model</a:t>
            </a:r>
          </a:p>
          <a:p>
            <a:pPr defTabSz="1219170"/>
            <a:r>
              <a:rPr lang="en-US" altLang="en-US" sz="1600" dirty="0">
                <a:solidFill>
                  <a:srgbClr val="404040"/>
                </a:solidFill>
                <a:latin typeface="Lato" panose="020B0604020202020204" charset="0"/>
              </a:rPr>
              <a:t>Approach:</a:t>
            </a:r>
            <a:endParaRPr lang="en-US" altLang="en-US" sz="1067" dirty="0"/>
          </a:p>
          <a:p>
            <a:pPr defTabSz="1219170">
              <a:buFontTx/>
              <a:buChar char="•"/>
            </a:pPr>
            <a:r>
              <a:rPr lang="en-US" altLang="en-US" sz="1600" dirty="0">
                <a:solidFill>
                  <a:srgbClr val="404040"/>
                </a:solidFill>
                <a:latin typeface="Lato" panose="020B0604020202020204" charset="0"/>
              </a:rPr>
              <a:t>VMM interrupts all device accesses</a:t>
            </a:r>
          </a:p>
          <a:p>
            <a:pPr defTabSz="1219170">
              <a:buFontTx/>
              <a:buChar char="•"/>
            </a:pPr>
            <a:r>
              <a:rPr lang="en-US" altLang="en-US" sz="1600" dirty="0">
                <a:solidFill>
                  <a:srgbClr val="404040"/>
                </a:solidFill>
                <a:latin typeface="Lato" panose="020B0604020202020204" charset="0"/>
              </a:rPr>
              <a:t>Emulate device operations</a:t>
            </a:r>
          </a:p>
          <a:p>
            <a:pPr marL="609585" lvl="1" defTabSz="1219170">
              <a:buFontTx/>
              <a:buChar char="•"/>
            </a:pPr>
            <a:r>
              <a:rPr lang="en-US" altLang="en-US" sz="1600" dirty="0">
                <a:solidFill>
                  <a:srgbClr val="404040"/>
                </a:solidFill>
                <a:latin typeface="Lato" panose="020B0604020202020204" charset="0"/>
              </a:rPr>
              <a:t>translate to generic I/O operations</a:t>
            </a:r>
          </a:p>
          <a:p>
            <a:pPr marL="609585" lvl="1" defTabSz="1219170">
              <a:buFontTx/>
              <a:buChar char="•"/>
            </a:pPr>
            <a:r>
              <a:rPr lang="en-US" altLang="en-US" sz="1600" dirty="0">
                <a:solidFill>
                  <a:srgbClr val="404040"/>
                </a:solidFill>
                <a:latin typeface="Lato" panose="020B0604020202020204" charset="0"/>
              </a:rPr>
              <a:t>traverse VMM-resident I/O stack</a:t>
            </a:r>
          </a:p>
          <a:p>
            <a:pPr marL="609585" lvl="1" defTabSz="1219170">
              <a:buFontTx/>
              <a:buChar char="•"/>
            </a:pPr>
            <a:r>
              <a:rPr lang="en-US" altLang="en-US" sz="1600" dirty="0">
                <a:solidFill>
                  <a:srgbClr val="404040"/>
                </a:solidFill>
                <a:latin typeface="Lato" panose="020B0604020202020204" charset="0"/>
              </a:rPr>
              <a:t>invoke VMM-resident driver</a:t>
            </a:r>
          </a:p>
          <a:p>
            <a:pPr defTabSz="1219170"/>
            <a:r>
              <a:rPr lang="en-US" altLang="en-US" sz="1600" dirty="0">
                <a:solidFill>
                  <a:srgbClr val="404040"/>
                </a:solidFill>
                <a:latin typeface="Lato" panose="020B0604020202020204" charset="0"/>
              </a:rPr>
              <a:t>                                                                                                         </a:t>
            </a:r>
            <a:endParaRPr lang="en-US" altLang="en-US" sz="1067" dirty="0"/>
          </a:p>
          <a:p>
            <a:pPr defTabSz="1219170"/>
            <a:r>
              <a:rPr lang="en-US" altLang="en-US" sz="1600" b="1" dirty="0">
                <a:solidFill>
                  <a:srgbClr val="404040"/>
                </a:solidFill>
                <a:latin typeface="Lato" panose="020B0604020202020204" charset="0"/>
              </a:rPr>
              <a:t>Advantages</a:t>
            </a:r>
            <a:r>
              <a:rPr lang="en-US" altLang="en-US" sz="1600" dirty="0">
                <a:solidFill>
                  <a:srgbClr val="404040"/>
                </a:solidFill>
                <a:latin typeface="Lato" panose="020B0604020202020204" charset="0"/>
              </a:rPr>
              <a:t/>
            </a:r>
            <a:br>
              <a:rPr lang="en-US" altLang="en-US" sz="1600" dirty="0">
                <a:solidFill>
                  <a:srgbClr val="404040"/>
                </a:solidFill>
                <a:latin typeface="Lato" panose="020B0604020202020204" charset="0"/>
              </a:rPr>
            </a:br>
            <a:endParaRPr lang="en-US" altLang="en-US" sz="1067" dirty="0"/>
          </a:p>
          <a:p>
            <a:pPr defTabSz="1219170">
              <a:buFontTx/>
              <a:buChar char="•"/>
            </a:pPr>
            <a:r>
              <a:rPr lang="en-US" altLang="en-US" sz="1600" dirty="0">
                <a:solidFill>
                  <a:srgbClr val="404040"/>
                </a:solidFill>
                <a:latin typeface="Lato" panose="020B0604020202020204" charset="0"/>
              </a:rPr>
              <a:t>VM decoupled from physical device</a:t>
            </a:r>
          </a:p>
          <a:p>
            <a:pPr defTabSz="1219170">
              <a:buFontTx/>
              <a:buChar char="•"/>
            </a:pPr>
            <a:r>
              <a:rPr lang="en-US" altLang="en-US" sz="1600" dirty="0">
                <a:solidFill>
                  <a:srgbClr val="404040"/>
                </a:solidFill>
                <a:latin typeface="Lato" panose="020B0604020202020204" charset="0"/>
              </a:rPr>
              <a:t>Sharing, migration, dealing with device specifics</a:t>
            </a:r>
          </a:p>
          <a:p>
            <a:pPr defTabSz="1219170"/>
            <a:r>
              <a:rPr lang="en-US" altLang="en-US" sz="1600" b="1" dirty="0">
                <a:solidFill>
                  <a:srgbClr val="404040"/>
                </a:solidFill>
                <a:latin typeface="Lato" panose="020B0604020202020204" charset="0"/>
              </a:rPr>
              <a:t>Disadvantages</a:t>
            </a:r>
            <a:r>
              <a:rPr lang="en-US" altLang="en-US" sz="1600" dirty="0">
                <a:solidFill>
                  <a:srgbClr val="404040"/>
                </a:solidFill>
                <a:latin typeface="Lato" panose="020B0604020202020204" charset="0"/>
              </a:rPr>
              <a:t/>
            </a:r>
            <a:br>
              <a:rPr lang="en-US" altLang="en-US" sz="1600" dirty="0">
                <a:solidFill>
                  <a:srgbClr val="404040"/>
                </a:solidFill>
                <a:latin typeface="Lato" panose="020B0604020202020204" charset="0"/>
              </a:rPr>
            </a:br>
            <a:endParaRPr lang="en-US" altLang="en-US" sz="1067" dirty="0"/>
          </a:p>
          <a:p>
            <a:pPr defTabSz="1219170">
              <a:buFontTx/>
              <a:buChar char="•"/>
            </a:pPr>
            <a:r>
              <a:rPr lang="en-US" altLang="en-US" sz="1600" dirty="0">
                <a:solidFill>
                  <a:srgbClr val="404040"/>
                </a:solidFill>
                <a:latin typeface="Lato" panose="020B0604020202020204" charset="0"/>
              </a:rPr>
              <a:t>Latency of device operations</a:t>
            </a:r>
          </a:p>
          <a:p>
            <a:pPr defTabSz="1219170">
              <a:buFontTx/>
              <a:buChar char="•"/>
            </a:pPr>
            <a:r>
              <a:rPr lang="en-US" altLang="en-US" sz="1600" dirty="0">
                <a:solidFill>
                  <a:srgbClr val="404040"/>
                </a:solidFill>
                <a:latin typeface="Lato" panose="020B0604020202020204" charset="0"/>
              </a:rPr>
              <a:t>Device driver ecosystem complexities in Hypervisor</a:t>
            </a:r>
          </a:p>
          <a:p>
            <a:pPr defTabSz="1219170"/>
            <a:endParaRPr lang="en-US" altLang="en-US" sz="1600" dirty="0">
              <a:solidFill>
                <a:srgbClr val="404040"/>
              </a:solidFill>
              <a:latin typeface="Lato" panose="020B0604020202020204" charset="0"/>
            </a:endParaRPr>
          </a:p>
        </p:txBody>
      </p:sp>
      <p:pic>
        <p:nvPicPr>
          <p:cNvPr id="5122" name="Picture 2" descr="hypervisordir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4937" y="1876746"/>
            <a:ext cx="5504591" cy="431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9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Widescreen</PresentationFormat>
  <Paragraphs>104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Lato</vt:lpstr>
      <vt:lpstr>Roboto Slab</vt:lpstr>
      <vt:lpstr>Times New Roman</vt:lpstr>
      <vt:lpstr>Office Theme</vt:lpstr>
      <vt:lpstr>WEEK -05 LECTURE</vt:lpstr>
      <vt:lpstr>Virtualization</vt:lpstr>
      <vt:lpstr>Virualization Continue..</vt:lpstr>
      <vt:lpstr>PowerPoint Presentation</vt:lpstr>
      <vt:lpstr>PowerPoint Presentation</vt:lpstr>
      <vt:lpstr>Full Virtualization vs Partial  Virtualization</vt:lpstr>
      <vt:lpstr>Device Virtualization (Pass-through, Hypervisor-Direct, and Split Device Driver) </vt:lpstr>
      <vt:lpstr>PowerPoint Presentation</vt:lpstr>
      <vt:lpstr>PowerPoint Presentation</vt:lpstr>
      <vt:lpstr>PowerPoint Presentation</vt:lpstr>
      <vt:lpstr>Network and Storage Virtualization </vt:lpstr>
      <vt:lpstr>Software Defined Networks (SDN) and Software Defined Storage (SDS)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-05 LECTURE</dc:title>
  <dc:creator>Lakhani</dc:creator>
  <cp:lastModifiedBy>Lakhani</cp:lastModifiedBy>
  <cp:revision>1</cp:revision>
  <dcterms:created xsi:type="dcterms:W3CDTF">2025-01-29T13:28:57Z</dcterms:created>
  <dcterms:modified xsi:type="dcterms:W3CDTF">2025-01-29T13:29:35Z</dcterms:modified>
</cp:coreProperties>
</file>