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9" r:id="rId3"/>
    <p:sldId id="260" r:id="rId4"/>
    <p:sldId id="261"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umar" userId="a5375871a7f1d652" providerId="LiveId" clId="{DEBF3FC4-123B-4CCA-BA7F-E907B977AB7D}"/>
    <pc:docChg chg="modSld">
      <pc:chgData name="Abhishek Kumar" userId="a5375871a7f1d652" providerId="LiveId" clId="{DEBF3FC4-123B-4CCA-BA7F-E907B977AB7D}" dt="2025-03-17T17:04:39.958" v="2" actId="14734"/>
      <pc:docMkLst>
        <pc:docMk/>
      </pc:docMkLst>
      <pc:sldChg chg="modSp mod">
        <pc:chgData name="Abhishek Kumar" userId="a5375871a7f1d652" providerId="LiveId" clId="{DEBF3FC4-123B-4CCA-BA7F-E907B977AB7D}" dt="2025-03-17T16:58:14.874" v="1" actId="1036"/>
        <pc:sldMkLst>
          <pc:docMk/>
          <pc:sldMk cId="4200975225" sldId="260"/>
        </pc:sldMkLst>
        <pc:picChg chg="mod">
          <ac:chgData name="Abhishek Kumar" userId="a5375871a7f1d652" providerId="LiveId" clId="{DEBF3FC4-123B-4CCA-BA7F-E907B977AB7D}" dt="2025-03-17T16:58:14.874" v="1" actId="1036"/>
          <ac:picMkLst>
            <pc:docMk/>
            <pc:sldMk cId="4200975225" sldId="260"/>
            <ac:picMk id="73" creationId="{00000000-0000-0000-0000-000000000000}"/>
          </ac:picMkLst>
        </pc:picChg>
      </pc:sldChg>
      <pc:sldChg chg="modSp mod">
        <pc:chgData name="Abhishek Kumar" userId="a5375871a7f1d652" providerId="LiveId" clId="{DEBF3FC4-123B-4CCA-BA7F-E907B977AB7D}" dt="2025-03-17T17:04:39.958" v="2" actId="14734"/>
        <pc:sldMkLst>
          <pc:docMk/>
          <pc:sldMk cId="275246985" sldId="263"/>
        </pc:sldMkLst>
        <pc:graphicFrameChg chg="modGraphic">
          <ac:chgData name="Abhishek Kumar" userId="a5375871a7f1d652" providerId="LiveId" clId="{DEBF3FC4-123B-4CCA-BA7F-E907B977AB7D}" dt="2025-03-17T17:04:39.958" v="2" actId="14734"/>
          <ac:graphicFrameMkLst>
            <pc:docMk/>
            <pc:sldMk cId="275246985" sldId="263"/>
            <ac:graphicFrameMk id="9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A4ECB-C93E-4E66-BCC5-3B943618DDCB}"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3585A-A6D7-4E3B-8784-D78FC9713416}" type="slidenum">
              <a:rPr lang="en-US" smtClean="0"/>
              <a:t>‹#›</a:t>
            </a:fld>
            <a:endParaRPr lang="en-US"/>
          </a:p>
        </p:txBody>
      </p:sp>
    </p:spTree>
    <p:extLst>
      <p:ext uri="{BB962C8B-B14F-4D97-AF65-F5344CB8AC3E}">
        <p14:creationId xmlns:p14="http://schemas.microsoft.com/office/powerpoint/2010/main" val="1596246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649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8b2f20a0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8b2f20a0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57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8b2f20a0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8b2f20a0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7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8b2f20a0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8b2f20a0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325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8b2f20a0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8b2f20a0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096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8b2f20a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8b2f20a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06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8b2f20a0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8b2f20a0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603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8b2f20a0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8b2f20a0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918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18b2f20a0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18b2f20a0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518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18b2f20a0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18b2f20a0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17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8b2f20a0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18b2f20a0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64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18b2f20a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8b2f20a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76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18b2f20a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18b2f20a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00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8b2f20a0b_0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8b2f20a0b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85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8b2f20a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8b2f20a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45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8b2f20a0b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8b2f20a0b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77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8b2f20a0b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8b2f20a0b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37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8b2f20a0b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8b2f20a0b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24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8b2f20a0b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8b2f20a0b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994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A4FF3D-5744-47F9-A54E-FDAEDE2F6A9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326966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A4FF3D-5744-47F9-A54E-FDAEDE2F6A9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355240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A4FF3D-5744-47F9-A54E-FDAEDE2F6A9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1102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0612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70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A4FF3D-5744-47F9-A54E-FDAEDE2F6A9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213700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4FF3D-5744-47F9-A54E-FDAEDE2F6A9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208219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A4FF3D-5744-47F9-A54E-FDAEDE2F6A96}"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78681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A4FF3D-5744-47F9-A54E-FDAEDE2F6A96}"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339552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A4FF3D-5744-47F9-A54E-FDAEDE2F6A96}"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267531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FF3D-5744-47F9-A54E-FDAEDE2F6A96}"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378753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A4FF3D-5744-47F9-A54E-FDAEDE2F6A96}"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265832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A4FF3D-5744-47F9-A54E-FDAEDE2F6A96}"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8897F-C7C6-4A57-A905-47B69A8DF22A}" type="slidenum">
              <a:rPr lang="en-US" smtClean="0"/>
              <a:t>‹#›</a:t>
            </a:fld>
            <a:endParaRPr lang="en-US"/>
          </a:p>
        </p:txBody>
      </p:sp>
    </p:spTree>
    <p:extLst>
      <p:ext uri="{BB962C8B-B14F-4D97-AF65-F5344CB8AC3E}">
        <p14:creationId xmlns:p14="http://schemas.microsoft.com/office/powerpoint/2010/main" val="325829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FF3D-5744-47F9-A54E-FDAEDE2F6A96}" type="datetimeFigureOut">
              <a:rPr lang="en-US" smtClean="0"/>
              <a:t>3/17/2025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8897F-C7C6-4A57-A905-47B69A8DF22A}" type="slidenum">
              <a:rPr lang="en-US" smtClean="0"/>
              <a:t>‹#›</a:t>
            </a:fld>
            <a:endParaRPr lang="en-US"/>
          </a:p>
        </p:txBody>
      </p:sp>
    </p:spTree>
    <p:extLst>
      <p:ext uri="{BB962C8B-B14F-4D97-AF65-F5344CB8AC3E}">
        <p14:creationId xmlns:p14="http://schemas.microsoft.com/office/powerpoint/2010/main" val="1452334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16449" y="2561689"/>
            <a:ext cx="11205680" cy="1263347"/>
          </a:xfrm>
          <a:prstGeom prst="rect">
            <a:avLst/>
          </a:prstGeom>
        </p:spPr>
        <p:txBody>
          <a:bodyPr spcFirstLastPara="1" vert="horz" wrap="square" lIns="121900" tIns="121900" rIns="121900" bIns="121900" rtlCol="0" anchor="b" anchorCtr="0">
            <a:normAutofit/>
          </a:bodyPr>
          <a:lstStyle/>
          <a:p>
            <a:pPr>
              <a:spcBef>
                <a:spcPts val="0"/>
              </a:spcBef>
            </a:pPr>
            <a:r>
              <a:rPr lang="en" dirty="0"/>
              <a:t>Parallel &amp; Distributed Computing</a:t>
            </a:r>
            <a:endParaRPr dirty="0"/>
          </a:p>
        </p:txBody>
      </p:sp>
    </p:spTree>
    <p:extLst>
      <p:ext uri="{BB962C8B-B14F-4D97-AF65-F5344CB8AC3E}">
        <p14:creationId xmlns:p14="http://schemas.microsoft.com/office/powerpoint/2010/main" val="334683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a:t>Traditional Computing Types  </a:t>
            </a:r>
            <a:endParaRPr/>
          </a:p>
        </p:txBody>
      </p:sp>
      <p:sp>
        <p:nvSpPr>
          <p:cNvPr id="127" name="Google Shape;127;p23"/>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buNone/>
            </a:pPr>
            <a:r>
              <a:rPr lang="en" sz="2667" dirty="0"/>
              <a:t>Traditional computing merely refers to the concept of physical data centers and the dependence of the businesses that use these data centers for the sake of storing their digital assets and running a complete networking system for their day to day operations.</a:t>
            </a:r>
            <a:endParaRPr sz="2667" dirty="0"/>
          </a:p>
          <a:p>
            <a:pPr marL="0" indent="0">
              <a:spcBef>
                <a:spcPts val="1600"/>
              </a:spcBef>
              <a:spcAft>
                <a:spcPts val="1600"/>
              </a:spcAft>
              <a:buNone/>
            </a:pPr>
            <a:r>
              <a:rPr lang="en" sz="2667" dirty="0"/>
              <a:t>Day to day routine Operations.</a:t>
            </a:r>
            <a:endParaRPr sz="2667" dirty="0"/>
          </a:p>
        </p:txBody>
      </p:sp>
    </p:spTree>
    <p:extLst>
      <p:ext uri="{BB962C8B-B14F-4D97-AF65-F5344CB8AC3E}">
        <p14:creationId xmlns:p14="http://schemas.microsoft.com/office/powerpoint/2010/main" val="411478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223816" y="360487"/>
            <a:ext cx="11360800" cy="763600"/>
          </a:xfrm>
          <a:prstGeom prst="rect">
            <a:avLst/>
          </a:prstGeom>
        </p:spPr>
        <p:txBody>
          <a:bodyPr spcFirstLastPara="1" vert="horz" wrap="square" lIns="121900" tIns="121900" rIns="121900" bIns="121900" rtlCol="0" anchor="t" anchorCtr="0">
            <a:normAutofit fontScale="90000"/>
          </a:bodyPr>
          <a:lstStyle/>
          <a:p>
            <a:r>
              <a:rPr lang="en" dirty="0"/>
              <a:t>Cloud Computing </a:t>
            </a:r>
            <a:endParaRPr dirty="0"/>
          </a:p>
        </p:txBody>
      </p:sp>
      <p:sp>
        <p:nvSpPr>
          <p:cNvPr id="133" name="Google Shape;133;p24"/>
          <p:cNvSpPr txBox="1">
            <a:spLocks noGrp="1"/>
          </p:cNvSpPr>
          <p:nvPr>
            <p:ph type="body" idx="1"/>
          </p:nvPr>
        </p:nvSpPr>
        <p:spPr>
          <a:xfrm>
            <a:off x="326067" y="1221560"/>
            <a:ext cx="11360800" cy="5243273"/>
          </a:xfrm>
          <a:prstGeom prst="rect">
            <a:avLst/>
          </a:prstGeom>
        </p:spPr>
        <p:txBody>
          <a:bodyPr spcFirstLastPara="1" vert="horz" wrap="square" lIns="121900" tIns="121900" rIns="121900" bIns="121900" rtlCol="0" anchor="t" anchorCtr="0">
            <a:normAutofit/>
          </a:bodyPr>
          <a:lstStyle/>
          <a:p>
            <a:pPr marL="0" indent="0">
              <a:lnSpc>
                <a:spcPct val="120000"/>
              </a:lnSpc>
              <a:buNone/>
            </a:pPr>
            <a:r>
              <a:rPr lang="en" sz="2400" dirty="0">
                <a:solidFill>
                  <a:schemeClr val="dk1"/>
                </a:solidFill>
                <a:highlight>
                  <a:srgbClr val="FFFFFF"/>
                </a:highlight>
              </a:rPr>
              <a:t>Cloud Computing is the combination of configurable components. Moreover, components like system resources and advanced services help deliver tasks using internet connections. Further, it runs tasks on third-party servers and enables the ability to access data from multiple locations. It also provides a cost-efficient solution and is more user-friendly. Above all, it offers more storage space, servers, and computing power to help the apps run efficiently and smoothly. Moreover, it only requires fast, eligible, and stable internet connections to execute tasks.</a:t>
            </a:r>
            <a:endParaRPr sz="2400" dirty="0">
              <a:solidFill>
                <a:schemeClr val="dk1"/>
              </a:solidFill>
              <a:highlight>
                <a:srgbClr val="FFFFFF"/>
              </a:highlight>
            </a:endParaRPr>
          </a:p>
          <a:p>
            <a:pPr marL="0" indent="0">
              <a:lnSpc>
                <a:spcPct val="175000"/>
              </a:lnSpc>
              <a:spcBef>
                <a:spcPts val="1067"/>
              </a:spcBef>
              <a:buNone/>
            </a:pPr>
            <a:r>
              <a:rPr lang="en" sz="2933" dirty="0">
                <a:solidFill>
                  <a:schemeClr val="dk1"/>
                </a:solidFill>
                <a:highlight>
                  <a:srgbClr val="FFFFFF"/>
                </a:highlight>
              </a:rPr>
              <a:t>Examples: </a:t>
            </a:r>
            <a:r>
              <a:rPr lang="en" sz="2933" dirty="0">
                <a:solidFill>
                  <a:srgbClr val="202124"/>
                </a:solidFill>
                <a:highlight>
                  <a:srgbClr val="FFFFFF"/>
                </a:highlight>
              </a:rPr>
              <a:t>File Sharing + Data Storage: Dropbox.</a:t>
            </a:r>
            <a:endParaRPr sz="2933" dirty="0">
              <a:solidFill>
                <a:srgbClr val="202124"/>
              </a:solidFill>
              <a:highlight>
                <a:srgbClr val="FFFFFF"/>
              </a:highlight>
            </a:endParaRPr>
          </a:p>
          <a:p>
            <a:pPr marL="0" indent="0">
              <a:lnSpc>
                <a:spcPct val="175000"/>
              </a:lnSpc>
              <a:spcBef>
                <a:spcPts val="1067"/>
              </a:spcBef>
              <a:buClr>
                <a:schemeClr val="dk1"/>
              </a:buClr>
              <a:buSzPct val="59305"/>
              <a:buNone/>
            </a:pPr>
            <a:endParaRPr sz="2472" dirty="0">
              <a:solidFill>
                <a:schemeClr val="dk1"/>
              </a:solidFill>
              <a:highlight>
                <a:srgbClr val="FFFFFF"/>
              </a:highlight>
            </a:endParaRPr>
          </a:p>
          <a:p>
            <a:pPr marL="0" indent="0">
              <a:lnSpc>
                <a:spcPct val="129000"/>
              </a:lnSpc>
              <a:spcBef>
                <a:spcPts val="1867"/>
              </a:spcBef>
              <a:buClr>
                <a:schemeClr val="dk1"/>
              </a:buClr>
              <a:buSzPct val="78571"/>
              <a:buNone/>
            </a:pPr>
            <a:endParaRPr sz="1867" b="1" dirty="0">
              <a:solidFill>
                <a:srgbClr val="333333"/>
              </a:solidFill>
              <a:highlight>
                <a:srgbClr val="FFFFFF"/>
              </a:highlight>
              <a:latin typeface="Lato"/>
              <a:ea typeface="Lato"/>
              <a:cs typeface="Lato"/>
              <a:sym typeface="Lato"/>
            </a:endParaRPr>
          </a:p>
          <a:p>
            <a:pPr marL="0" indent="0">
              <a:spcBef>
                <a:spcPts val="533"/>
              </a:spcBef>
              <a:spcAft>
                <a:spcPts val="1600"/>
              </a:spcAft>
              <a:buNone/>
            </a:pPr>
            <a:endParaRPr dirty="0"/>
          </a:p>
        </p:txBody>
      </p:sp>
      <p:pic>
        <p:nvPicPr>
          <p:cNvPr id="134" name="Google Shape;134;p24"/>
          <p:cNvPicPr preferRelativeResize="0"/>
          <p:nvPr/>
        </p:nvPicPr>
        <p:blipFill>
          <a:blip r:embed="rId3">
            <a:alphaModFix/>
          </a:blip>
          <a:stretch>
            <a:fillRect/>
          </a:stretch>
        </p:blipFill>
        <p:spPr>
          <a:xfrm>
            <a:off x="8168967" y="4655567"/>
            <a:ext cx="3517900" cy="1809267"/>
          </a:xfrm>
          <a:prstGeom prst="rect">
            <a:avLst/>
          </a:prstGeom>
          <a:noFill/>
          <a:ln>
            <a:noFill/>
          </a:ln>
        </p:spPr>
      </p:pic>
    </p:spTree>
    <p:extLst>
      <p:ext uri="{BB962C8B-B14F-4D97-AF65-F5344CB8AC3E}">
        <p14:creationId xmlns:p14="http://schemas.microsoft.com/office/powerpoint/2010/main" val="78017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Grid Computing </a:t>
            </a:r>
            <a:endParaRPr/>
          </a:p>
        </p:txBody>
      </p:sp>
      <p:sp>
        <p:nvSpPr>
          <p:cNvPr id="140" name="Google Shape;140;p25"/>
          <p:cNvSpPr txBox="1">
            <a:spLocks noGrp="1"/>
          </p:cNvSpPr>
          <p:nvPr>
            <p:ph type="body" idx="1"/>
          </p:nvPr>
        </p:nvSpPr>
        <p:spPr>
          <a:xfrm>
            <a:off x="415600" y="1536633"/>
            <a:ext cx="11360800" cy="5034800"/>
          </a:xfrm>
          <a:prstGeom prst="rect">
            <a:avLst/>
          </a:prstGeom>
        </p:spPr>
        <p:txBody>
          <a:bodyPr spcFirstLastPara="1" vert="horz" wrap="square" lIns="121900" tIns="121900" rIns="121900" bIns="121900" rtlCol="0" anchor="t" anchorCtr="0">
            <a:normAutofit/>
          </a:bodyPr>
          <a:lstStyle/>
          <a:p>
            <a:pPr marL="0" indent="0">
              <a:spcAft>
                <a:spcPts val="1600"/>
              </a:spcAft>
              <a:buClr>
                <a:schemeClr val="dk1"/>
              </a:buClr>
              <a:buSzPts val="1100"/>
              <a:buNone/>
            </a:pPr>
            <a:r>
              <a:rPr lang="en" sz="2400" dirty="0"/>
              <a:t>Grid Computing is a process where computers and devices from various locations work on a single problem. Further, in this system clusters jointly execute given tasks. As a result, it applies resources from multiple computers and nodes. Therefore, it is a type of computing environment that utilizes several and scattered resources. Hence, these resources provide a functioning environment for executing a single task. </a:t>
            </a:r>
            <a:endParaRPr sz="2400" dirty="0"/>
          </a:p>
        </p:txBody>
      </p:sp>
      <p:pic>
        <p:nvPicPr>
          <p:cNvPr id="141" name="Google Shape;141;p25"/>
          <p:cNvPicPr preferRelativeResize="0"/>
          <p:nvPr/>
        </p:nvPicPr>
        <p:blipFill>
          <a:blip r:embed="rId3">
            <a:alphaModFix/>
          </a:blip>
          <a:stretch>
            <a:fillRect/>
          </a:stretch>
        </p:blipFill>
        <p:spPr>
          <a:xfrm>
            <a:off x="4356244" y="3463407"/>
            <a:ext cx="7197555" cy="3108027"/>
          </a:xfrm>
          <a:prstGeom prst="rect">
            <a:avLst/>
          </a:prstGeom>
          <a:noFill/>
          <a:ln>
            <a:noFill/>
          </a:ln>
        </p:spPr>
      </p:pic>
    </p:spTree>
    <p:extLst>
      <p:ext uri="{BB962C8B-B14F-4D97-AF65-F5344CB8AC3E}">
        <p14:creationId xmlns:p14="http://schemas.microsoft.com/office/powerpoint/2010/main" val="255166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Personal Computing </a:t>
            </a:r>
            <a:endParaRPr/>
          </a:p>
        </p:txBody>
      </p:sp>
      <p:sp>
        <p:nvSpPr>
          <p:cNvPr id="147" name="Google Shape;147;p26"/>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sz="2667" dirty="0"/>
              <a:t>A Personal Computing Environment includes a single machine. Moreover, it incorporates complete programs on a computer and performs it. </a:t>
            </a:r>
            <a:endParaRPr sz="2667" dirty="0"/>
          </a:p>
          <a:p>
            <a:pPr marL="0" indent="0">
              <a:spcBef>
                <a:spcPts val="1600"/>
              </a:spcBef>
              <a:buClr>
                <a:schemeClr val="dk1"/>
              </a:buClr>
              <a:buSzPts val="1100"/>
              <a:buNone/>
            </a:pPr>
            <a:r>
              <a:rPr lang="en" sz="2667" dirty="0"/>
              <a:t>For example, machines like laptops, mobiles, printers, etc are a part of the Personal Computing Environment. As a result, this type of computing environment is for single users to run tasks at home or offices.</a:t>
            </a:r>
            <a:endParaRPr sz="2667" dirty="0"/>
          </a:p>
          <a:p>
            <a:pPr marL="0" indent="0">
              <a:spcBef>
                <a:spcPts val="1600"/>
              </a:spcBef>
              <a:spcAft>
                <a:spcPts val="1600"/>
              </a:spcAft>
              <a:buClr>
                <a:schemeClr val="dk1"/>
              </a:buClr>
              <a:buSzPts val="1100"/>
              <a:buNone/>
            </a:pPr>
            <a:endParaRPr dirty="0"/>
          </a:p>
        </p:txBody>
      </p:sp>
    </p:spTree>
    <p:extLst>
      <p:ext uri="{BB962C8B-B14F-4D97-AF65-F5344CB8AC3E}">
        <p14:creationId xmlns:p14="http://schemas.microsoft.com/office/powerpoint/2010/main" val="404503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Time Sharing </a:t>
            </a:r>
            <a:endParaRPr/>
          </a:p>
        </p:txBody>
      </p:sp>
      <p:sp>
        <p:nvSpPr>
          <p:cNvPr id="153" name="Google Shape;153;p27"/>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sz="2667" dirty="0"/>
              <a:t>A Time-Sharing Computing Environment enables multiple users to share a system concurrently. Furthermore, it allows various time slots for various users and processes. Hence, the processor switches rapidly and changes users according to their slots.</a:t>
            </a:r>
            <a:endParaRPr sz="2667" dirty="0"/>
          </a:p>
          <a:p>
            <a:pPr marL="0" indent="0">
              <a:spcBef>
                <a:spcPts val="1600"/>
              </a:spcBef>
              <a:buClr>
                <a:schemeClr val="dk1"/>
              </a:buClr>
              <a:buSzPts val="1100"/>
              <a:buNone/>
            </a:pPr>
            <a:endParaRPr sz="2667" dirty="0"/>
          </a:p>
          <a:p>
            <a:pPr marL="0" indent="0">
              <a:spcBef>
                <a:spcPts val="1600"/>
              </a:spcBef>
              <a:buClr>
                <a:schemeClr val="dk1"/>
              </a:buClr>
              <a:buSzPts val="1100"/>
              <a:buNone/>
            </a:pPr>
            <a:r>
              <a:rPr lang="en" sz="2667" dirty="0"/>
              <a:t>For example, Windows 95 and its later versions, Unix, IOS, Linux OS all run on the time-sharing computing environment</a:t>
            </a:r>
            <a:endParaRPr sz="2667" dirty="0"/>
          </a:p>
          <a:p>
            <a:pPr marL="0" indent="0">
              <a:spcBef>
                <a:spcPts val="1600"/>
              </a:spcBef>
              <a:spcAft>
                <a:spcPts val="1600"/>
              </a:spcAft>
              <a:buNone/>
            </a:pPr>
            <a:endParaRPr sz="2667" dirty="0"/>
          </a:p>
        </p:txBody>
      </p:sp>
    </p:spTree>
    <p:extLst>
      <p:ext uri="{BB962C8B-B14F-4D97-AF65-F5344CB8AC3E}">
        <p14:creationId xmlns:p14="http://schemas.microsoft.com/office/powerpoint/2010/main" val="346168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Client Server </a:t>
            </a:r>
            <a:endParaRPr/>
          </a:p>
        </p:txBody>
      </p:sp>
      <p:sp>
        <p:nvSpPr>
          <p:cNvPr id="159" name="Google Shape;159;p28"/>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buClr>
                <a:schemeClr val="dk1"/>
              </a:buClr>
              <a:buSzPct val="61111"/>
              <a:buNone/>
            </a:pPr>
            <a:r>
              <a:rPr lang="en" sz="2133" dirty="0"/>
              <a:t>Client-Server Computing is a type of environment that incorporates two machines. Therefore, it includes a client machine and a server machine. Sometimes, the same machine serves as the client and the server. Subsequently, a client requests a resource or service and a server provides the same. Moreover, a server provides a resource or service to multiple clients simultaneously. Hence, the communication takes place using a computer network.</a:t>
            </a:r>
            <a:endParaRPr sz="2133" dirty="0"/>
          </a:p>
          <a:p>
            <a:pPr marL="0" indent="0">
              <a:spcBef>
                <a:spcPts val="1600"/>
              </a:spcBef>
              <a:buClr>
                <a:schemeClr val="dk1"/>
              </a:buClr>
              <a:buSzPct val="61111"/>
              <a:buNone/>
            </a:pPr>
            <a:r>
              <a:rPr lang="en" sz="2133" dirty="0"/>
              <a:t>Categorization of Client-Server Computing Environment is into two types:</a:t>
            </a:r>
            <a:endParaRPr sz="2133" dirty="0"/>
          </a:p>
          <a:p>
            <a:pPr marL="0" indent="0">
              <a:spcBef>
                <a:spcPts val="1600"/>
              </a:spcBef>
              <a:buClr>
                <a:schemeClr val="dk1"/>
              </a:buClr>
              <a:buSzPct val="61111"/>
              <a:buNone/>
            </a:pPr>
            <a:r>
              <a:rPr lang="en" sz="2133" b="1" dirty="0"/>
              <a:t>Computer Server:</a:t>
            </a:r>
            <a:r>
              <a:rPr lang="en" sz="2133" dirty="0"/>
              <a:t> It provides the interface to the clients. Hence, it helps communicate requests to execute tasks.</a:t>
            </a:r>
            <a:endParaRPr sz="2133" dirty="0"/>
          </a:p>
          <a:p>
            <a:pPr marL="0" indent="0">
              <a:spcBef>
                <a:spcPts val="1600"/>
              </a:spcBef>
              <a:buClr>
                <a:schemeClr val="dk1"/>
              </a:buClr>
              <a:buSzPct val="61111"/>
              <a:buNone/>
            </a:pPr>
            <a:r>
              <a:rPr lang="en" sz="2133" dirty="0"/>
              <a:t>Meanwhile, the server performs the task and responds with the outcome.</a:t>
            </a:r>
            <a:endParaRPr sz="2133" dirty="0"/>
          </a:p>
          <a:p>
            <a:pPr marL="0" indent="0">
              <a:spcBef>
                <a:spcPts val="1600"/>
              </a:spcBef>
              <a:spcAft>
                <a:spcPts val="1600"/>
              </a:spcAft>
              <a:buNone/>
            </a:pPr>
            <a:r>
              <a:rPr lang="en" sz="2133" b="1" dirty="0"/>
              <a:t>File-Server: </a:t>
            </a:r>
            <a:r>
              <a:rPr lang="en" sz="2133" dirty="0"/>
              <a:t>The environment provides a file-system interface. Therefore, allowing clients to create, update, read, and delete files. </a:t>
            </a:r>
            <a:endParaRPr sz="2133" dirty="0"/>
          </a:p>
        </p:txBody>
      </p:sp>
    </p:spTree>
    <p:extLst>
      <p:ext uri="{BB962C8B-B14F-4D97-AF65-F5344CB8AC3E}">
        <p14:creationId xmlns:p14="http://schemas.microsoft.com/office/powerpoint/2010/main" val="395930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Peer to Peer</a:t>
            </a:r>
            <a:endParaRPr/>
          </a:p>
        </p:txBody>
      </p:sp>
      <p:sp>
        <p:nvSpPr>
          <p:cNvPr id="165" name="Google Shape;165;p29"/>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sz="2667" dirty="0"/>
              <a:t>Peer-to-Peer Computing is a type of environment similar to a Distributed type of Computing Environment. That is to say, there are no differences between clients and servers in this type of computing environment.</a:t>
            </a:r>
            <a:endParaRPr sz="2667" dirty="0"/>
          </a:p>
          <a:p>
            <a:pPr marL="0" indent="0">
              <a:spcBef>
                <a:spcPts val="1600"/>
              </a:spcBef>
              <a:buClr>
                <a:schemeClr val="dk1"/>
              </a:buClr>
              <a:buSzPts val="1100"/>
              <a:buNone/>
            </a:pPr>
            <a:endParaRPr sz="2667" dirty="0"/>
          </a:p>
          <a:p>
            <a:pPr marL="0" indent="0">
              <a:spcBef>
                <a:spcPts val="1600"/>
              </a:spcBef>
              <a:spcAft>
                <a:spcPts val="1600"/>
              </a:spcAft>
              <a:buNone/>
            </a:pPr>
            <a:r>
              <a:rPr lang="en" sz="2667" dirty="0"/>
              <a:t>P2P provides an advantage over traditional client-server environments. That is to say, it provides services using several nodes throughout the network.</a:t>
            </a:r>
            <a:endParaRPr sz="2667" dirty="0"/>
          </a:p>
        </p:txBody>
      </p:sp>
    </p:spTree>
    <p:extLst>
      <p:ext uri="{BB962C8B-B14F-4D97-AF65-F5344CB8AC3E}">
        <p14:creationId xmlns:p14="http://schemas.microsoft.com/office/powerpoint/2010/main" val="1992132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Mobile Computing </a:t>
            </a:r>
            <a:endParaRPr/>
          </a:p>
        </p:txBody>
      </p:sp>
      <p:sp>
        <p:nvSpPr>
          <p:cNvPr id="171" name="Google Shape;171;p30"/>
          <p:cNvSpPr txBox="1">
            <a:spLocks noGrp="1"/>
          </p:cNvSpPr>
          <p:nvPr>
            <p:ph type="body" idx="1"/>
          </p:nvPr>
        </p:nvSpPr>
        <p:spPr>
          <a:xfrm>
            <a:off x="415600" y="1356967"/>
            <a:ext cx="11360800" cy="45552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sz="2667" dirty="0"/>
              <a:t>Mobile Computing refers to the type of environment that runs tasks on smartphones and tablets. Hence, it is computing on portable and lightweight devices. </a:t>
            </a:r>
            <a:endParaRPr sz="2667" dirty="0"/>
          </a:p>
          <a:p>
            <a:pPr marL="0" indent="0">
              <a:spcBef>
                <a:spcPts val="1600"/>
              </a:spcBef>
              <a:buClr>
                <a:schemeClr val="dk1"/>
              </a:buClr>
              <a:buSzPts val="1100"/>
              <a:buNone/>
            </a:pPr>
            <a:r>
              <a:rPr lang="en" sz="2667" dirty="0"/>
              <a:t>Although, compared to other devices, mobile systems lack screen size, memory capacity, and other traditional functionalities. However, it does provide remote access to multiple services.</a:t>
            </a:r>
            <a:endParaRPr sz="2667" dirty="0"/>
          </a:p>
          <a:p>
            <a:pPr marL="0" indent="0">
              <a:spcBef>
                <a:spcPts val="1600"/>
              </a:spcBef>
              <a:buClr>
                <a:schemeClr val="dk1"/>
              </a:buClr>
              <a:buSzPts val="1100"/>
              <a:buNone/>
            </a:pPr>
            <a:r>
              <a:rPr lang="en" sz="2667" dirty="0"/>
              <a:t>Today, mobile computing environments consist of multiple functions. Hence, it offers services as good as any other traditional device. Moreover, the two main operating systems that dominate this market are Apple iOS and Google Android.</a:t>
            </a:r>
            <a:endParaRPr sz="2667" dirty="0"/>
          </a:p>
          <a:p>
            <a:pPr marL="0" indent="0">
              <a:spcBef>
                <a:spcPts val="1600"/>
              </a:spcBef>
              <a:spcAft>
                <a:spcPts val="1600"/>
              </a:spcAft>
              <a:buNone/>
            </a:pPr>
            <a:endParaRPr dirty="0"/>
          </a:p>
        </p:txBody>
      </p:sp>
    </p:spTree>
    <p:extLst>
      <p:ext uri="{BB962C8B-B14F-4D97-AF65-F5344CB8AC3E}">
        <p14:creationId xmlns:p14="http://schemas.microsoft.com/office/powerpoint/2010/main" val="351880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Cluster Computing </a:t>
            </a:r>
            <a:endParaRPr/>
          </a:p>
        </p:txBody>
      </p:sp>
      <p:sp>
        <p:nvSpPr>
          <p:cNvPr id="177" name="Google Shape;177;p31"/>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buNone/>
            </a:pPr>
            <a:r>
              <a:rPr lang="en" sz="2400" dirty="0"/>
              <a:t>In this type of computing environment, clusters execute tasks. Cluster Computing allows clusters to work as a set of loosely or tightly connected computers.</a:t>
            </a:r>
            <a:endParaRPr sz="2400" dirty="0"/>
          </a:p>
          <a:p>
            <a:pPr marL="0" indent="0">
              <a:spcBef>
                <a:spcPts val="1600"/>
              </a:spcBef>
              <a:buNone/>
            </a:pPr>
            <a:r>
              <a:rPr lang="en" sz="2400" dirty="0"/>
              <a:t>Consequently, it is viewed as a single system and executes tasks parallelly. Hence, it is also similar to a parallel type of computing environment. As a result, the cluster computing environment prefers cluster-aware applications</a:t>
            </a:r>
            <a:endParaRPr sz="2400" dirty="0"/>
          </a:p>
          <a:p>
            <a:pPr marL="0" indent="0">
              <a:spcBef>
                <a:spcPts val="1600"/>
              </a:spcBef>
              <a:spcAft>
                <a:spcPts val="1600"/>
              </a:spcAft>
              <a:buNone/>
            </a:pPr>
            <a:r>
              <a:rPr lang="en" sz="2400" dirty="0"/>
              <a:t>The clustered computing environment is similar to parallel computing environment as they both have multiple CPUs. However a major difference is that clustered systems are created by two or more individual computer systems merged together which then work parallel to each other.</a:t>
            </a:r>
            <a:endParaRPr sz="2400" dirty="0"/>
          </a:p>
        </p:txBody>
      </p:sp>
    </p:spTree>
    <p:extLst>
      <p:ext uri="{BB962C8B-B14F-4D97-AF65-F5344CB8AC3E}">
        <p14:creationId xmlns:p14="http://schemas.microsoft.com/office/powerpoint/2010/main" val="54227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Pros &amp; Cons of Parallel &amp; Distributed Computing</a:t>
            </a:r>
            <a:endParaRPr/>
          </a:p>
        </p:txBody>
      </p:sp>
      <p:sp>
        <p:nvSpPr>
          <p:cNvPr id="183" name="Google Shape;183;p32"/>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buNone/>
            </a:pPr>
            <a:r>
              <a:rPr lang="en" sz="2400" dirty="0"/>
              <a:t>The advantages of parallel computing are that computers can execute code more efficiently, which can save time and money by sorting through “big data” faster than ever.</a:t>
            </a:r>
            <a:endParaRPr sz="2400" dirty="0"/>
          </a:p>
          <a:p>
            <a:pPr marL="0" indent="0">
              <a:spcBef>
                <a:spcPts val="1600"/>
              </a:spcBef>
              <a:buNone/>
            </a:pPr>
            <a:r>
              <a:rPr lang="en" sz="2400" dirty="0"/>
              <a:t> Parallel programming can also solve more complex problems, bringing more resources to the table. </a:t>
            </a:r>
            <a:endParaRPr sz="2400" dirty="0"/>
          </a:p>
          <a:p>
            <a:pPr marL="0" indent="0">
              <a:spcBef>
                <a:spcPts val="1600"/>
              </a:spcBef>
              <a:buNone/>
            </a:pPr>
            <a:r>
              <a:rPr lang="en" sz="2400" b="1" dirty="0"/>
              <a:t>Cons:</a:t>
            </a:r>
            <a:r>
              <a:rPr lang="en" sz="2400" dirty="0"/>
              <a:t> Programming to target Parallel architecture is a bit difficult but with proper understanding and practice, you are good to go.</a:t>
            </a:r>
            <a:endParaRPr sz="2400" dirty="0"/>
          </a:p>
          <a:p>
            <a:pPr marL="0" indent="0">
              <a:spcBef>
                <a:spcPts val="1600"/>
              </a:spcBef>
              <a:buNone/>
            </a:pPr>
            <a:r>
              <a:rPr lang="en" sz="2400" dirty="0"/>
              <a:t>Extra Cost</a:t>
            </a:r>
            <a:endParaRPr sz="2400" dirty="0"/>
          </a:p>
          <a:p>
            <a:pPr marL="0" indent="0">
              <a:spcBef>
                <a:spcPts val="1600"/>
              </a:spcBef>
              <a:spcAft>
                <a:spcPts val="1600"/>
              </a:spcAft>
              <a:buNone/>
            </a:pPr>
            <a:r>
              <a:rPr lang="en" sz="2400" dirty="0"/>
              <a:t>Power Consumptions &amp; Better cooling technologies are required in case of clusters.</a:t>
            </a:r>
            <a:endParaRPr sz="2400" dirty="0"/>
          </a:p>
        </p:txBody>
      </p:sp>
    </p:spTree>
    <p:extLst>
      <p:ext uri="{BB962C8B-B14F-4D97-AF65-F5344CB8AC3E}">
        <p14:creationId xmlns:p14="http://schemas.microsoft.com/office/powerpoint/2010/main" val="400720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Computing</a:t>
            </a:r>
            <a:endParaRPr/>
          </a:p>
        </p:txBody>
      </p:sp>
      <p:sp>
        <p:nvSpPr>
          <p:cNvPr id="60" name="Google Shape;60;p14"/>
          <p:cNvSpPr txBox="1">
            <a:spLocks noGrp="1"/>
          </p:cNvSpPr>
          <p:nvPr>
            <p:ph type="body" idx="1"/>
          </p:nvPr>
        </p:nvSpPr>
        <p:spPr>
          <a:xfrm>
            <a:off x="415115" y="1479979"/>
            <a:ext cx="11360800" cy="4555200"/>
          </a:xfrm>
          <a:prstGeom prst="rect">
            <a:avLst/>
          </a:prstGeom>
        </p:spPr>
        <p:txBody>
          <a:bodyPr spcFirstLastPara="1" vert="horz" wrap="square" lIns="121900" tIns="121900" rIns="121900" bIns="121900" rtlCol="0" anchor="t" anchorCtr="0">
            <a:normAutofit/>
          </a:bodyPr>
          <a:lstStyle/>
          <a:p>
            <a:pPr marL="0" indent="0">
              <a:spcBef>
                <a:spcPts val="1600"/>
              </a:spcBef>
              <a:buClr>
                <a:schemeClr val="dk1"/>
              </a:buClr>
              <a:buSzPts val="1100"/>
              <a:buNone/>
            </a:pPr>
            <a:r>
              <a:rPr lang="en" sz="2400" dirty="0"/>
              <a:t>Computing is any goal-oriented activity requiring, benefiting from, or creating computing machinery. It includes the study and experimentation of algorithmic processes and development of both hardware and software. It has scientific, engineering, mathematical, technological and social aspects</a:t>
            </a:r>
            <a:r>
              <a:rPr lang="en" dirty="0"/>
              <a:t>. </a:t>
            </a:r>
            <a:endParaRPr dirty="0"/>
          </a:p>
          <a:p>
            <a:pPr marL="0" indent="0">
              <a:spcBef>
                <a:spcPts val="1600"/>
              </a:spcBef>
              <a:spcAft>
                <a:spcPts val="1600"/>
              </a:spcAft>
              <a:buNone/>
            </a:pPr>
            <a:endParaRPr dirty="0"/>
          </a:p>
        </p:txBody>
      </p:sp>
      <p:pic>
        <p:nvPicPr>
          <p:cNvPr id="61" name="Google Shape;61;p14"/>
          <p:cNvPicPr preferRelativeResize="0"/>
          <p:nvPr/>
        </p:nvPicPr>
        <p:blipFill>
          <a:blip r:embed="rId3">
            <a:alphaModFix/>
          </a:blip>
          <a:stretch>
            <a:fillRect/>
          </a:stretch>
        </p:blipFill>
        <p:spPr>
          <a:xfrm>
            <a:off x="9073634" y="3429001"/>
            <a:ext cx="2899733" cy="2324100"/>
          </a:xfrm>
          <a:prstGeom prst="rect">
            <a:avLst/>
          </a:prstGeom>
          <a:noFill/>
          <a:ln>
            <a:noFill/>
          </a:ln>
        </p:spPr>
      </p:pic>
      <p:pic>
        <p:nvPicPr>
          <p:cNvPr id="62" name="Google Shape;62;p14"/>
          <p:cNvPicPr preferRelativeResize="0"/>
          <p:nvPr/>
        </p:nvPicPr>
        <p:blipFill>
          <a:blip r:embed="rId4">
            <a:alphaModFix/>
          </a:blip>
          <a:stretch>
            <a:fillRect/>
          </a:stretch>
        </p:blipFill>
        <p:spPr>
          <a:xfrm>
            <a:off x="415599" y="3757580"/>
            <a:ext cx="3523733" cy="2007833"/>
          </a:xfrm>
          <a:prstGeom prst="rect">
            <a:avLst/>
          </a:prstGeom>
          <a:noFill/>
          <a:ln>
            <a:noFill/>
          </a:ln>
        </p:spPr>
      </p:pic>
      <p:pic>
        <p:nvPicPr>
          <p:cNvPr id="63" name="Google Shape;63;p14"/>
          <p:cNvPicPr preferRelativeResize="0"/>
          <p:nvPr/>
        </p:nvPicPr>
        <p:blipFill>
          <a:blip r:embed="rId5">
            <a:alphaModFix/>
          </a:blip>
          <a:stretch>
            <a:fillRect/>
          </a:stretch>
        </p:blipFill>
        <p:spPr>
          <a:xfrm>
            <a:off x="4618483" y="3562044"/>
            <a:ext cx="3776000" cy="2817467"/>
          </a:xfrm>
          <a:prstGeom prst="rect">
            <a:avLst/>
          </a:prstGeom>
          <a:noFill/>
          <a:ln>
            <a:noFill/>
          </a:ln>
        </p:spPr>
      </p:pic>
    </p:spTree>
    <p:extLst>
      <p:ext uri="{BB962C8B-B14F-4D97-AF65-F5344CB8AC3E}">
        <p14:creationId xmlns:p14="http://schemas.microsoft.com/office/powerpoint/2010/main" val="196273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History of Computing</a:t>
            </a:r>
            <a:endParaRPr/>
          </a:p>
        </p:txBody>
      </p:sp>
      <p:sp>
        <p:nvSpPr>
          <p:cNvPr id="69" name="Google Shape;69;p15"/>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marL="0" indent="0">
              <a:spcBef>
                <a:spcPts val="1600"/>
              </a:spcBef>
              <a:buClr>
                <a:schemeClr val="dk1"/>
              </a:buClr>
              <a:buSzPts val="1100"/>
              <a:buNone/>
            </a:pPr>
            <a:r>
              <a:rPr lang="en" sz="2667" dirty="0">
                <a:solidFill>
                  <a:srgbClr val="FF0000"/>
                </a:solidFill>
              </a:rPr>
              <a:t>All the Computing generation &amp; Evaluation</a:t>
            </a:r>
            <a:endParaRPr sz="2667" dirty="0">
              <a:solidFill>
                <a:srgbClr val="FF0000"/>
              </a:solidFill>
            </a:endParaRPr>
          </a:p>
          <a:p>
            <a:pPr indent="-304792">
              <a:spcBef>
                <a:spcPts val="1600"/>
              </a:spcBef>
              <a:buClr>
                <a:schemeClr val="dk1"/>
              </a:buClr>
              <a:buSzPts val="1100"/>
              <a:buNone/>
            </a:pPr>
            <a:r>
              <a:rPr lang="en" sz="2667" dirty="0">
                <a:solidFill>
                  <a:srgbClr val="FF0000"/>
                </a:solidFill>
              </a:rPr>
              <a:t>·</a:t>
            </a:r>
            <a:r>
              <a:rPr lang="en" sz="2667" dirty="0">
                <a:solidFill>
                  <a:srgbClr val="FF0000"/>
                </a:solidFill>
                <a:latin typeface="Times New Roman"/>
                <a:ea typeface="Times New Roman"/>
                <a:cs typeface="Times New Roman"/>
                <a:sym typeface="Times New Roman"/>
              </a:rPr>
              <a:t>         </a:t>
            </a:r>
            <a:r>
              <a:rPr lang="en" sz="2667" dirty="0">
                <a:solidFill>
                  <a:srgbClr val="FF0000"/>
                </a:solidFill>
              </a:rPr>
              <a:t>Vacuum Tube</a:t>
            </a:r>
            <a:endParaRPr sz="2667" dirty="0">
              <a:solidFill>
                <a:srgbClr val="FF0000"/>
              </a:solidFill>
            </a:endParaRPr>
          </a:p>
          <a:p>
            <a:pPr indent="-304792">
              <a:spcBef>
                <a:spcPts val="1600"/>
              </a:spcBef>
              <a:buClr>
                <a:schemeClr val="dk1"/>
              </a:buClr>
              <a:buSzPts val="1100"/>
              <a:buNone/>
            </a:pPr>
            <a:r>
              <a:rPr lang="en" sz="2667" dirty="0">
                <a:solidFill>
                  <a:srgbClr val="FF0000"/>
                </a:solidFill>
              </a:rPr>
              <a:t>·</a:t>
            </a:r>
            <a:r>
              <a:rPr lang="en" sz="2667" dirty="0">
                <a:solidFill>
                  <a:srgbClr val="FF0000"/>
                </a:solidFill>
                <a:latin typeface="Times New Roman"/>
                <a:ea typeface="Times New Roman"/>
                <a:cs typeface="Times New Roman"/>
                <a:sym typeface="Times New Roman"/>
              </a:rPr>
              <a:t>         </a:t>
            </a:r>
            <a:r>
              <a:rPr lang="en" sz="2667" dirty="0">
                <a:solidFill>
                  <a:srgbClr val="FF0000"/>
                </a:solidFill>
              </a:rPr>
              <a:t>Transistor</a:t>
            </a:r>
            <a:endParaRPr sz="2667" dirty="0">
              <a:solidFill>
                <a:srgbClr val="FF0000"/>
              </a:solidFill>
            </a:endParaRPr>
          </a:p>
          <a:p>
            <a:pPr indent="-304792">
              <a:spcBef>
                <a:spcPts val="1600"/>
              </a:spcBef>
              <a:buClr>
                <a:schemeClr val="dk1"/>
              </a:buClr>
              <a:buSzPts val="1100"/>
              <a:buNone/>
            </a:pPr>
            <a:r>
              <a:rPr lang="en" sz="2667" dirty="0">
                <a:solidFill>
                  <a:srgbClr val="FF0000"/>
                </a:solidFill>
              </a:rPr>
              <a:t>·</a:t>
            </a:r>
            <a:r>
              <a:rPr lang="en" sz="2667" dirty="0">
                <a:solidFill>
                  <a:srgbClr val="FF0000"/>
                </a:solidFill>
                <a:latin typeface="Times New Roman"/>
                <a:ea typeface="Times New Roman"/>
                <a:cs typeface="Times New Roman"/>
                <a:sym typeface="Times New Roman"/>
              </a:rPr>
              <a:t>         </a:t>
            </a:r>
            <a:r>
              <a:rPr lang="en" sz="2667" dirty="0">
                <a:solidFill>
                  <a:srgbClr val="FF0000"/>
                </a:solidFill>
              </a:rPr>
              <a:t>Integrated Circuits</a:t>
            </a:r>
            <a:endParaRPr sz="2667" dirty="0">
              <a:solidFill>
                <a:srgbClr val="FF0000"/>
              </a:solidFill>
            </a:endParaRPr>
          </a:p>
          <a:p>
            <a:pPr indent="-304792">
              <a:spcBef>
                <a:spcPts val="1600"/>
              </a:spcBef>
              <a:buClr>
                <a:schemeClr val="dk1"/>
              </a:buClr>
              <a:buSzPts val="1100"/>
              <a:buNone/>
            </a:pPr>
            <a:r>
              <a:rPr lang="en" sz="2667" dirty="0">
                <a:solidFill>
                  <a:srgbClr val="FF0000"/>
                </a:solidFill>
              </a:rPr>
              <a:t>·</a:t>
            </a:r>
            <a:r>
              <a:rPr lang="en" sz="2667" dirty="0">
                <a:solidFill>
                  <a:srgbClr val="FF0000"/>
                </a:solidFill>
                <a:latin typeface="Times New Roman"/>
                <a:ea typeface="Times New Roman"/>
                <a:cs typeface="Times New Roman"/>
                <a:sym typeface="Times New Roman"/>
              </a:rPr>
              <a:t>         </a:t>
            </a:r>
            <a:r>
              <a:rPr lang="en" sz="2667" dirty="0">
                <a:solidFill>
                  <a:srgbClr val="FF0000"/>
                </a:solidFill>
              </a:rPr>
              <a:t>Silicon Chips</a:t>
            </a:r>
            <a:endParaRPr sz="2667" dirty="0">
              <a:solidFill>
                <a:srgbClr val="FF0000"/>
              </a:solidFill>
            </a:endParaRPr>
          </a:p>
          <a:p>
            <a:pPr indent="-304792">
              <a:spcBef>
                <a:spcPts val="1600"/>
              </a:spcBef>
              <a:buClr>
                <a:schemeClr val="dk1"/>
              </a:buClr>
              <a:buSzPts val="1100"/>
              <a:buNone/>
            </a:pPr>
            <a:r>
              <a:rPr lang="en" sz="2667" dirty="0">
                <a:solidFill>
                  <a:srgbClr val="FF0000"/>
                </a:solidFill>
              </a:rPr>
              <a:t>·</a:t>
            </a:r>
            <a:r>
              <a:rPr lang="en" sz="2667" dirty="0">
                <a:solidFill>
                  <a:srgbClr val="FF0000"/>
                </a:solidFill>
                <a:latin typeface="Times New Roman"/>
                <a:ea typeface="Times New Roman"/>
                <a:cs typeface="Times New Roman"/>
                <a:sym typeface="Times New Roman"/>
              </a:rPr>
              <a:t>         </a:t>
            </a:r>
            <a:r>
              <a:rPr lang="en" sz="2667" dirty="0">
                <a:solidFill>
                  <a:srgbClr val="FF0000"/>
                </a:solidFill>
              </a:rPr>
              <a:t>AI</a:t>
            </a:r>
            <a:endParaRPr sz="2667" dirty="0">
              <a:solidFill>
                <a:srgbClr val="FF0000"/>
              </a:solidFill>
            </a:endParaRPr>
          </a:p>
          <a:p>
            <a:pPr marL="0" indent="304792">
              <a:spcBef>
                <a:spcPts val="1600"/>
              </a:spcBef>
              <a:buClr>
                <a:schemeClr val="dk1"/>
              </a:buClr>
              <a:buSzPts val="1100"/>
              <a:buNone/>
            </a:pPr>
            <a:r>
              <a:rPr lang="en" dirty="0">
                <a:solidFill>
                  <a:schemeClr val="dk1"/>
                </a:solidFill>
              </a:rPr>
              <a:t> </a:t>
            </a:r>
            <a:endParaRPr dirty="0">
              <a:solidFill>
                <a:schemeClr val="dk1"/>
              </a:solidFill>
            </a:endParaRPr>
          </a:p>
          <a:p>
            <a:pPr marL="0" indent="0">
              <a:spcBef>
                <a:spcPts val="1600"/>
              </a:spcBef>
              <a:buClr>
                <a:schemeClr val="dk1"/>
              </a:buClr>
              <a:buSzPts val="1100"/>
              <a:buNone/>
            </a:pPr>
            <a:r>
              <a:rPr lang="en" dirty="0">
                <a:solidFill>
                  <a:schemeClr val="dk1"/>
                </a:solidFill>
              </a:rPr>
              <a:t> </a:t>
            </a:r>
            <a:endParaRPr dirty="0">
              <a:solidFill>
                <a:schemeClr val="dk1"/>
              </a:solidFill>
            </a:endParaRPr>
          </a:p>
          <a:p>
            <a:pPr marL="304792" indent="50799">
              <a:spcBef>
                <a:spcPts val="1600"/>
              </a:spcBef>
              <a:spcAft>
                <a:spcPts val="1600"/>
              </a:spcAft>
              <a:buNone/>
            </a:pPr>
            <a:r>
              <a:rPr lang="en" dirty="0">
                <a:solidFill>
                  <a:schemeClr val="dk1"/>
                </a:solidFill>
              </a:rPr>
              <a:t> </a:t>
            </a:r>
            <a:endParaRPr dirty="0"/>
          </a:p>
        </p:txBody>
      </p:sp>
      <p:pic>
        <p:nvPicPr>
          <p:cNvPr id="70" name="Google Shape;70;p15"/>
          <p:cNvPicPr preferRelativeResize="0"/>
          <p:nvPr/>
        </p:nvPicPr>
        <p:blipFill>
          <a:blip r:embed="rId3">
            <a:alphaModFix/>
          </a:blip>
          <a:stretch>
            <a:fillRect/>
          </a:stretch>
        </p:blipFill>
        <p:spPr>
          <a:xfrm>
            <a:off x="8907533" y="877399"/>
            <a:ext cx="2971800" cy="2551600"/>
          </a:xfrm>
          <a:prstGeom prst="rect">
            <a:avLst/>
          </a:prstGeom>
          <a:noFill/>
          <a:ln>
            <a:noFill/>
          </a:ln>
        </p:spPr>
      </p:pic>
      <p:pic>
        <p:nvPicPr>
          <p:cNvPr id="71" name="Google Shape;71;p15"/>
          <p:cNvPicPr preferRelativeResize="0"/>
          <p:nvPr/>
        </p:nvPicPr>
        <p:blipFill>
          <a:blip r:embed="rId4">
            <a:alphaModFix/>
          </a:blip>
          <a:stretch>
            <a:fillRect/>
          </a:stretch>
        </p:blipFill>
        <p:spPr>
          <a:xfrm>
            <a:off x="8330572" y="3747900"/>
            <a:ext cx="3080592" cy="2224133"/>
          </a:xfrm>
          <a:prstGeom prst="rect">
            <a:avLst/>
          </a:prstGeom>
          <a:noFill/>
          <a:ln>
            <a:noFill/>
          </a:ln>
        </p:spPr>
      </p:pic>
      <p:pic>
        <p:nvPicPr>
          <p:cNvPr id="72" name="Google Shape;72;p15"/>
          <p:cNvPicPr preferRelativeResize="0"/>
          <p:nvPr/>
        </p:nvPicPr>
        <p:blipFill>
          <a:blip r:embed="rId5">
            <a:alphaModFix/>
          </a:blip>
          <a:stretch>
            <a:fillRect/>
          </a:stretch>
        </p:blipFill>
        <p:spPr>
          <a:xfrm>
            <a:off x="5129402" y="2493505"/>
            <a:ext cx="2398116" cy="1555767"/>
          </a:xfrm>
          <a:prstGeom prst="rect">
            <a:avLst/>
          </a:prstGeom>
          <a:noFill/>
          <a:ln>
            <a:noFill/>
          </a:ln>
        </p:spPr>
      </p:pic>
      <p:pic>
        <p:nvPicPr>
          <p:cNvPr id="73" name="Google Shape;73;p15"/>
          <p:cNvPicPr preferRelativeResize="0"/>
          <p:nvPr/>
        </p:nvPicPr>
        <p:blipFill>
          <a:blip r:embed="rId6">
            <a:alphaModFix/>
          </a:blip>
          <a:stretch>
            <a:fillRect/>
          </a:stretch>
        </p:blipFill>
        <p:spPr>
          <a:xfrm>
            <a:off x="5251002" y="4785610"/>
            <a:ext cx="2398100" cy="1326101"/>
          </a:xfrm>
          <a:prstGeom prst="rect">
            <a:avLst/>
          </a:prstGeom>
          <a:noFill/>
          <a:ln>
            <a:noFill/>
          </a:ln>
        </p:spPr>
      </p:pic>
      <p:pic>
        <p:nvPicPr>
          <p:cNvPr id="74" name="Google Shape;74;p15"/>
          <p:cNvPicPr preferRelativeResize="0"/>
          <p:nvPr/>
        </p:nvPicPr>
        <p:blipFill>
          <a:blip r:embed="rId7">
            <a:alphaModFix/>
          </a:blip>
          <a:stretch>
            <a:fillRect/>
          </a:stretch>
        </p:blipFill>
        <p:spPr>
          <a:xfrm>
            <a:off x="2608895" y="4859967"/>
            <a:ext cx="1992773" cy="1326100"/>
          </a:xfrm>
          <a:prstGeom prst="rect">
            <a:avLst/>
          </a:prstGeom>
          <a:noFill/>
          <a:ln>
            <a:noFill/>
          </a:ln>
        </p:spPr>
      </p:pic>
    </p:spTree>
    <p:extLst>
      <p:ext uri="{BB962C8B-B14F-4D97-AF65-F5344CB8AC3E}">
        <p14:creationId xmlns:p14="http://schemas.microsoft.com/office/powerpoint/2010/main" val="420097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Moore’s Law</a:t>
            </a:r>
            <a:endParaRPr/>
          </a:p>
        </p:txBody>
      </p:sp>
      <p:sp>
        <p:nvSpPr>
          <p:cNvPr id="80" name="Google Shape;80;p16"/>
          <p:cNvSpPr txBox="1">
            <a:spLocks noGrp="1"/>
          </p:cNvSpPr>
          <p:nvPr>
            <p:ph type="body" idx="1"/>
          </p:nvPr>
        </p:nvSpPr>
        <p:spPr>
          <a:xfrm>
            <a:off x="415600" y="1356967"/>
            <a:ext cx="11360800" cy="5178800"/>
          </a:xfrm>
          <a:prstGeom prst="rect">
            <a:avLst/>
          </a:prstGeom>
        </p:spPr>
        <p:txBody>
          <a:bodyPr spcFirstLastPara="1" vert="horz" wrap="square" lIns="121900" tIns="121900" rIns="121900" bIns="121900" rtlCol="0" anchor="t" anchorCtr="0">
            <a:normAutofit/>
          </a:bodyPr>
          <a:lstStyle/>
          <a:p>
            <a:pPr marL="304792" indent="50799">
              <a:spcBef>
                <a:spcPts val="1600"/>
              </a:spcBef>
              <a:buClr>
                <a:schemeClr val="dk1"/>
              </a:buClr>
              <a:buSzPts val="1100"/>
              <a:buNone/>
            </a:pPr>
            <a:r>
              <a:rPr lang="en" sz="2667" dirty="0"/>
              <a:t>Moore's Law refers to Gordon Moore's perception that the number of transistors on a microchip doubles every two years, though the cost of computers is halved. Moore's Law states that we can  </a:t>
            </a:r>
            <a:endParaRPr sz="2667" dirty="0"/>
          </a:p>
          <a:p>
            <a:pPr marL="304792" indent="50799">
              <a:spcBef>
                <a:spcPts val="1600"/>
              </a:spcBef>
              <a:buClr>
                <a:schemeClr val="dk1"/>
              </a:buClr>
              <a:buSzPts val="1100"/>
              <a:buNone/>
            </a:pPr>
            <a:r>
              <a:rPr lang="en" sz="2667" dirty="0"/>
              <a:t> expect the speed and capability of our computers to increase every couple of    years, and we will </a:t>
            </a:r>
            <a:r>
              <a:rPr lang="en" sz="2667" dirty="0">
                <a:latin typeface="Times New Roman"/>
                <a:ea typeface="Times New Roman"/>
                <a:cs typeface="Times New Roman"/>
                <a:sym typeface="Times New Roman"/>
              </a:rPr>
              <a:t> pay less for them</a:t>
            </a:r>
            <a:endParaRPr sz="2667" dirty="0"/>
          </a:p>
          <a:p>
            <a:pPr marL="0" indent="0">
              <a:spcBef>
                <a:spcPts val="1600"/>
              </a:spcBef>
              <a:spcAft>
                <a:spcPts val="1600"/>
              </a:spcAft>
              <a:buNone/>
            </a:pPr>
            <a:endParaRPr dirty="0"/>
          </a:p>
        </p:txBody>
      </p:sp>
      <p:pic>
        <p:nvPicPr>
          <p:cNvPr id="81" name="Google Shape;81;p16"/>
          <p:cNvPicPr preferRelativeResize="0"/>
          <p:nvPr/>
        </p:nvPicPr>
        <p:blipFill>
          <a:blip r:embed="rId3">
            <a:alphaModFix/>
          </a:blip>
          <a:stretch>
            <a:fillRect/>
          </a:stretch>
        </p:blipFill>
        <p:spPr>
          <a:xfrm>
            <a:off x="5765733" y="3810511"/>
            <a:ext cx="6010667" cy="2725256"/>
          </a:xfrm>
          <a:prstGeom prst="rect">
            <a:avLst/>
          </a:prstGeom>
          <a:noFill/>
          <a:ln>
            <a:noFill/>
          </a:ln>
        </p:spPr>
      </p:pic>
    </p:spTree>
    <p:extLst>
      <p:ext uri="{BB962C8B-B14F-4D97-AF65-F5344CB8AC3E}">
        <p14:creationId xmlns:p14="http://schemas.microsoft.com/office/powerpoint/2010/main" val="245549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dirty="0"/>
              <a:t>Fundamentals of Parallel &amp; Distributed Computing </a:t>
            </a:r>
            <a:endParaRPr dirty="0"/>
          </a:p>
        </p:txBody>
      </p:sp>
      <p:sp>
        <p:nvSpPr>
          <p:cNvPr id="87" name="Google Shape;87;p17"/>
          <p:cNvSpPr txBox="1">
            <a:spLocks noGrp="1"/>
          </p:cNvSpPr>
          <p:nvPr>
            <p:ph type="body" idx="1"/>
          </p:nvPr>
        </p:nvSpPr>
        <p:spPr>
          <a:xfrm>
            <a:off x="415600" y="1536633"/>
            <a:ext cx="11360800" cy="5178000"/>
          </a:xfrm>
          <a:prstGeom prst="rect">
            <a:avLst/>
          </a:prstGeom>
        </p:spPr>
        <p:txBody>
          <a:bodyPr spcFirstLastPara="1" vert="horz" wrap="square" lIns="121900" tIns="121900" rIns="121900" bIns="121900" rtlCol="0" anchor="t" anchorCtr="0">
            <a:normAutofit/>
          </a:bodyPr>
          <a:lstStyle/>
          <a:p>
            <a:pPr marL="0" indent="0">
              <a:spcBef>
                <a:spcPts val="1600"/>
              </a:spcBef>
              <a:buClr>
                <a:schemeClr val="dk1"/>
              </a:buClr>
              <a:buSzPts val="1100"/>
              <a:buNone/>
            </a:pPr>
            <a:r>
              <a:rPr lang="en" sz="2400" dirty="0"/>
              <a:t>While both distributed computing and parallel systems are widely available these days, the main difference between these two is that a parallel computing system consists of multiple processors that communicate with each other using a shared memory, whereas a distributed computing system contains multiple processors connected by a communication network.</a:t>
            </a:r>
            <a:endParaRPr sz="2400" dirty="0"/>
          </a:p>
          <a:p>
            <a:pPr marL="0" indent="0">
              <a:spcBef>
                <a:spcPts val="1600"/>
              </a:spcBef>
              <a:buClr>
                <a:schemeClr val="dk1"/>
              </a:buClr>
              <a:buSzPts val="1100"/>
              <a:buNone/>
            </a:pPr>
            <a:r>
              <a:rPr lang="en" sz="1867" b="1" dirty="0">
                <a:solidFill>
                  <a:schemeClr val="dk1"/>
                </a:solidFill>
              </a:rPr>
              <a:t> </a:t>
            </a:r>
            <a:endParaRPr sz="1867" b="1" dirty="0">
              <a:solidFill>
                <a:schemeClr val="dk1"/>
              </a:solidFill>
            </a:endParaRPr>
          </a:p>
          <a:p>
            <a:pPr indent="0">
              <a:buNone/>
            </a:pPr>
            <a:endParaRPr sz="1533" b="1" dirty="0">
              <a:solidFill>
                <a:srgbClr val="555555"/>
              </a:solidFill>
              <a:highlight>
                <a:srgbClr val="FFFFFF"/>
              </a:highlight>
            </a:endParaRPr>
          </a:p>
          <a:p>
            <a:pPr indent="-402157">
              <a:spcBef>
                <a:spcPts val="1067"/>
              </a:spcBef>
              <a:buClr>
                <a:srgbClr val="555555"/>
              </a:buClr>
              <a:buSzPts val="1150"/>
            </a:pPr>
            <a:r>
              <a:rPr lang="en" sz="1533" b="1" dirty="0">
                <a:solidFill>
                  <a:srgbClr val="555555"/>
                </a:solidFill>
                <a:highlight>
                  <a:srgbClr val="FFFFFF"/>
                </a:highlight>
              </a:rPr>
              <a:t>Email systems</a:t>
            </a:r>
            <a:endParaRPr sz="1533" b="1" dirty="0">
              <a:solidFill>
                <a:srgbClr val="555555"/>
              </a:solidFill>
              <a:highlight>
                <a:srgbClr val="FFFFFF"/>
              </a:highlight>
            </a:endParaRPr>
          </a:p>
          <a:p>
            <a:pPr indent="-402157">
              <a:buClr>
                <a:srgbClr val="555555"/>
              </a:buClr>
              <a:buSzPts val="1150"/>
            </a:pPr>
            <a:r>
              <a:rPr lang="en" sz="1533" b="1" dirty="0">
                <a:solidFill>
                  <a:srgbClr val="555555"/>
                </a:solidFill>
                <a:highlight>
                  <a:srgbClr val="FFFFFF"/>
                </a:highlight>
              </a:rPr>
              <a:t>Cloud file backup/storage systems</a:t>
            </a:r>
            <a:endParaRPr sz="1533" b="1" dirty="0">
              <a:solidFill>
                <a:srgbClr val="555555"/>
              </a:solidFill>
              <a:highlight>
                <a:srgbClr val="FFFFFF"/>
              </a:highlight>
            </a:endParaRPr>
          </a:p>
          <a:p>
            <a:pPr indent="-402157">
              <a:buClr>
                <a:srgbClr val="555555"/>
              </a:buClr>
              <a:buSzPts val="1150"/>
            </a:pPr>
            <a:r>
              <a:rPr lang="en" sz="1533" b="1" dirty="0">
                <a:solidFill>
                  <a:srgbClr val="555555"/>
                </a:solidFill>
                <a:highlight>
                  <a:srgbClr val="FFFFFF"/>
                </a:highlight>
              </a:rPr>
              <a:t>Electronic banking</a:t>
            </a:r>
            <a:endParaRPr sz="1533" b="1" dirty="0">
              <a:solidFill>
                <a:srgbClr val="555555"/>
              </a:solidFill>
              <a:highlight>
                <a:srgbClr val="FFFFFF"/>
              </a:highlight>
            </a:endParaRPr>
          </a:p>
          <a:p>
            <a:pPr indent="-402157">
              <a:buClr>
                <a:srgbClr val="555555"/>
              </a:buClr>
              <a:buSzPts val="1150"/>
            </a:pPr>
            <a:r>
              <a:rPr lang="en" sz="1533" b="1" dirty="0">
                <a:solidFill>
                  <a:srgbClr val="555555"/>
                </a:solidFill>
                <a:highlight>
                  <a:srgbClr val="FFFFFF"/>
                </a:highlight>
              </a:rPr>
              <a:t>Travel reservation systems</a:t>
            </a:r>
            <a:endParaRPr sz="1533" b="1" dirty="0">
              <a:solidFill>
                <a:srgbClr val="555555"/>
              </a:solidFill>
              <a:highlight>
                <a:srgbClr val="FFFFFF"/>
              </a:highlight>
            </a:endParaRPr>
          </a:p>
          <a:p>
            <a:pPr indent="-402157">
              <a:buClr>
                <a:srgbClr val="555555"/>
              </a:buClr>
              <a:buSzPts val="1150"/>
            </a:pPr>
            <a:r>
              <a:rPr lang="en" sz="1533" b="1" dirty="0">
                <a:solidFill>
                  <a:srgbClr val="555555"/>
                </a:solidFill>
                <a:highlight>
                  <a:srgbClr val="FFFFFF"/>
                </a:highlight>
              </a:rPr>
              <a:t>Distributed supercomputers</a:t>
            </a:r>
            <a:endParaRPr sz="1533" b="1" dirty="0">
              <a:solidFill>
                <a:srgbClr val="555555"/>
              </a:solidFill>
              <a:highlight>
                <a:srgbClr val="FFFFFF"/>
              </a:highlight>
            </a:endParaRPr>
          </a:p>
          <a:p>
            <a:pPr marL="0" indent="0">
              <a:spcBef>
                <a:spcPts val="1067"/>
              </a:spcBef>
              <a:spcAft>
                <a:spcPts val="1600"/>
              </a:spcAft>
              <a:buNone/>
            </a:pPr>
            <a:endParaRPr dirty="0"/>
          </a:p>
        </p:txBody>
      </p:sp>
      <p:pic>
        <p:nvPicPr>
          <p:cNvPr id="88" name="Google Shape;88;p17"/>
          <p:cNvPicPr preferRelativeResize="0"/>
          <p:nvPr/>
        </p:nvPicPr>
        <p:blipFill>
          <a:blip r:embed="rId3">
            <a:alphaModFix/>
          </a:blip>
          <a:stretch>
            <a:fillRect/>
          </a:stretch>
        </p:blipFill>
        <p:spPr>
          <a:xfrm>
            <a:off x="4566649" y="3679135"/>
            <a:ext cx="7022835" cy="2853333"/>
          </a:xfrm>
          <a:prstGeom prst="rect">
            <a:avLst/>
          </a:prstGeom>
          <a:noFill/>
          <a:ln>
            <a:noFill/>
          </a:ln>
        </p:spPr>
      </p:pic>
    </p:spTree>
    <p:extLst>
      <p:ext uri="{BB962C8B-B14F-4D97-AF65-F5344CB8AC3E}">
        <p14:creationId xmlns:p14="http://schemas.microsoft.com/office/powerpoint/2010/main" val="82608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aphicFrame>
        <p:nvGraphicFramePr>
          <p:cNvPr id="93" name="Google Shape;93;p18"/>
          <p:cNvGraphicFramePr/>
          <p:nvPr>
            <p:extLst>
              <p:ext uri="{D42A27DB-BD31-4B8C-83A1-F6EECF244321}">
                <p14:modId xmlns:p14="http://schemas.microsoft.com/office/powerpoint/2010/main" val="2931603387"/>
              </p:ext>
            </p:extLst>
          </p:nvPr>
        </p:nvGraphicFramePr>
        <p:xfrm>
          <a:off x="745435" y="978793"/>
          <a:ext cx="10707188" cy="4281465"/>
        </p:xfrm>
        <a:graphic>
          <a:graphicData uri="http://schemas.openxmlformats.org/drawingml/2006/table">
            <a:tbl>
              <a:tblPr>
                <a:noFill/>
              </a:tblPr>
              <a:tblGrid>
                <a:gridCol w="5976155">
                  <a:extLst>
                    <a:ext uri="{9D8B030D-6E8A-4147-A177-3AD203B41FA5}">
                      <a16:colId xmlns:a16="http://schemas.microsoft.com/office/drawing/2014/main" val="20000"/>
                    </a:ext>
                  </a:extLst>
                </a:gridCol>
                <a:gridCol w="4731033">
                  <a:extLst>
                    <a:ext uri="{9D8B030D-6E8A-4147-A177-3AD203B41FA5}">
                      <a16:colId xmlns:a16="http://schemas.microsoft.com/office/drawing/2014/main" val="20001"/>
                    </a:ext>
                  </a:extLst>
                </a:gridCol>
              </a:tblGrid>
              <a:tr h="761733">
                <a:tc>
                  <a:txBody>
                    <a:bodyPr/>
                    <a:lstStyle/>
                    <a:p>
                      <a:pPr marL="0" lvl="0" indent="0" algn="l" rtl="0">
                        <a:lnSpc>
                          <a:spcPct val="115000"/>
                        </a:lnSpc>
                        <a:spcBef>
                          <a:spcPts val="0"/>
                        </a:spcBef>
                        <a:spcAft>
                          <a:spcPts val="0"/>
                        </a:spcAft>
                        <a:buNone/>
                      </a:pPr>
                      <a:r>
                        <a:rPr lang="en" sz="1400" b="1" dirty="0">
                          <a:solidFill>
                            <a:srgbClr val="555555"/>
                          </a:solidFill>
                          <a:highlight>
                            <a:srgbClr val="FFFFFF"/>
                          </a:highlight>
                        </a:rPr>
                        <a:t>Distributed Computing</a:t>
                      </a:r>
                      <a:endParaRPr sz="1400" b="1"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400" b="1">
                          <a:solidFill>
                            <a:srgbClr val="555555"/>
                          </a:solidFill>
                          <a:highlight>
                            <a:srgbClr val="FFFFFF"/>
                          </a:highlight>
                        </a:rPr>
                        <a:t>Parallel Computing</a:t>
                      </a:r>
                      <a:endParaRPr sz="1400" b="1">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0"/>
                  </a:ext>
                </a:extLst>
              </a:tr>
              <a:tr h="761733">
                <a:tc>
                  <a:txBody>
                    <a:bodyPr/>
                    <a:lstStyle/>
                    <a:p>
                      <a:pPr marL="0" lvl="0" indent="0" algn="l" rtl="0">
                        <a:spcBef>
                          <a:spcPts val="0"/>
                        </a:spcBef>
                        <a:spcAft>
                          <a:spcPts val="0"/>
                        </a:spcAft>
                        <a:buNone/>
                      </a:pPr>
                      <a:r>
                        <a:rPr lang="en" sz="1400" dirty="0">
                          <a:solidFill>
                            <a:srgbClr val="555555"/>
                          </a:solidFill>
                          <a:highlight>
                            <a:srgbClr val="FFFFFF"/>
                          </a:highlight>
                        </a:rPr>
                        <a:t>Typically consists of a network of computers</a:t>
                      </a: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555555"/>
                          </a:solidFill>
                          <a:highlight>
                            <a:srgbClr val="FFFFFF"/>
                          </a:highlight>
                        </a:rPr>
                        <a:t>Mainly uses several processors</a:t>
                      </a: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1"/>
                  </a:ext>
                </a:extLst>
              </a:tr>
              <a:tr h="761733">
                <a:tc>
                  <a:txBody>
                    <a:bodyPr/>
                    <a:lstStyle/>
                    <a:p>
                      <a:pPr marL="0" lvl="0" indent="0" algn="l" rtl="0">
                        <a:spcBef>
                          <a:spcPts val="0"/>
                        </a:spcBef>
                        <a:spcAft>
                          <a:spcPts val="0"/>
                        </a:spcAft>
                        <a:buNone/>
                      </a:pPr>
                      <a:r>
                        <a:rPr lang="en" sz="1400" dirty="0">
                          <a:solidFill>
                            <a:srgbClr val="555555"/>
                          </a:solidFill>
                          <a:highlight>
                            <a:srgbClr val="FFFFFF"/>
                          </a:highlight>
                        </a:rPr>
                        <a:t>Used to share resources</a:t>
                      </a: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555555"/>
                          </a:solidFill>
                          <a:highlight>
                            <a:srgbClr val="FFFFFF"/>
                          </a:highlight>
                        </a:rPr>
                        <a:t>Used for high performance</a:t>
                      </a: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2"/>
                  </a:ext>
                </a:extLst>
              </a:tr>
              <a:tr h="761733">
                <a:tc>
                  <a:txBody>
                    <a:bodyPr/>
                    <a:lstStyle/>
                    <a:p>
                      <a:pPr marL="0" lvl="0" indent="0" algn="l" rtl="0">
                        <a:spcBef>
                          <a:spcPts val="0"/>
                        </a:spcBef>
                        <a:spcAft>
                          <a:spcPts val="0"/>
                        </a:spcAft>
                        <a:buNone/>
                      </a:pPr>
                      <a:r>
                        <a:rPr lang="en" sz="1400" dirty="0">
                          <a:solidFill>
                            <a:srgbClr val="555555"/>
                          </a:solidFill>
                          <a:highlight>
                            <a:srgbClr val="FFFFFF"/>
                          </a:highlight>
                        </a:rPr>
                        <a:t>Used for consistency and availability</a:t>
                      </a: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555555"/>
                          </a:solidFill>
                          <a:highlight>
                            <a:srgbClr val="FFFFFF"/>
                          </a:highlight>
                        </a:rPr>
                        <a:t>Used for concurrency</a:t>
                      </a: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3"/>
                  </a:ext>
                </a:extLst>
              </a:tr>
              <a:tr h="1234533">
                <a:tc>
                  <a:txBody>
                    <a:bodyPr/>
                    <a:lstStyle/>
                    <a:p>
                      <a:pPr marL="0" lvl="0" indent="0" algn="l" rtl="0">
                        <a:spcBef>
                          <a:spcPts val="0"/>
                        </a:spcBef>
                        <a:spcAft>
                          <a:spcPts val="0"/>
                        </a:spcAft>
                        <a:buNone/>
                      </a:pPr>
                      <a:r>
                        <a:rPr lang="en" sz="1400" dirty="0">
                          <a:solidFill>
                            <a:srgbClr val="555555"/>
                          </a:solidFill>
                          <a:highlight>
                            <a:srgbClr val="FFFFFF"/>
                          </a:highlight>
                        </a:rPr>
                        <a:t>Designed to tolerate failures</a:t>
                      </a: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tc>
                  <a:txBody>
                    <a:bodyPr/>
                    <a:lstStyle/>
                    <a:p>
                      <a:pPr marL="0" lvl="0" indent="0" algn="l" rtl="0">
                        <a:spcBef>
                          <a:spcPts val="0"/>
                        </a:spcBef>
                        <a:spcAft>
                          <a:spcPts val="0"/>
                        </a:spcAft>
                        <a:buNone/>
                      </a:pPr>
                      <a:r>
                        <a:rPr lang="en" sz="1400" dirty="0">
                          <a:solidFill>
                            <a:srgbClr val="555555"/>
                          </a:solidFill>
                          <a:highlight>
                            <a:srgbClr val="FFFFFF"/>
                          </a:highlight>
                        </a:rPr>
                        <a:t>Designed for massive calculations</a:t>
                      </a:r>
                      <a:endParaRPr sz="1400" dirty="0">
                        <a:solidFill>
                          <a:srgbClr val="555555"/>
                        </a:solidFill>
                        <a:highlight>
                          <a:srgbClr val="FFFFFF"/>
                        </a:highlight>
                      </a:endParaRPr>
                    </a:p>
                    <a:p>
                      <a:pPr marL="0" lvl="0" indent="0" algn="l" rtl="0">
                        <a:spcBef>
                          <a:spcPts val="0"/>
                        </a:spcBef>
                        <a:spcAft>
                          <a:spcPts val="0"/>
                        </a:spcAft>
                        <a:buNone/>
                      </a:pPr>
                      <a:endParaRPr sz="1400" dirty="0">
                        <a:solidFill>
                          <a:srgbClr val="555555"/>
                        </a:solidFill>
                        <a:highlight>
                          <a:srgbClr val="FFFFFF"/>
                        </a:highlight>
                      </a:endParaRPr>
                    </a:p>
                  </a:txBody>
                  <a:tcPr marL="63500" marR="63500" marT="63500" marB="63500">
                    <a:lnL w="9525" cap="flat" cmpd="sng">
                      <a:solidFill>
                        <a:srgbClr val="808080"/>
                      </a:solidFill>
                      <a:prstDash val="solid"/>
                      <a:round/>
                      <a:headEnd type="none" w="sm" len="sm"/>
                      <a:tailEnd type="none" w="sm" len="sm"/>
                    </a:lnL>
                    <a:lnR w="9525" cap="flat" cmpd="sng">
                      <a:solidFill>
                        <a:srgbClr val="808080"/>
                      </a:solidFill>
                      <a:prstDash val="solid"/>
                      <a:round/>
                      <a:headEnd type="none" w="sm" len="sm"/>
                      <a:tailEnd type="none" w="sm" len="sm"/>
                    </a:lnR>
                    <a:lnT w="9525" cap="flat" cmpd="sng">
                      <a:solidFill>
                        <a:srgbClr val="808080"/>
                      </a:solidFill>
                      <a:prstDash val="solid"/>
                      <a:round/>
                      <a:headEnd type="none" w="sm" len="sm"/>
                      <a:tailEnd type="none" w="sm" len="sm"/>
                    </a:lnT>
                    <a:lnB w="9525" cap="flat" cmpd="sng">
                      <a:solidFill>
                        <a:srgbClr val="80808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524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06009" y="348369"/>
            <a:ext cx="11360800" cy="763600"/>
          </a:xfrm>
          <a:prstGeom prst="rect">
            <a:avLst/>
          </a:prstGeom>
        </p:spPr>
        <p:txBody>
          <a:bodyPr spcFirstLastPara="1" vert="horz" wrap="square" lIns="121900" tIns="121900" rIns="121900" bIns="121900" rtlCol="0" anchor="t" anchorCtr="0">
            <a:normAutofit fontScale="90000"/>
          </a:bodyPr>
          <a:lstStyle/>
          <a:p>
            <a:pPr>
              <a:lnSpc>
                <a:spcPct val="115000"/>
              </a:lnSpc>
              <a:spcBef>
                <a:spcPts val="2400"/>
              </a:spcBef>
              <a:spcAft>
                <a:spcPts val="2400"/>
              </a:spcAft>
              <a:buClr>
                <a:schemeClr val="dk1"/>
              </a:buClr>
              <a:buSzPct val="61111"/>
            </a:pPr>
            <a:r>
              <a:rPr lang="en" sz="2400" b="1" dirty="0"/>
              <a:t>ILLIAC IV</a:t>
            </a:r>
            <a:endParaRPr dirty="0"/>
          </a:p>
        </p:txBody>
      </p:sp>
      <p:sp>
        <p:nvSpPr>
          <p:cNvPr id="99" name="Google Shape;99;p19"/>
          <p:cNvSpPr txBox="1">
            <a:spLocks noGrp="1"/>
          </p:cNvSpPr>
          <p:nvPr>
            <p:ph type="body" idx="1"/>
          </p:nvPr>
        </p:nvSpPr>
        <p:spPr>
          <a:xfrm>
            <a:off x="415600" y="1536633"/>
            <a:ext cx="11360800" cy="4999200"/>
          </a:xfrm>
          <a:prstGeom prst="rect">
            <a:avLst/>
          </a:prstGeom>
        </p:spPr>
        <p:txBody>
          <a:bodyPr spcFirstLastPara="1" vert="horz" wrap="square" lIns="121900" tIns="121900" rIns="121900" bIns="121900" rtlCol="0" anchor="t" anchorCtr="0">
            <a:noAutofit/>
          </a:bodyPr>
          <a:lstStyle/>
          <a:p>
            <a:pPr marL="0" indent="0">
              <a:lnSpc>
                <a:spcPct val="177272"/>
              </a:lnSpc>
              <a:buClr>
                <a:schemeClr val="dk1"/>
              </a:buClr>
              <a:buSzPts val="1100"/>
              <a:buNone/>
            </a:pPr>
            <a:r>
              <a:rPr lang="en" sz="2400" dirty="0">
                <a:solidFill>
                  <a:schemeClr val="dk1"/>
                </a:solidFill>
              </a:rPr>
              <a:t>This was the first “massively” parallel computer, built largely at the University of Illinois. The machine was developed in the 1960s with help from NASA and the U.S. Air Force. It had 64 processing elements capable of handling 131,072 bits at a time</a:t>
            </a:r>
            <a:endParaRPr sz="2400" dirty="0">
              <a:solidFill>
                <a:schemeClr val="dk1"/>
              </a:solidFill>
            </a:endParaRPr>
          </a:p>
          <a:p>
            <a:pPr marL="0" indent="0">
              <a:spcAft>
                <a:spcPts val="1600"/>
              </a:spcAft>
              <a:buNone/>
            </a:pPr>
            <a:endParaRPr sz="1400" dirty="0">
              <a:solidFill>
                <a:srgbClr val="4D5156"/>
              </a:solidFill>
              <a:highlight>
                <a:srgbClr val="FFFFFF"/>
              </a:highlight>
            </a:endParaRPr>
          </a:p>
        </p:txBody>
      </p:sp>
      <p:pic>
        <p:nvPicPr>
          <p:cNvPr id="100" name="Google Shape;100;p19"/>
          <p:cNvPicPr preferRelativeResize="0"/>
          <p:nvPr/>
        </p:nvPicPr>
        <p:blipFill>
          <a:blip r:embed="rId3">
            <a:alphaModFix/>
          </a:blip>
          <a:stretch>
            <a:fillRect/>
          </a:stretch>
        </p:blipFill>
        <p:spPr>
          <a:xfrm>
            <a:off x="5986409" y="3041436"/>
            <a:ext cx="5515067" cy="3069733"/>
          </a:xfrm>
          <a:prstGeom prst="rect">
            <a:avLst/>
          </a:prstGeom>
          <a:noFill/>
          <a:ln>
            <a:noFill/>
          </a:ln>
        </p:spPr>
      </p:pic>
    </p:spTree>
    <p:extLst>
      <p:ext uri="{BB962C8B-B14F-4D97-AF65-F5344CB8AC3E}">
        <p14:creationId xmlns:p14="http://schemas.microsoft.com/office/powerpoint/2010/main" val="225222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a:t>Parallel &amp; Serial Computing</a:t>
            </a:r>
            <a:endParaRPr/>
          </a:p>
          <a:p>
            <a:endParaRPr/>
          </a:p>
        </p:txBody>
      </p:sp>
      <p:sp>
        <p:nvSpPr>
          <p:cNvPr id="106" name="Google Shape;106;p20"/>
          <p:cNvSpPr txBox="1">
            <a:spLocks noGrp="1"/>
          </p:cNvSpPr>
          <p:nvPr>
            <p:ph type="body" idx="1"/>
          </p:nvPr>
        </p:nvSpPr>
        <p:spPr>
          <a:prstGeom prst="rect">
            <a:avLst/>
          </a:prstGeom>
        </p:spPr>
        <p:txBody>
          <a:bodyPr spcFirstLastPara="1" vert="horz" wrap="square" lIns="121900" tIns="121900" rIns="121900" bIns="121900" rtlCol="0" anchor="t" anchorCtr="0">
            <a:normAutofit fontScale="70000" lnSpcReduction="20000"/>
          </a:bodyPr>
          <a:lstStyle/>
          <a:p>
            <a:pPr marL="0" indent="0">
              <a:buNone/>
            </a:pPr>
            <a:r>
              <a:rPr lang="en" sz="3467" dirty="0"/>
              <a:t>A processing in which one task is completed at a time and all the tasks are run by the processor in a sequence. In real time example, people standing in a queue and waiting for a railway ticket. In this case, one person can get a ticket at a time. </a:t>
            </a:r>
            <a:endParaRPr sz="3467" dirty="0"/>
          </a:p>
          <a:p>
            <a:pPr marL="0" indent="0">
              <a:spcBef>
                <a:spcPts val="1600"/>
              </a:spcBef>
              <a:buClr>
                <a:schemeClr val="dk1"/>
              </a:buClr>
              <a:buSzPct val="61111"/>
              <a:buNone/>
            </a:pPr>
            <a:r>
              <a:rPr lang="en" sz="3467" dirty="0"/>
              <a:t>In serial processing, same tasks are completed at the same time but in parallel processing completion time may vary.</a:t>
            </a:r>
            <a:endParaRPr sz="3467" dirty="0"/>
          </a:p>
          <a:p>
            <a:pPr marL="0" indent="0">
              <a:spcBef>
                <a:spcPts val="1600"/>
              </a:spcBef>
              <a:buClr>
                <a:schemeClr val="dk1"/>
              </a:buClr>
              <a:buSzPct val="61111"/>
              <a:buNone/>
            </a:pPr>
            <a:r>
              <a:rPr lang="en" sz="3467" dirty="0"/>
              <a:t>In sequential processing, the load is high on single core processor and processor heats up quickly.</a:t>
            </a:r>
            <a:endParaRPr sz="3467" dirty="0"/>
          </a:p>
          <a:p>
            <a:pPr marL="0" indent="0">
              <a:spcBef>
                <a:spcPts val="1600"/>
              </a:spcBef>
              <a:buClr>
                <a:schemeClr val="dk1"/>
              </a:buClr>
              <a:buSzPct val="61111"/>
              <a:buNone/>
            </a:pPr>
            <a:r>
              <a:rPr lang="en" sz="3467" dirty="0"/>
              <a:t>In serial processing data transfers in bit by bit form while In parallel processing data transfers in byte form i.e. in 8 bits form</a:t>
            </a:r>
            <a:endParaRPr sz="3467" dirty="0"/>
          </a:p>
          <a:p>
            <a:pPr marL="0" indent="0">
              <a:spcBef>
                <a:spcPts val="1600"/>
              </a:spcBef>
              <a:buClr>
                <a:schemeClr val="dk1"/>
              </a:buClr>
              <a:buSzPct val="61111"/>
              <a:buNone/>
            </a:pPr>
            <a:r>
              <a:rPr lang="en" sz="3467" dirty="0"/>
              <a:t>Parallel processor is costly as compared to serial processor</a:t>
            </a:r>
            <a:endParaRPr sz="3467" dirty="0"/>
          </a:p>
          <a:p>
            <a:pPr marL="0" indent="0">
              <a:spcBef>
                <a:spcPts val="1600"/>
              </a:spcBef>
              <a:buClr>
                <a:schemeClr val="dk1"/>
              </a:buClr>
              <a:buSzPct val="61111"/>
              <a:buNone/>
            </a:pPr>
            <a:r>
              <a:rPr lang="en" sz="3467" dirty="0"/>
              <a:t>Serial processing takes more time than parallel processor</a:t>
            </a:r>
            <a:endParaRPr sz="3467" dirty="0"/>
          </a:p>
          <a:p>
            <a:pPr marL="0" indent="0">
              <a:spcBef>
                <a:spcPts val="1600"/>
              </a:spcBef>
              <a:spcAft>
                <a:spcPts val="1600"/>
              </a:spcAft>
              <a:buNone/>
            </a:pPr>
            <a:endParaRPr dirty="0"/>
          </a:p>
        </p:txBody>
      </p:sp>
    </p:spTree>
    <p:extLst>
      <p:ext uri="{BB962C8B-B14F-4D97-AF65-F5344CB8AC3E}">
        <p14:creationId xmlns:p14="http://schemas.microsoft.com/office/powerpoint/2010/main" val="312933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n"/>
              <a:t>Parallel &amp; Serial Computing</a:t>
            </a:r>
            <a:endParaRPr/>
          </a:p>
          <a:p>
            <a:endParaRPr/>
          </a:p>
        </p:txBody>
      </p:sp>
      <p:sp>
        <p:nvSpPr>
          <p:cNvPr id="112" name="Google Shape;112;p21"/>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lnSpc>
                <a:spcPct val="150000"/>
              </a:lnSpc>
              <a:buClr>
                <a:schemeClr val="dk1"/>
              </a:buClr>
              <a:buSzPts val="1100"/>
              <a:buNone/>
            </a:pPr>
            <a:r>
              <a:rPr lang="en" sz="2000">
                <a:solidFill>
                  <a:srgbClr val="212529"/>
                </a:solidFill>
                <a:highlight>
                  <a:srgbClr val="FFFFFF"/>
                </a:highlight>
              </a:rPr>
              <a:t>Traditionally, software has been written for </a:t>
            </a:r>
            <a:r>
              <a:rPr lang="en" sz="2000" i="1">
                <a:solidFill>
                  <a:srgbClr val="212529"/>
                </a:solidFill>
                <a:highlight>
                  <a:srgbClr val="FFFFFF"/>
                </a:highlight>
              </a:rPr>
              <a:t>serial</a:t>
            </a:r>
            <a:r>
              <a:rPr lang="en" sz="2000">
                <a:solidFill>
                  <a:srgbClr val="212529"/>
                </a:solidFill>
                <a:highlight>
                  <a:srgbClr val="FFFFFF"/>
                </a:highlight>
              </a:rPr>
              <a:t> computation:</a:t>
            </a:r>
            <a:endParaRPr sz="2000">
              <a:solidFill>
                <a:srgbClr val="212529"/>
              </a:solidFill>
              <a:highlight>
                <a:srgbClr val="FFFFFF"/>
              </a:highlight>
            </a:endParaRPr>
          </a:p>
          <a:p>
            <a:pPr indent="-431789">
              <a:spcBef>
                <a:spcPts val="1600"/>
              </a:spcBef>
              <a:buClr>
                <a:srgbClr val="212529"/>
              </a:buClr>
              <a:buSzPts val="1500"/>
            </a:pPr>
            <a:r>
              <a:rPr lang="en" sz="2000">
                <a:solidFill>
                  <a:srgbClr val="212529"/>
                </a:solidFill>
                <a:highlight>
                  <a:srgbClr val="FFFFFF"/>
                </a:highlight>
              </a:rPr>
              <a:t>A problem is broken into a discrete series of instructions</a:t>
            </a:r>
            <a:endParaRPr sz="2000">
              <a:solidFill>
                <a:srgbClr val="212529"/>
              </a:solidFill>
              <a:highlight>
                <a:srgbClr val="FFFFFF"/>
              </a:highlight>
            </a:endParaRPr>
          </a:p>
          <a:p>
            <a:pPr indent="-431789">
              <a:buClr>
                <a:srgbClr val="212529"/>
              </a:buClr>
              <a:buSzPts val="1500"/>
            </a:pPr>
            <a:r>
              <a:rPr lang="en" sz="2000">
                <a:solidFill>
                  <a:srgbClr val="212529"/>
                </a:solidFill>
                <a:highlight>
                  <a:srgbClr val="FFFFFF"/>
                </a:highlight>
              </a:rPr>
              <a:t>Instructions are executed sequentially one after another</a:t>
            </a:r>
            <a:endParaRPr sz="2000">
              <a:solidFill>
                <a:srgbClr val="212529"/>
              </a:solidFill>
              <a:highlight>
                <a:srgbClr val="FFFFFF"/>
              </a:highlight>
            </a:endParaRPr>
          </a:p>
          <a:p>
            <a:pPr indent="-431789">
              <a:buClr>
                <a:srgbClr val="212529"/>
              </a:buClr>
              <a:buSzPts val="1500"/>
            </a:pPr>
            <a:r>
              <a:rPr lang="en" sz="2000">
                <a:solidFill>
                  <a:srgbClr val="212529"/>
                </a:solidFill>
                <a:highlight>
                  <a:srgbClr val="FFFFFF"/>
                </a:highlight>
              </a:rPr>
              <a:t>Executed on a single processor</a:t>
            </a:r>
            <a:endParaRPr sz="2000">
              <a:solidFill>
                <a:srgbClr val="212529"/>
              </a:solidFill>
              <a:highlight>
                <a:srgbClr val="FFFFFF"/>
              </a:highlight>
            </a:endParaRPr>
          </a:p>
          <a:p>
            <a:pPr indent="-431789">
              <a:buClr>
                <a:srgbClr val="212529"/>
              </a:buClr>
              <a:buSzPts val="1500"/>
            </a:pPr>
            <a:r>
              <a:rPr lang="en" sz="2000">
                <a:solidFill>
                  <a:srgbClr val="212529"/>
                </a:solidFill>
                <a:highlight>
                  <a:srgbClr val="FFFFFF"/>
                </a:highlight>
              </a:rPr>
              <a:t>Only one instruction may execute at any moment in time</a:t>
            </a:r>
            <a:endParaRPr sz="2133"/>
          </a:p>
        </p:txBody>
      </p:sp>
      <p:sp>
        <p:nvSpPr>
          <p:cNvPr id="113" name="Google Shape;113;p21"/>
          <p:cNvSpPr txBox="1">
            <a:spLocks noGrp="1"/>
          </p:cNvSpPr>
          <p:nvPr>
            <p:ph type="body" idx="2"/>
          </p:nvPr>
        </p:nvSpPr>
        <p:spPr>
          <a:prstGeom prst="rect">
            <a:avLst/>
          </a:prstGeom>
        </p:spPr>
        <p:txBody>
          <a:bodyPr spcFirstLastPara="1" vert="horz" wrap="square" lIns="121900" tIns="121900" rIns="121900" bIns="121900" rtlCol="0" anchor="t" anchorCtr="0">
            <a:normAutofit/>
          </a:bodyPr>
          <a:lstStyle/>
          <a:p>
            <a:pPr marL="0" indent="0">
              <a:lnSpc>
                <a:spcPct val="150000"/>
              </a:lnSpc>
              <a:buClr>
                <a:schemeClr val="dk1"/>
              </a:buClr>
              <a:buSzPts val="1100"/>
              <a:buNone/>
            </a:pPr>
            <a:r>
              <a:rPr lang="en" sz="2000">
                <a:solidFill>
                  <a:srgbClr val="212529"/>
                </a:solidFill>
                <a:highlight>
                  <a:srgbClr val="FFFFFF"/>
                </a:highlight>
              </a:rPr>
              <a:t>In the simplest sense, </a:t>
            </a:r>
            <a:r>
              <a:rPr lang="en" sz="2000" i="1">
                <a:solidFill>
                  <a:srgbClr val="212529"/>
                </a:solidFill>
                <a:highlight>
                  <a:srgbClr val="FFFFFF"/>
                </a:highlight>
              </a:rPr>
              <a:t>parallel computing</a:t>
            </a:r>
            <a:r>
              <a:rPr lang="en" sz="2000">
                <a:solidFill>
                  <a:srgbClr val="212529"/>
                </a:solidFill>
                <a:highlight>
                  <a:srgbClr val="FFFFFF"/>
                </a:highlight>
              </a:rPr>
              <a:t> is the simultaneous use of multiple compute resources to solve a computational problem:</a:t>
            </a:r>
            <a:endParaRPr sz="2000">
              <a:solidFill>
                <a:srgbClr val="212529"/>
              </a:solidFill>
              <a:highlight>
                <a:srgbClr val="FFFFFF"/>
              </a:highlight>
            </a:endParaRPr>
          </a:p>
          <a:p>
            <a:pPr indent="-431789">
              <a:spcBef>
                <a:spcPts val="1600"/>
              </a:spcBef>
              <a:buClr>
                <a:srgbClr val="212529"/>
              </a:buClr>
              <a:buSzPts val="1500"/>
            </a:pPr>
            <a:r>
              <a:rPr lang="en" sz="2000">
                <a:solidFill>
                  <a:srgbClr val="212529"/>
                </a:solidFill>
                <a:highlight>
                  <a:srgbClr val="FFFFFF"/>
                </a:highlight>
              </a:rPr>
              <a:t>A problem is broken into discrete parts that can be solved concurrently</a:t>
            </a:r>
            <a:endParaRPr sz="2000">
              <a:solidFill>
                <a:srgbClr val="212529"/>
              </a:solidFill>
              <a:highlight>
                <a:srgbClr val="FFFFFF"/>
              </a:highlight>
            </a:endParaRPr>
          </a:p>
          <a:p>
            <a:pPr indent="-431789">
              <a:buClr>
                <a:srgbClr val="212529"/>
              </a:buClr>
              <a:buSzPts val="1500"/>
            </a:pPr>
            <a:r>
              <a:rPr lang="en" sz="2000">
                <a:solidFill>
                  <a:srgbClr val="212529"/>
                </a:solidFill>
                <a:highlight>
                  <a:srgbClr val="FFFFFF"/>
                </a:highlight>
              </a:rPr>
              <a:t>Each part is further broken down to a series of instructions</a:t>
            </a:r>
            <a:endParaRPr sz="2000">
              <a:solidFill>
                <a:srgbClr val="212529"/>
              </a:solidFill>
              <a:highlight>
                <a:srgbClr val="FFFFFF"/>
              </a:highlight>
            </a:endParaRPr>
          </a:p>
          <a:p>
            <a:pPr indent="-431789">
              <a:buClr>
                <a:srgbClr val="212529"/>
              </a:buClr>
              <a:buSzPts val="1500"/>
            </a:pPr>
            <a:r>
              <a:rPr lang="en" sz="2000">
                <a:solidFill>
                  <a:srgbClr val="212529"/>
                </a:solidFill>
                <a:highlight>
                  <a:srgbClr val="FFFFFF"/>
                </a:highlight>
              </a:rPr>
              <a:t>Instructions from each part execute simultaneously on different processors</a:t>
            </a:r>
            <a:endParaRPr sz="2000">
              <a:solidFill>
                <a:srgbClr val="212529"/>
              </a:solidFill>
              <a:highlight>
                <a:srgbClr val="FFFFFF"/>
              </a:highlight>
            </a:endParaRPr>
          </a:p>
          <a:p>
            <a:pPr indent="-431789">
              <a:buClr>
                <a:srgbClr val="212529"/>
              </a:buClr>
              <a:buSzPts val="1500"/>
            </a:pPr>
            <a:r>
              <a:rPr lang="en" sz="2000">
                <a:solidFill>
                  <a:srgbClr val="212529"/>
                </a:solidFill>
                <a:highlight>
                  <a:srgbClr val="FFFFFF"/>
                </a:highlight>
              </a:rPr>
              <a:t>An overall control/coordination mechanism is employed</a:t>
            </a:r>
            <a:endParaRPr sz="2000">
              <a:solidFill>
                <a:srgbClr val="212529"/>
              </a:solidFill>
              <a:highlight>
                <a:srgbClr val="FFFFFF"/>
              </a:highlight>
            </a:endParaRPr>
          </a:p>
          <a:p>
            <a:pPr marL="0" indent="0">
              <a:spcBef>
                <a:spcPts val="1600"/>
              </a:spcBef>
              <a:spcAft>
                <a:spcPts val="1600"/>
              </a:spcAft>
              <a:buNone/>
            </a:pPr>
            <a:endParaRPr sz="2133"/>
          </a:p>
        </p:txBody>
      </p:sp>
    </p:spTree>
    <p:extLst>
      <p:ext uri="{BB962C8B-B14F-4D97-AF65-F5344CB8AC3E}">
        <p14:creationId xmlns:p14="http://schemas.microsoft.com/office/powerpoint/2010/main" val="1756113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1434</Words>
  <Application>Microsoft Office PowerPoint</Application>
  <PresentationFormat>Widescreen</PresentationFormat>
  <Paragraphs>95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Lato</vt:lpstr>
      <vt:lpstr>Times New Roman</vt:lpstr>
      <vt:lpstr>Office Theme</vt:lpstr>
      <vt:lpstr>Parallel &amp; Distributed Computing</vt:lpstr>
      <vt:lpstr>Computing</vt:lpstr>
      <vt:lpstr>History of Computing</vt:lpstr>
      <vt:lpstr>Moore’s Law</vt:lpstr>
      <vt:lpstr>Fundamentals of Parallel &amp; Distributed Computing </vt:lpstr>
      <vt:lpstr>PowerPoint Presentation</vt:lpstr>
      <vt:lpstr>ILLIAC IV</vt:lpstr>
      <vt:lpstr>Parallel &amp; Serial Computing </vt:lpstr>
      <vt:lpstr>Parallel &amp; Serial Computing </vt:lpstr>
      <vt:lpstr>Traditional Computing Types  </vt:lpstr>
      <vt:lpstr>Cloud Computing </vt:lpstr>
      <vt:lpstr>Grid Computing </vt:lpstr>
      <vt:lpstr>Personal Computing </vt:lpstr>
      <vt:lpstr>Time Sharing </vt:lpstr>
      <vt:lpstr>Client Server </vt:lpstr>
      <vt:lpstr>Peer to Peer</vt:lpstr>
      <vt:lpstr>Mobile Computing </vt:lpstr>
      <vt:lpstr>Cluster Computing </vt:lpstr>
      <vt:lpstr>Pros &amp; Cons of Parallel &amp; Distributed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&amp; Distributed Computing</dc:title>
  <dc:creator>Lakhani</dc:creator>
  <cp:lastModifiedBy>Abhishek Kumar</cp:lastModifiedBy>
  <cp:revision>2</cp:revision>
  <dcterms:created xsi:type="dcterms:W3CDTF">2025-01-29T13:08:13Z</dcterms:created>
  <dcterms:modified xsi:type="dcterms:W3CDTF">2025-03-17T17:04:49Z</dcterms:modified>
</cp:coreProperties>
</file>