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69" r:id="rId2"/>
    <p:sldId id="460" r:id="rId3"/>
    <p:sldId id="470" r:id="rId4"/>
    <p:sldId id="471" r:id="rId5"/>
    <p:sldId id="472" r:id="rId6"/>
    <p:sldId id="473" r:id="rId7"/>
    <p:sldId id="450" r:id="rId8"/>
    <p:sldId id="451" r:id="rId9"/>
    <p:sldId id="452" r:id="rId10"/>
    <p:sldId id="453" r:id="rId11"/>
    <p:sldId id="474" r:id="rId12"/>
    <p:sldId id="402" r:id="rId13"/>
    <p:sldId id="403" r:id="rId14"/>
    <p:sldId id="404" r:id="rId15"/>
    <p:sldId id="258" r:id="rId16"/>
    <p:sldId id="259"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4/2/2024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3EAECC-00D0-4331-B6C0-ABED6F157675}" type="slidenum">
              <a:rPr lang="en-US" smtClean="0"/>
              <a:t>6</a:t>
            </a:fld>
            <a:endParaRPr lang="en-US"/>
          </a:p>
        </p:txBody>
      </p:sp>
    </p:spTree>
    <p:extLst>
      <p:ext uri="{BB962C8B-B14F-4D97-AF65-F5344CB8AC3E}">
        <p14:creationId xmlns:p14="http://schemas.microsoft.com/office/powerpoint/2010/main" val="314330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A61B16-37B5-4351-BAD5-BBF844435BAE}"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00FD5-86C6-485F-803A-A299297FB22E}"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334C96-BCB9-453B-BE08-7EFAA7BAC2B9}"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67DA6E-8941-4F95-8FE7-288BDA956267}"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1BC97-A477-40EB-B448-98CD9ACF11AB}"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BB0CF3-9FF8-47C2-88C7-467EA9854E64}" type="datetime1">
              <a:rPr lang="en-US" smtClean="0"/>
              <a:t>4/2/2024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5A84D9-27F0-4063-8E2F-43C407CB0CBA}" type="datetime1">
              <a:rPr lang="en-US" smtClean="0"/>
              <a:t>4/2/2024</a:t>
            </a:fld>
            <a:endParaRPr lang="en-IN"/>
          </a:p>
        </p:txBody>
      </p:sp>
      <p:sp>
        <p:nvSpPr>
          <p:cNvPr id="8" name="Footer Placeholder 7"/>
          <p:cNvSpPr>
            <a:spLocks noGrp="1"/>
          </p:cNvSpPr>
          <p:nvPr>
            <p:ph type="ftr" sz="quarter" idx="11"/>
          </p:nvPr>
        </p:nvSpPr>
        <p:spPr/>
        <p:txBody>
          <a:bodyPr/>
          <a:lstStyle/>
          <a:p>
            <a:r>
              <a:rPr lang="en-US"/>
              <a:t>Department of Computer Science ,ABES Engineering College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A1B1CD-E166-4820-9ACC-C9479FE309BE}" type="datetime1">
              <a:rPr lang="en-US" smtClean="0"/>
              <a:t>4/2/2024</a:t>
            </a:fld>
            <a:endParaRPr lang="en-IN"/>
          </a:p>
        </p:txBody>
      </p:sp>
      <p:sp>
        <p:nvSpPr>
          <p:cNvPr id="4" name="Footer Placeholder 3"/>
          <p:cNvSpPr>
            <a:spLocks noGrp="1"/>
          </p:cNvSpPr>
          <p:nvPr>
            <p:ph type="ftr" sz="quarter" idx="11"/>
          </p:nvPr>
        </p:nvSpPr>
        <p:spPr/>
        <p:txBody>
          <a:bodyPr/>
          <a:lstStyle/>
          <a:p>
            <a:r>
              <a:rPr lang="en-US"/>
              <a:t>Department of Computer Science ,ABES Engineering College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069B-088E-46AE-8F71-0EF81679F9BC}" type="datetime1">
              <a:rPr lang="en-US" smtClean="0"/>
              <a:t>4/2/2024</a:t>
            </a:fld>
            <a:endParaRPr lang="en-IN"/>
          </a:p>
        </p:txBody>
      </p:sp>
      <p:sp>
        <p:nvSpPr>
          <p:cNvPr id="3" name="Footer Placeholder 2"/>
          <p:cNvSpPr>
            <a:spLocks noGrp="1"/>
          </p:cNvSpPr>
          <p:nvPr>
            <p:ph type="ftr" sz="quarter" idx="11"/>
          </p:nvPr>
        </p:nvSpPr>
        <p:spPr/>
        <p:txBody>
          <a:bodyPr/>
          <a:lstStyle/>
          <a:p>
            <a:r>
              <a:rPr lang="en-US"/>
              <a:t>Department of Computer Science ,ABES Engineering College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959C3-6D9B-4D3D-8A5F-C5093CF5628A}" type="datetime1">
              <a:rPr lang="en-US" smtClean="0"/>
              <a:t>4/2/2024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FCAD9-EB91-469A-BF8F-E527E7FECA47}" type="datetime1">
              <a:rPr lang="en-US" smtClean="0"/>
              <a:t>4/2/2024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E0374-3565-40EF-B365-25D60598141E}" type="datetime1">
              <a:rPr lang="en-US" smtClean="0"/>
              <a:t>4/2/2024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,ABES Engineering College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1</a:t>
            </a:r>
          </a:p>
          <a:p>
            <a:r>
              <a:rPr lang="en-US" sz="3600" b="1" dirty="0">
                <a:solidFill>
                  <a:srgbClr val="C00000"/>
                </a:solidFill>
              </a:rPr>
              <a:t>Lecture 1</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48072"/>
          </a:xfrm>
        </p:spPr>
        <p:txBody>
          <a:bodyPr>
            <a:normAutofit/>
          </a:bodyPr>
          <a:lstStyle/>
          <a:p>
            <a:r>
              <a:rPr lang="en-US" sz="2800" dirty="0">
                <a:solidFill>
                  <a:srgbClr val="C00000"/>
                </a:solidFill>
              </a:rPr>
              <a:t>History of various Java versions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0638064"/>
              </p:ext>
            </p:extLst>
          </p:nvPr>
        </p:nvGraphicFramePr>
        <p:xfrm>
          <a:off x="457200" y="765175"/>
          <a:ext cx="8229600" cy="641223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VERSION</a:t>
                      </a:r>
                    </a:p>
                  </a:txBody>
                  <a:tcPr/>
                </a:tc>
                <a:tc>
                  <a:txBody>
                    <a:bodyPr/>
                    <a:lstStyle/>
                    <a:p>
                      <a:r>
                        <a:rPr lang="en-US" dirty="0"/>
                        <a:t>RELEASE DATE</a:t>
                      </a:r>
                    </a:p>
                  </a:txBody>
                  <a:tcPr/>
                </a:tc>
                <a:extLst>
                  <a:ext uri="{0D108BD9-81ED-4DB2-BD59-A6C34878D82A}">
                    <a16:rowId xmlns:a16="http://schemas.microsoft.com/office/drawing/2014/main" val="10000"/>
                  </a:ext>
                </a:extLst>
              </a:tr>
              <a:tr h="370840">
                <a:tc>
                  <a:txBody>
                    <a:bodyPr/>
                    <a:lstStyle/>
                    <a:p>
                      <a:r>
                        <a:rPr lang="en-US" sz="1800" b="0" i="0" dirty="0">
                          <a:effectLst/>
                          <a:latin typeface="Arial" panose="020B0604020202020204" pitchFamily="34" charset="0"/>
                          <a:cs typeface="Arial" panose="020B0604020202020204" pitchFamily="34" charset="0"/>
                        </a:rPr>
                        <a:t>JDK Beta</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1995</a:t>
                      </a:r>
                      <a:endParaRPr lang="en-US" sz="1800" dirty="0"/>
                    </a:p>
                  </a:txBody>
                  <a:tcPr/>
                </a:tc>
                <a:extLst>
                  <a:ext uri="{0D108BD9-81ED-4DB2-BD59-A6C34878D82A}">
                    <a16:rowId xmlns:a16="http://schemas.microsoft.com/office/drawing/2014/main" val="10001"/>
                  </a:ext>
                </a:extLst>
              </a:tr>
              <a:tr h="370840">
                <a:tc>
                  <a:txBody>
                    <a:bodyPr/>
                    <a:lstStyle/>
                    <a:p>
                      <a:pPr algn="l" fontAlgn="base"/>
                      <a:r>
                        <a:rPr lang="en-US" sz="1800" b="0" dirty="0">
                          <a:effectLst/>
                        </a:rPr>
                        <a:t>JDK 1.0</a:t>
                      </a:r>
                    </a:p>
                  </a:txBody>
                  <a:tcPr marL="133350" marR="133350" marT="66675" marB="66675" anchor="ctr"/>
                </a:tc>
                <a:tc>
                  <a:txBody>
                    <a:bodyPr/>
                    <a:lstStyle/>
                    <a:p>
                      <a:pPr algn="l" fontAlgn="base"/>
                      <a:r>
                        <a:rPr lang="en-US" sz="1800" b="0" dirty="0">
                          <a:effectLst/>
                        </a:rPr>
                        <a:t>January 1996</a:t>
                      </a:r>
                    </a:p>
                  </a:txBody>
                  <a:tcPr marL="133350" marR="133350" marT="66675" marB="66675" anchor="ctr"/>
                </a:tc>
                <a:extLst>
                  <a:ext uri="{0D108BD9-81ED-4DB2-BD59-A6C34878D82A}">
                    <a16:rowId xmlns:a16="http://schemas.microsoft.com/office/drawing/2014/main" val="10002"/>
                  </a:ext>
                </a:extLst>
              </a:tr>
              <a:tr h="370840">
                <a:tc>
                  <a:txBody>
                    <a:bodyPr/>
                    <a:lstStyle/>
                    <a:p>
                      <a:pPr algn="l" fontAlgn="base"/>
                      <a:r>
                        <a:rPr lang="en-US" sz="1800" b="0" dirty="0">
                          <a:effectLst/>
                        </a:rPr>
                        <a:t>JDK 1.1</a:t>
                      </a:r>
                    </a:p>
                  </a:txBody>
                  <a:tcPr marL="133350" marR="133350" marT="66675" marB="66675" anchor="ctr"/>
                </a:tc>
                <a:tc>
                  <a:txBody>
                    <a:bodyPr/>
                    <a:lstStyle/>
                    <a:p>
                      <a:pPr algn="l" fontAlgn="base"/>
                      <a:r>
                        <a:rPr lang="en-US" sz="1800" b="0" dirty="0">
                          <a:effectLst/>
                        </a:rPr>
                        <a:t>February 1997</a:t>
                      </a:r>
                    </a:p>
                  </a:txBody>
                  <a:tcPr marL="133350" marR="133350" marT="66675" marB="66675" anchor="ctr"/>
                </a:tc>
                <a:extLst>
                  <a:ext uri="{0D108BD9-81ED-4DB2-BD59-A6C34878D82A}">
                    <a16:rowId xmlns:a16="http://schemas.microsoft.com/office/drawing/2014/main" val="10003"/>
                  </a:ext>
                </a:extLst>
              </a:tr>
              <a:tr h="370840">
                <a:tc>
                  <a:txBody>
                    <a:bodyPr/>
                    <a:lstStyle/>
                    <a:p>
                      <a:pPr algn="l" fontAlgn="base"/>
                      <a:r>
                        <a:rPr lang="en-US" sz="1800" b="0">
                          <a:effectLst/>
                        </a:rPr>
                        <a:t>J2SE 1.2</a:t>
                      </a:r>
                    </a:p>
                  </a:txBody>
                  <a:tcPr marL="133350" marR="133350" marT="66675" marB="66675" anchor="ctr"/>
                </a:tc>
                <a:tc>
                  <a:txBody>
                    <a:bodyPr/>
                    <a:lstStyle/>
                    <a:p>
                      <a:pPr algn="l" fontAlgn="base"/>
                      <a:r>
                        <a:rPr lang="en-US" sz="1800" b="0" dirty="0">
                          <a:effectLst/>
                        </a:rPr>
                        <a:t>December 1998</a:t>
                      </a:r>
                    </a:p>
                  </a:txBody>
                  <a:tcPr marL="133350" marR="133350" marT="66675" marB="66675" anchor="ctr"/>
                </a:tc>
                <a:extLst>
                  <a:ext uri="{0D108BD9-81ED-4DB2-BD59-A6C34878D82A}">
                    <a16:rowId xmlns:a16="http://schemas.microsoft.com/office/drawing/2014/main" val="10004"/>
                  </a:ext>
                </a:extLst>
              </a:tr>
              <a:tr h="370840">
                <a:tc>
                  <a:txBody>
                    <a:bodyPr/>
                    <a:lstStyle/>
                    <a:p>
                      <a:pPr algn="l" fontAlgn="base"/>
                      <a:r>
                        <a:rPr lang="en-US" sz="1800" b="0">
                          <a:effectLst/>
                        </a:rPr>
                        <a:t>J2SE 1.3</a:t>
                      </a:r>
                    </a:p>
                  </a:txBody>
                  <a:tcPr marL="133350" marR="133350" marT="66675" marB="66675" anchor="ctr"/>
                </a:tc>
                <a:tc>
                  <a:txBody>
                    <a:bodyPr/>
                    <a:lstStyle/>
                    <a:p>
                      <a:pPr algn="l" fontAlgn="base"/>
                      <a:r>
                        <a:rPr lang="en-US" sz="1800" b="0" dirty="0">
                          <a:effectLst/>
                        </a:rPr>
                        <a:t>May 2000</a:t>
                      </a:r>
                    </a:p>
                  </a:txBody>
                  <a:tcPr marL="133350" marR="133350" marT="66675" marB="66675" anchor="ctr"/>
                </a:tc>
                <a:extLst>
                  <a:ext uri="{0D108BD9-81ED-4DB2-BD59-A6C34878D82A}">
                    <a16:rowId xmlns:a16="http://schemas.microsoft.com/office/drawing/2014/main" val="10005"/>
                  </a:ext>
                </a:extLst>
              </a:tr>
              <a:tr h="370840">
                <a:tc>
                  <a:txBody>
                    <a:bodyPr/>
                    <a:lstStyle/>
                    <a:p>
                      <a:pPr algn="l" fontAlgn="base"/>
                      <a:r>
                        <a:rPr lang="en-US" sz="1800" b="0">
                          <a:effectLst/>
                        </a:rPr>
                        <a:t>J2SE 1.4</a:t>
                      </a:r>
                    </a:p>
                  </a:txBody>
                  <a:tcPr marL="133350" marR="133350" marT="66675" marB="66675" anchor="ctr"/>
                </a:tc>
                <a:tc>
                  <a:txBody>
                    <a:bodyPr/>
                    <a:lstStyle/>
                    <a:p>
                      <a:pPr algn="l" fontAlgn="base"/>
                      <a:r>
                        <a:rPr lang="en-US" sz="1800" b="0" dirty="0">
                          <a:effectLst/>
                        </a:rPr>
                        <a:t>February 2002</a:t>
                      </a:r>
                    </a:p>
                  </a:txBody>
                  <a:tcPr marL="133350" marR="133350" marT="66675" marB="66675" anchor="ctr"/>
                </a:tc>
                <a:extLst>
                  <a:ext uri="{0D108BD9-81ED-4DB2-BD59-A6C34878D82A}">
                    <a16:rowId xmlns:a16="http://schemas.microsoft.com/office/drawing/2014/main" val="10006"/>
                  </a:ext>
                </a:extLst>
              </a:tr>
              <a:tr h="370840">
                <a:tc>
                  <a:txBody>
                    <a:bodyPr/>
                    <a:lstStyle/>
                    <a:p>
                      <a:pPr algn="l" fontAlgn="base"/>
                      <a:r>
                        <a:rPr lang="en-US" sz="1800" b="0">
                          <a:effectLst/>
                        </a:rPr>
                        <a:t>J2SE 5.0</a:t>
                      </a:r>
                    </a:p>
                  </a:txBody>
                  <a:tcPr marL="133350" marR="133350" marT="66675" marB="66675" anchor="ctr"/>
                </a:tc>
                <a:tc>
                  <a:txBody>
                    <a:bodyPr/>
                    <a:lstStyle/>
                    <a:p>
                      <a:pPr algn="l" fontAlgn="base"/>
                      <a:r>
                        <a:rPr lang="en-US" sz="1800" b="0" dirty="0">
                          <a:effectLst/>
                        </a:rPr>
                        <a:t>September 2004</a:t>
                      </a:r>
                    </a:p>
                  </a:txBody>
                  <a:tcPr marL="133350" marR="133350" marT="66675" marB="66675" anchor="ctr"/>
                </a:tc>
                <a:extLst>
                  <a:ext uri="{0D108BD9-81ED-4DB2-BD59-A6C34878D82A}">
                    <a16:rowId xmlns:a16="http://schemas.microsoft.com/office/drawing/2014/main" val="10007"/>
                  </a:ext>
                </a:extLst>
              </a:tr>
              <a:tr h="370840">
                <a:tc>
                  <a:txBody>
                    <a:bodyPr/>
                    <a:lstStyle/>
                    <a:p>
                      <a:pPr algn="l" fontAlgn="base"/>
                      <a:r>
                        <a:rPr lang="en-US" sz="1800" b="0">
                          <a:effectLst/>
                        </a:rPr>
                        <a:t>JAVA SE 6</a:t>
                      </a:r>
                    </a:p>
                  </a:txBody>
                  <a:tcPr marL="133350" marR="133350" marT="66675" marB="66675" anchor="ctr"/>
                </a:tc>
                <a:tc>
                  <a:txBody>
                    <a:bodyPr/>
                    <a:lstStyle/>
                    <a:p>
                      <a:pPr algn="l" fontAlgn="base"/>
                      <a:r>
                        <a:rPr lang="en-US" sz="1800" b="0" dirty="0">
                          <a:effectLst/>
                        </a:rPr>
                        <a:t>December 2006</a:t>
                      </a:r>
                    </a:p>
                  </a:txBody>
                  <a:tcPr marL="133350" marR="133350" marT="66675" marB="66675" anchor="ctr"/>
                </a:tc>
                <a:extLst>
                  <a:ext uri="{0D108BD9-81ED-4DB2-BD59-A6C34878D82A}">
                    <a16:rowId xmlns:a16="http://schemas.microsoft.com/office/drawing/2014/main" val="10008"/>
                  </a:ext>
                </a:extLst>
              </a:tr>
              <a:tr h="370840">
                <a:tc>
                  <a:txBody>
                    <a:bodyPr/>
                    <a:lstStyle/>
                    <a:p>
                      <a:pPr algn="l" fontAlgn="base"/>
                      <a:r>
                        <a:rPr lang="en-US" sz="1800" b="0">
                          <a:effectLst/>
                        </a:rPr>
                        <a:t>JAVA SE 7</a:t>
                      </a:r>
                    </a:p>
                  </a:txBody>
                  <a:tcPr marL="133350" marR="133350" marT="66675" marB="66675" anchor="ctr"/>
                </a:tc>
                <a:tc>
                  <a:txBody>
                    <a:bodyPr/>
                    <a:lstStyle/>
                    <a:p>
                      <a:pPr algn="l" fontAlgn="base"/>
                      <a:r>
                        <a:rPr lang="en-US" sz="1800" b="0" dirty="0">
                          <a:effectLst/>
                        </a:rPr>
                        <a:t>July 2011</a:t>
                      </a:r>
                    </a:p>
                  </a:txBody>
                  <a:tcPr marL="133350" marR="133350" marT="66675" marB="66675" anchor="ctr"/>
                </a:tc>
                <a:extLst>
                  <a:ext uri="{0D108BD9-81ED-4DB2-BD59-A6C34878D82A}">
                    <a16:rowId xmlns:a16="http://schemas.microsoft.com/office/drawing/2014/main" val="10009"/>
                  </a:ext>
                </a:extLst>
              </a:tr>
              <a:tr h="370840">
                <a:tc>
                  <a:txBody>
                    <a:bodyPr/>
                    <a:lstStyle/>
                    <a:p>
                      <a:pPr algn="l" fontAlgn="base"/>
                      <a:r>
                        <a:rPr lang="en-US" sz="1800" b="0">
                          <a:effectLst/>
                        </a:rPr>
                        <a:t>JAVA SE 8</a:t>
                      </a:r>
                    </a:p>
                  </a:txBody>
                  <a:tcPr marL="133350" marR="133350" marT="66675" marB="66675" anchor="ctr"/>
                </a:tc>
                <a:tc>
                  <a:txBody>
                    <a:bodyPr/>
                    <a:lstStyle/>
                    <a:p>
                      <a:pPr algn="l" fontAlgn="base"/>
                      <a:r>
                        <a:rPr lang="en-US" sz="1800" b="0" dirty="0">
                          <a:effectLst/>
                        </a:rPr>
                        <a:t>March 2014</a:t>
                      </a:r>
                    </a:p>
                  </a:txBody>
                  <a:tcPr marL="133350" marR="133350" marT="66675" marB="66675" anchor="ctr"/>
                </a:tc>
                <a:extLst>
                  <a:ext uri="{0D108BD9-81ED-4DB2-BD59-A6C34878D82A}">
                    <a16:rowId xmlns:a16="http://schemas.microsoft.com/office/drawing/2014/main" val="10010"/>
                  </a:ext>
                </a:extLst>
              </a:tr>
              <a:tr h="370840">
                <a:tc>
                  <a:txBody>
                    <a:bodyPr/>
                    <a:lstStyle/>
                    <a:p>
                      <a:pPr algn="l" fontAlgn="base"/>
                      <a:r>
                        <a:rPr lang="en-US" sz="1800" b="0">
                          <a:effectLst/>
                        </a:rPr>
                        <a:t>JAVA SE 9</a:t>
                      </a:r>
                    </a:p>
                  </a:txBody>
                  <a:tcPr marL="133350" marR="133350" marT="66675" marB="66675" anchor="ctr"/>
                </a:tc>
                <a:tc>
                  <a:txBody>
                    <a:bodyPr/>
                    <a:lstStyle/>
                    <a:p>
                      <a:pPr algn="l" fontAlgn="base"/>
                      <a:r>
                        <a:rPr lang="en-US" sz="1800" b="0" dirty="0">
                          <a:effectLst/>
                        </a:rPr>
                        <a:t>September 2017</a:t>
                      </a:r>
                    </a:p>
                  </a:txBody>
                  <a:tcPr marL="133350" marR="133350" marT="66675" marB="66675" anchor="ctr"/>
                </a:tc>
                <a:extLst>
                  <a:ext uri="{0D108BD9-81ED-4DB2-BD59-A6C34878D82A}">
                    <a16:rowId xmlns:a16="http://schemas.microsoft.com/office/drawing/2014/main" val="10011"/>
                  </a:ext>
                </a:extLst>
              </a:tr>
              <a:tr h="370840">
                <a:tc>
                  <a:txBody>
                    <a:bodyPr/>
                    <a:lstStyle/>
                    <a:p>
                      <a:pPr algn="l" fontAlgn="base"/>
                      <a:r>
                        <a:rPr lang="en-US" sz="1800" b="0">
                          <a:effectLst/>
                        </a:rPr>
                        <a:t>JAVA SE 10</a:t>
                      </a:r>
                    </a:p>
                  </a:txBody>
                  <a:tcPr marL="133350" marR="133350" marT="66675" marB="66675" anchor="ctr"/>
                </a:tc>
                <a:tc>
                  <a:txBody>
                    <a:bodyPr/>
                    <a:lstStyle/>
                    <a:p>
                      <a:pPr algn="l" fontAlgn="base"/>
                      <a:r>
                        <a:rPr lang="en-US" sz="1800" b="0" dirty="0">
                          <a:effectLst/>
                        </a:rPr>
                        <a:t>March 2018</a:t>
                      </a:r>
                    </a:p>
                  </a:txBody>
                  <a:tcPr marL="133350" marR="133350" marT="66675" marB="66675" anchor="ctr"/>
                </a:tc>
                <a:extLst>
                  <a:ext uri="{0D108BD9-81ED-4DB2-BD59-A6C34878D82A}">
                    <a16:rowId xmlns:a16="http://schemas.microsoft.com/office/drawing/2014/main" val="10012"/>
                  </a:ext>
                </a:extLst>
              </a:tr>
              <a:tr h="370840">
                <a:tc>
                  <a:txBody>
                    <a:bodyPr/>
                    <a:lstStyle/>
                    <a:p>
                      <a:pPr algn="l" fontAlgn="base"/>
                      <a:r>
                        <a:rPr lang="en-US" sz="1800" b="0">
                          <a:effectLst/>
                        </a:rPr>
                        <a:t>JAVA SE 11</a:t>
                      </a:r>
                    </a:p>
                  </a:txBody>
                  <a:tcPr marL="133350" marR="133350" marT="66675" marB="66675" anchor="ctr"/>
                </a:tc>
                <a:tc>
                  <a:txBody>
                    <a:bodyPr/>
                    <a:lstStyle/>
                    <a:p>
                      <a:pPr algn="l" fontAlgn="base"/>
                      <a:r>
                        <a:rPr lang="en-US" sz="1800" b="0" dirty="0">
                          <a:effectLst/>
                        </a:rPr>
                        <a:t>September 2018</a:t>
                      </a:r>
                    </a:p>
                  </a:txBody>
                  <a:tcPr marL="133350" marR="133350" marT="66675" marB="66675" anchor="ctr"/>
                </a:tc>
                <a:extLst>
                  <a:ext uri="{0D108BD9-81ED-4DB2-BD59-A6C34878D82A}">
                    <a16:rowId xmlns:a16="http://schemas.microsoft.com/office/drawing/2014/main" val="10013"/>
                  </a:ext>
                </a:extLst>
              </a:tr>
              <a:tr h="370840">
                <a:tc>
                  <a:txBody>
                    <a:bodyPr/>
                    <a:lstStyle/>
                    <a:p>
                      <a:pPr algn="l" fontAlgn="base"/>
                      <a:r>
                        <a:rPr lang="en-US" sz="1800" b="0">
                          <a:effectLst/>
                        </a:rPr>
                        <a:t>JAVA SE 12</a:t>
                      </a:r>
                    </a:p>
                  </a:txBody>
                  <a:tcPr marL="133350" marR="133350" marT="66675" marB="66675" anchor="ctr"/>
                </a:tc>
                <a:tc>
                  <a:txBody>
                    <a:bodyPr/>
                    <a:lstStyle/>
                    <a:p>
                      <a:pPr algn="l" fontAlgn="base"/>
                      <a:r>
                        <a:rPr lang="en-US" sz="1800" b="0" dirty="0">
                          <a:effectLst/>
                        </a:rPr>
                        <a:t>March 2019</a:t>
                      </a:r>
                    </a:p>
                  </a:txBody>
                  <a:tcPr marL="133350" marR="133350" marT="66675" marB="66675" anchor="ctr"/>
                </a:tc>
                <a:extLst>
                  <a:ext uri="{0D108BD9-81ED-4DB2-BD59-A6C34878D82A}">
                    <a16:rowId xmlns:a16="http://schemas.microsoft.com/office/drawing/2014/main" val="10014"/>
                  </a:ext>
                </a:extLst>
              </a:tr>
              <a:tr h="370840">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15"/>
                  </a:ext>
                </a:extLst>
              </a:tr>
            </a:tbl>
          </a:graphicData>
        </a:graphic>
      </p:graphicFrame>
      <p:sp>
        <p:nvSpPr>
          <p:cNvPr id="3" name="Footer Placeholder 2">
            <a:extLst>
              <a:ext uri="{FF2B5EF4-FFF2-40B4-BE49-F238E27FC236}">
                <a16:creationId xmlns:a16="http://schemas.microsoft.com/office/drawing/2014/main" id="{51D5B1F5-192D-4D8A-B622-E849F6E17188}"/>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05450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00C3-9EBA-4F6E-B88F-ED51D5F898A9}"/>
              </a:ext>
            </a:extLst>
          </p:cNvPr>
          <p:cNvSpPr>
            <a:spLocks noGrp="1"/>
          </p:cNvSpPr>
          <p:nvPr>
            <p:ph type="title"/>
          </p:nvPr>
        </p:nvSpPr>
        <p:spPr/>
        <p:txBody>
          <a:bodyPr/>
          <a:lstStyle/>
          <a:p>
            <a:r>
              <a:rPr lang="en-US" dirty="0">
                <a:solidFill>
                  <a:srgbClr val="C00000"/>
                </a:solidFill>
              </a:rPr>
              <a:t>Latest Versions of Java</a:t>
            </a:r>
          </a:p>
        </p:txBody>
      </p:sp>
      <p:sp>
        <p:nvSpPr>
          <p:cNvPr id="3" name="Content Placeholder 2">
            <a:extLst>
              <a:ext uri="{FF2B5EF4-FFF2-40B4-BE49-F238E27FC236}">
                <a16:creationId xmlns:a16="http://schemas.microsoft.com/office/drawing/2014/main" id="{743D1B73-D3A1-4921-A57C-26A660EAA665}"/>
              </a:ext>
            </a:extLst>
          </p:cNvPr>
          <p:cNvSpPr>
            <a:spLocks noGrp="1"/>
          </p:cNvSpPr>
          <p:nvPr>
            <p:ph idx="1"/>
          </p:nvPr>
        </p:nvSpPr>
        <p:spPr/>
        <p:txBody>
          <a:bodyPr/>
          <a:lstStyle/>
          <a:p>
            <a:r>
              <a:rPr lang="en-US" dirty="0"/>
              <a:t>Java SE 21 (LTS)  September, 19th 2023</a:t>
            </a:r>
          </a:p>
          <a:p>
            <a:r>
              <a:rPr lang="en-US" dirty="0"/>
              <a:t>Java 22 was released on March 19, 2024.</a:t>
            </a:r>
          </a:p>
        </p:txBody>
      </p:sp>
      <p:sp>
        <p:nvSpPr>
          <p:cNvPr id="4" name="Footer Placeholder 3">
            <a:extLst>
              <a:ext uri="{FF2B5EF4-FFF2-40B4-BE49-F238E27FC236}">
                <a16:creationId xmlns:a16="http://schemas.microsoft.com/office/drawing/2014/main" id="{A3B7C997-CD7C-4EC7-9087-9E584F20D1D3}"/>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71492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sz="3600" dirty="0">
                <a:solidFill>
                  <a:srgbClr val="FF0000"/>
                </a:solidFill>
              </a:rPr>
              <a:t>OOPs (Object Oriented Programming System)</a:t>
            </a:r>
            <a:endParaRPr lang="en-IN" dirty="0"/>
          </a:p>
        </p:txBody>
      </p:sp>
      <p:sp>
        <p:nvSpPr>
          <p:cNvPr id="3" name="Content Placeholder 2"/>
          <p:cNvSpPr>
            <a:spLocks noGrp="1"/>
          </p:cNvSpPr>
          <p:nvPr>
            <p:ph idx="1"/>
          </p:nvPr>
        </p:nvSpPr>
        <p:spPr>
          <a:xfrm>
            <a:off x="457200" y="1214422"/>
            <a:ext cx="8229600" cy="5429288"/>
          </a:xfrm>
        </p:spPr>
        <p:txBody>
          <a:bodyPr>
            <a:normAutofit fontScale="92500" lnSpcReduction="20000"/>
          </a:bodyPr>
          <a:lstStyle/>
          <a:p>
            <a:pPr algn="just"/>
            <a:r>
              <a:rPr lang="en-IN" b="1" dirty="0"/>
              <a:t>Object</a:t>
            </a:r>
            <a:r>
              <a:rPr lang="en-IN" dirty="0"/>
              <a:t> means a real word entity such as pen, chair, table etc. </a:t>
            </a:r>
            <a:r>
              <a:rPr lang="en-IN" b="1" dirty="0"/>
              <a:t>Object-Oriented Programming</a:t>
            </a:r>
            <a:r>
              <a:rPr lang="en-IN" dirty="0"/>
              <a:t> is a methodology or paradigm to design a program using classes and objects. It simplifies the software development and maintenance by providing some concepts:</a:t>
            </a:r>
          </a:p>
          <a:p>
            <a:pPr lvl="0"/>
            <a:r>
              <a:rPr lang="en-IN" dirty="0"/>
              <a:t>Object</a:t>
            </a:r>
          </a:p>
          <a:p>
            <a:pPr lvl="0"/>
            <a:r>
              <a:rPr lang="en-IN" dirty="0"/>
              <a:t>Class</a:t>
            </a:r>
          </a:p>
          <a:p>
            <a:pPr lvl="0"/>
            <a:r>
              <a:rPr lang="en-IN" dirty="0"/>
              <a:t>Inheritance</a:t>
            </a:r>
          </a:p>
          <a:p>
            <a:pPr lvl="0"/>
            <a:r>
              <a:rPr lang="en-IN" dirty="0"/>
              <a:t>Polymorphism</a:t>
            </a:r>
          </a:p>
          <a:p>
            <a:pPr lvl="0"/>
            <a:r>
              <a:rPr lang="en-IN" dirty="0"/>
              <a:t>Abstraction</a:t>
            </a:r>
          </a:p>
          <a:p>
            <a:r>
              <a:rPr lang="en-IN" dirty="0"/>
              <a:t>Encapsulation</a:t>
            </a:r>
          </a:p>
        </p:txBody>
      </p:sp>
      <p:sp>
        <p:nvSpPr>
          <p:cNvPr id="4" name="Footer Placeholder 3">
            <a:extLst>
              <a:ext uri="{FF2B5EF4-FFF2-40B4-BE49-F238E27FC236}">
                <a16:creationId xmlns:a16="http://schemas.microsoft.com/office/drawing/2014/main" id="{547FBCB2-6725-467C-B755-F755EC73F7AB}"/>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59638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t>  </a:t>
            </a:r>
            <a:endParaRPr lang="en-IN" dirty="0"/>
          </a:p>
        </p:txBody>
      </p:sp>
      <p:sp>
        <p:nvSpPr>
          <p:cNvPr id="3" name="Content Placeholder 2"/>
          <p:cNvSpPr>
            <a:spLocks noGrp="1"/>
          </p:cNvSpPr>
          <p:nvPr>
            <p:ph idx="1"/>
          </p:nvPr>
        </p:nvSpPr>
        <p:spPr>
          <a:xfrm>
            <a:off x="457200" y="285728"/>
            <a:ext cx="8229600" cy="6357982"/>
          </a:xfrm>
        </p:spPr>
        <p:txBody>
          <a:bodyPr>
            <a:normAutofit/>
          </a:bodyPr>
          <a:lstStyle/>
          <a:p>
            <a:pPr algn="just">
              <a:buNone/>
            </a:pPr>
            <a:r>
              <a:rPr lang="en-IN" b="1" dirty="0"/>
              <a:t>Object -</a:t>
            </a:r>
            <a:r>
              <a:rPr lang="en-IN" dirty="0"/>
              <a:t> Objects have states and </a:t>
            </a:r>
            <a:r>
              <a:rPr lang="en-IN" dirty="0" err="1"/>
              <a:t>behaviors</a:t>
            </a:r>
            <a:r>
              <a:rPr lang="en-IN" dirty="0"/>
              <a:t>. Example: A dog has states - </a:t>
            </a:r>
            <a:r>
              <a:rPr lang="en-IN" dirty="0" err="1"/>
              <a:t>color</a:t>
            </a:r>
            <a:r>
              <a:rPr lang="en-IN" dirty="0"/>
              <a:t>, name, breed as well as behaviours -wagging, barking, eating. An object is an instance of a class.</a:t>
            </a:r>
          </a:p>
          <a:p>
            <a:pPr algn="just">
              <a:buNone/>
            </a:pPr>
            <a:r>
              <a:rPr lang="en-IN" b="1" dirty="0"/>
              <a:t>Class -</a:t>
            </a:r>
            <a:r>
              <a:rPr lang="en-IN" dirty="0"/>
              <a:t> A class can be defined as a template/blue print that describes the </a:t>
            </a:r>
            <a:r>
              <a:rPr lang="en-IN" dirty="0" err="1"/>
              <a:t>behaviors</a:t>
            </a:r>
            <a:r>
              <a:rPr lang="en-IN" dirty="0"/>
              <a:t>/states that object of its type support</a:t>
            </a:r>
          </a:p>
          <a:p>
            <a:pPr algn="just">
              <a:buNone/>
            </a:pPr>
            <a:r>
              <a:rPr lang="en-IN" b="1" i="1" dirty="0"/>
              <a:t>Inheritance</a:t>
            </a:r>
          </a:p>
          <a:p>
            <a:pPr algn="just">
              <a:buNone/>
            </a:pPr>
            <a:r>
              <a:rPr lang="en-IN" dirty="0"/>
              <a:t>When one object acquires all the properties and behaviours of parent object i.e. known as inheritance. It provides code reusability. It is used to achieve runtime polymorphism.</a:t>
            </a:r>
          </a:p>
          <a:p>
            <a:endParaRPr lang="en-IN" dirty="0"/>
          </a:p>
        </p:txBody>
      </p:sp>
      <p:sp>
        <p:nvSpPr>
          <p:cNvPr id="4" name="Footer Placeholder 3">
            <a:extLst>
              <a:ext uri="{FF2B5EF4-FFF2-40B4-BE49-F238E27FC236}">
                <a16:creationId xmlns:a16="http://schemas.microsoft.com/office/drawing/2014/main" id="{94B02A96-4528-45E4-9400-FFBBA3D1C8BF}"/>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476376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t>  </a:t>
            </a:r>
            <a:endParaRPr lang="en-IN" dirty="0"/>
          </a:p>
        </p:txBody>
      </p:sp>
      <p:sp>
        <p:nvSpPr>
          <p:cNvPr id="3" name="Content Placeholder 2"/>
          <p:cNvSpPr>
            <a:spLocks noGrp="1"/>
          </p:cNvSpPr>
          <p:nvPr>
            <p:ph idx="1"/>
          </p:nvPr>
        </p:nvSpPr>
        <p:spPr>
          <a:xfrm>
            <a:off x="457200" y="428604"/>
            <a:ext cx="8229600" cy="6215106"/>
          </a:xfrm>
        </p:spPr>
        <p:txBody>
          <a:bodyPr>
            <a:normAutofit fontScale="77500" lnSpcReduction="20000"/>
          </a:bodyPr>
          <a:lstStyle/>
          <a:p>
            <a:pPr algn="just">
              <a:buNone/>
            </a:pPr>
            <a:r>
              <a:rPr lang="en-IN" b="1" i="1" dirty="0"/>
              <a:t>Polymorphism</a:t>
            </a:r>
          </a:p>
          <a:p>
            <a:pPr algn="just"/>
            <a:r>
              <a:rPr lang="en-IN" dirty="0"/>
              <a:t>When </a:t>
            </a:r>
            <a:r>
              <a:rPr lang="en-IN" b="1" dirty="0"/>
              <a:t>one task is performed by different ways</a:t>
            </a:r>
            <a:r>
              <a:rPr lang="en-IN" dirty="0"/>
              <a:t> i.e. known as polymorphism. For example. shape or rectangle etc.</a:t>
            </a:r>
          </a:p>
          <a:p>
            <a:pPr algn="just"/>
            <a:r>
              <a:rPr lang="en-IN" dirty="0"/>
              <a:t>In java, we use method overloading and method overriding to achieve polymorphism.</a:t>
            </a:r>
          </a:p>
          <a:p>
            <a:pPr algn="just">
              <a:buNone/>
            </a:pPr>
            <a:r>
              <a:rPr lang="en-IN" b="1" i="1" dirty="0"/>
              <a:t>Abstraction</a:t>
            </a:r>
          </a:p>
          <a:p>
            <a:pPr algn="just"/>
            <a:r>
              <a:rPr lang="en-IN" b="1" dirty="0"/>
              <a:t>Hiding internal details and showing functionality</a:t>
            </a:r>
            <a:r>
              <a:rPr lang="en-IN" dirty="0"/>
              <a:t> is known as abstraction. For example: phone call, we don't know the internal processing.</a:t>
            </a:r>
          </a:p>
          <a:p>
            <a:pPr algn="just"/>
            <a:r>
              <a:rPr lang="en-IN" dirty="0"/>
              <a:t>In java, we use abstract class and interface to achieve abstraction.</a:t>
            </a:r>
          </a:p>
          <a:p>
            <a:pPr algn="just">
              <a:buNone/>
            </a:pPr>
            <a:r>
              <a:rPr lang="en-IN" b="1" i="1" dirty="0"/>
              <a:t>Encapsulation</a:t>
            </a:r>
          </a:p>
          <a:p>
            <a:pPr algn="just"/>
            <a:r>
              <a:rPr lang="en-IN" b="1" dirty="0"/>
              <a:t>Binding (or wrapping) code and data together into a single unit is known as encapsulation</a:t>
            </a:r>
            <a:r>
              <a:rPr lang="en-IN" dirty="0"/>
              <a:t>. For example: capsule, it is wrapped with different medicines.</a:t>
            </a:r>
          </a:p>
          <a:p>
            <a:pPr algn="just"/>
            <a:r>
              <a:rPr lang="en-IN" dirty="0"/>
              <a:t>A java class is the example of encapsulation. Java bean is the fully encapsulated class because all the data members are private here.</a:t>
            </a:r>
          </a:p>
          <a:p>
            <a:endParaRPr lang="en-IN" dirty="0"/>
          </a:p>
        </p:txBody>
      </p:sp>
      <p:sp>
        <p:nvSpPr>
          <p:cNvPr id="4" name="Footer Placeholder 3">
            <a:extLst>
              <a:ext uri="{FF2B5EF4-FFF2-40B4-BE49-F238E27FC236}">
                <a16:creationId xmlns:a16="http://schemas.microsoft.com/office/drawing/2014/main" id="{4FB2D435-0225-4E2C-A822-F48C52D332DD}"/>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40050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1214422"/>
            <a:ext cx="8229600" cy="5429288"/>
          </a:xfrm>
        </p:spPr>
        <p:txBody>
          <a:bodyPr>
            <a:normAutofit fontScale="92500"/>
          </a:bodyPr>
          <a:lstStyle/>
          <a:p>
            <a:pPr lvl="0" algn="just"/>
            <a:r>
              <a:rPr lang="en-US" b="1" dirty="0"/>
              <a:t>Object Oriented :</a:t>
            </a:r>
            <a:r>
              <a:rPr lang="en-US" dirty="0"/>
              <a:t> In java everything is an Object.</a:t>
            </a:r>
            <a:endParaRPr lang="en-IN" dirty="0"/>
          </a:p>
          <a:p>
            <a:pPr lvl="0" algn="just"/>
            <a:r>
              <a:rPr lang="en-US" b="1" dirty="0"/>
              <a:t>Platform independent:</a:t>
            </a:r>
            <a:r>
              <a:rPr lang="en-US" dirty="0"/>
              <a:t> Unlike many other programming languages including C and C++ when Java is compiled, it is not compiled into platform specific machine, rather into platform independent byte code. </a:t>
            </a:r>
          </a:p>
          <a:p>
            <a:pPr lvl="0" algn="just"/>
            <a:r>
              <a:rPr lang="en-US" b="1" dirty="0"/>
              <a:t>Simple :</a:t>
            </a:r>
            <a:r>
              <a:rPr lang="en-US" dirty="0"/>
              <a:t>Java is designed to be easy to learn. If you understand the basic concept of OOP java would be easy to master.</a:t>
            </a:r>
            <a:endParaRPr lang="en-IN" dirty="0"/>
          </a:p>
          <a:p>
            <a:pPr lvl="0" algn="just"/>
            <a:r>
              <a:rPr lang="en-US" b="1" dirty="0"/>
              <a:t>Secure :</a:t>
            </a:r>
            <a:r>
              <a:rPr lang="en-US" dirty="0"/>
              <a:t> With Java's secure feature it enables to develop virus-free, tamper-free systems. </a:t>
            </a:r>
            <a:endParaRPr lang="en-IN" dirty="0"/>
          </a:p>
        </p:txBody>
      </p:sp>
      <p:sp>
        <p:nvSpPr>
          <p:cNvPr id="4" name="Rectangle 3">
            <a:extLst>
              <a:ext uri="{FF2B5EF4-FFF2-40B4-BE49-F238E27FC236}">
                <a16:creationId xmlns:a16="http://schemas.microsoft.com/office/drawing/2014/main" id="{5449F93D-16FC-4F0A-8A19-20DE2768C621}"/>
              </a:ext>
            </a:extLst>
          </p:cNvPr>
          <p:cNvSpPr/>
          <p:nvPr/>
        </p:nvSpPr>
        <p:spPr>
          <a:xfrm>
            <a:off x="611560" y="274638"/>
            <a:ext cx="7920880" cy="769441"/>
          </a:xfrm>
          <a:prstGeom prst="rect">
            <a:avLst/>
          </a:prstGeom>
        </p:spPr>
        <p:txBody>
          <a:bodyPr wrap="square">
            <a:spAutoFit/>
          </a:bodyPr>
          <a:lstStyle/>
          <a:p>
            <a:pPr algn="ctr"/>
            <a:r>
              <a:rPr lang="en-IN" sz="4400" dirty="0">
                <a:solidFill>
                  <a:srgbClr val="FF0000"/>
                </a:solidFill>
              </a:rPr>
              <a:t>Features of Java</a:t>
            </a:r>
            <a:endParaRPr lang="en-US" sz="4400" dirty="0"/>
          </a:p>
        </p:txBody>
      </p:sp>
      <p:sp>
        <p:nvSpPr>
          <p:cNvPr id="5" name="Footer Placeholder 4">
            <a:extLst>
              <a:ext uri="{FF2B5EF4-FFF2-40B4-BE49-F238E27FC236}">
                <a16:creationId xmlns:a16="http://schemas.microsoft.com/office/drawing/2014/main" id="{A71A01DB-E75F-4291-AFEC-F4E19CF9F66A}"/>
              </a:ext>
            </a:extLst>
          </p:cNvPr>
          <p:cNvSpPr>
            <a:spLocks noGrp="1"/>
          </p:cNvSpPr>
          <p:nvPr>
            <p:ph type="ftr" sz="quarter" idx="11"/>
          </p:nvPr>
        </p:nvSpPr>
        <p:spPr/>
        <p:txBody>
          <a:bodyPr/>
          <a:lstStyle/>
          <a:p>
            <a:r>
              <a:rPr lang="en-US"/>
              <a:t>Department of Computer Science ,ABES Engineering College</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357166"/>
            <a:ext cx="8229600" cy="6286544"/>
          </a:xfrm>
        </p:spPr>
        <p:txBody>
          <a:bodyPr>
            <a:normAutofit fontScale="92500" lnSpcReduction="10000"/>
          </a:bodyPr>
          <a:lstStyle/>
          <a:p>
            <a:pPr algn="just"/>
            <a:r>
              <a:rPr lang="en-US" b="1" dirty="0"/>
              <a:t>Architectural- neutral :</a:t>
            </a:r>
            <a:r>
              <a:rPr lang="en-US" dirty="0"/>
              <a:t>Java compiler generates an architecture-neutral object file format which makes the compiled code to be executable on many processors.</a:t>
            </a:r>
            <a:endParaRPr lang="en-US" b="1" dirty="0"/>
          </a:p>
          <a:p>
            <a:pPr lvl="0" algn="just"/>
            <a:r>
              <a:rPr lang="en-US" b="1" dirty="0"/>
              <a:t>Portable :</a:t>
            </a:r>
            <a:r>
              <a:rPr lang="en-US" dirty="0"/>
              <a:t>being architectural neutral and having no implementation dependent aspects of the specification makes Java portable. </a:t>
            </a:r>
            <a:endParaRPr lang="en-IN" dirty="0"/>
          </a:p>
          <a:p>
            <a:pPr lvl="0" algn="just"/>
            <a:r>
              <a:rPr lang="en-US" b="1" dirty="0"/>
              <a:t>Robust :</a:t>
            </a:r>
            <a:r>
              <a:rPr lang="en-US" dirty="0"/>
              <a:t>Java makes an effort to eliminate error prone situations by emphasizing mainly on compile time error checking and runtime checking.</a:t>
            </a:r>
            <a:endParaRPr lang="en-IN" dirty="0"/>
          </a:p>
          <a:p>
            <a:pPr lvl="0" algn="just"/>
            <a:r>
              <a:rPr lang="en-US" b="1" dirty="0"/>
              <a:t>Multi-threaded :</a:t>
            </a:r>
            <a:r>
              <a:rPr lang="en-US" dirty="0"/>
              <a:t> With Java's multi-threaded feature it is possible to write programs that can do many tasks simultaneously. </a:t>
            </a:r>
            <a:endParaRPr lang="en-IN" dirty="0"/>
          </a:p>
          <a:p>
            <a:endParaRPr lang="en-IN" dirty="0"/>
          </a:p>
        </p:txBody>
      </p:sp>
      <p:sp>
        <p:nvSpPr>
          <p:cNvPr id="4" name="Footer Placeholder 3">
            <a:extLst>
              <a:ext uri="{FF2B5EF4-FFF2-40B4-BE49-F238E27FC236}">
                <a16:creationId xmlns:a16="http://schemas.microsoft.com/office/drawing/2014/main" id="{F629E054-8AE2-4EC4-8F26-A5CCC9E6F7D1}"/>
              </a:ext>
            </a:extLst>
          </p:cNvPr>
          <p:cNvSpPr>
            <a:spLocks noGrp="1"/>
          </p:cNvSpPr>
          <p:nvPr>
            <p:ph type="ftr" sz="quarter" idx="11"/>
          </p:nvPr>
        </p:nvSpPr>
        <p:spPr/>
        <p:txBody>
          <a:bodyPr/>
          <a:lstStyle/>
          <a:p>
            <a:r>
              <a:rPr lang="en-US"/>
              <a:t>Department of Computer Science ,ABES Engineering College</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500042"/>
            <a:ext cx="8229600" cy="6143668"/>
          </a:xfrm>
        </p:spPr>
        <p:txBody>
          <a:bodyPr>
            <a:normAutofit/>
          </a:bodyPr>
          <a:lstStyle/>
          <a:p>
            <a:pPr lvl="0" algn="just"/>
            <a:r>
              <a:rPr lang="en-US" b="1" dirty="0"/>
              <a:t>Interpreted :</a:t>
            </a:r>
            <a:r>
              <a:rPr lang="en-US" dirty="0"/>
              <a:t>Java byte code is translated on the fly to native machine instructions and is not stored anywhere. </a:t>
            </a:r>
            <a:endParaRPr lang="en-IN" dirty="0"/>
          </a:p>
          <a:p>
            <a:pPr lvl="0" algn="just"/>
            <a:r>
              <a:rPr lang="en-US" b="1" dirty="0"/>
              <a:t>Distributed :</a:t>
            </a:r>
            <a:r>
              <a:rPr lang="en-US" dirty="0"/>
              <a:t>Java is designed for the distributed environment of the internet.</a:t>
            </a:r>
            <a:endParaRPr lang="en-IN" dirty="0"/>
          </a:p>
          <a:p>
            <a:endParaRPr lang="en-IN" dirty="0"/>
          </a:p>
        </p:txBody>
      </p:sp>
      <p:sp>
        <p:nvSpPr>
          <p:cNvPr id="4" name="Footer Placeholder 3">
            <a:extLst>
              <a:ext uri="{FF2B5EF4-FFF2-40B4-BE49-F238E27FC236}">
                <a16:creationId xmlns:a16="http://schemas.microsoft.com/office/drawing/2014/main" id="{C5C6AE56-866E-476F-B4F2-4B2A7BFB0929}"/>
              </a:ext>
            </a:extLst>
          </p:cNvPr>
          <p:cNvSpPr>
            <a:spLocks noGrp="1"/>
          </p:cNvSpPr>
          <p:nvPr>
            <p:ph type="ftr" sz="quarter" idx="11"/>
          </p:nvPr>
        </p:nvSpPr>
        <p:spPr/>
        <p:txBody>
          <a:bodyPr/>
          <a:lstStyle/>
          <a:p>
            <a:r>
              <a:rPr lang="en-US"/>
              <a:t>Department of Computer Science ,ABES Engineering College</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1</a:t>
            </a:r>
          </a:p>
        </p:txBody>
      </p:sp>
      <p:sp>
        <p:nvSpPr>
          <p:cNvPr id="3" name="Content Placeholder 2"/>
          <p:cNvSpPr>
            <a:spLocks noGrp="1"/>
          </p:cNvSpPr>
          <p:nvPr>
            <p:ph idx="1"/>
          </p:nvPr>
        </p:nvSpPr>
        <p:spPr>
          <a:xfrm>
            <a:off x="457200" y="836712"/>
            <a:ext cx="8229600" cy="5289451"/>
          </a:xfrm>
        </p:spPr>
        <p:txBody>
          <a:bodyPr>
            <a:normAutofit/>
          </a:bodyPr>
          <a:lstStyle/>
          <a:p>
            <a:pPr marL="0" indent="0">
              <a:buNone/>
            </a:pPr>
            <a:endParaRPr lang="en-US" b="1" dirty="0"/>
          </a:p>
          <a:p>
            <a:r>
              <a:rPr lang="en-US" b="1" dirty="0"/>
              <a:t>Why Java</a:t>
            </a:r>
          </a:p>
          <a:p>
            <a:r>
              <a:rPr lang="en-US" b="1" dirty="0"/>
              <a:t>History of Java</a:t>
            </a:r>
          </a:p>
          <a:p>
            <a:r>
              <a:rPr lang="en-US" b="1" dirty="0"/>
              <a:t>OOPs Concept</a:t>
            </a:r>
          </a:p>
          <a:p>
            <a:r>
              <a:rPr lang="en-US" b="1" dirty="0"/>
              <a:t>Features of Java</a:t>
            </a:r>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US" b="1" dirty="0">
                <a:solidFill>
                  <a:srgbClr val="C00000"/>
                </a:solidFill>
              </a:rPr>
              <a:t>Why Java </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b="1" dirty="0">
                <a:solidFill>
                  <a:srgbClr val="C00000"/>
                </a:solidFill>
              </a:rPr>
              <a:t>1. Java is Easy to Learn</a:t>
            </a:r>
          </a:p>
          <a:p>
            <a:pPr marL="0" indent="0" algn="just">
              <a:buNone/>
            </a:pPr>
            <a:r>
              <a:rPr lang="en-US" sz="2800" dirty="0">
                <a:latin typeface="Arial" panose="020B0604020202020204" pitchFamily="34" charset="0"/>
                <a:cs typeface="Arial" panose="020B0604020202020204" pitchFamily="34" charset="0"/>
              </a:rPr>
              <a:t>Java is beginner-friendly and one of the most popular programming languages among new developers. It has a syntax similar to English and enables you to write, debug, compile, and learn java programming fast.</a:t>
            </a:r>
          </a:p>
          <a:p>
            <a:pPr marL="0" indent="0">
              <a:buNone/>
            </a:pPr>
            <a:r>
              <a:rPr lang="en-US" b="1" dirty="0">
                <a:solidFill>
                  <a:srgbClr val="C00000"/>
                </a:solidFill>
              </a:rPr>
              <a:t>2. Java is Versatile </a:t>
            </a:r>
            <a:endParaRPr lang="en-US" dirty="0">
              <a:solidFill>
                <a:srgbClr val="C00000"/>
              </a:solidFill>
            </a:endParaRPr>
          </a:p>
          <a:p>
            <a:pPr marL="0" indent="0" algn="just">
              <a:buNone/>
            </a:pPr>
            <a:r>
              <a:rPr lang="en-US" dirty="0"/>
              <a:t>Java follows the ‘write once and run anywhere’ principle and can be used for programming applications using different platforms. </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6889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solidFill>
                  <a:srgbClr val="C00000"/>
                </a:solidFill>
              </a:rPr>
              <a:t> </a:t>
            </a:r>
          </a:p>
        </p:txBody>
      </p:sp>
      <p:sp>
        <p:nvSpPr>
          <p:cNvPr id="3" name="Content Placeholder 2"/>
          <p:cNvSpPr>
            <a:spLocks noGrp="1"/>
          </p:cNvSpPr>
          <p:nvPr>
            <p:ph idx="1"/>
          </p:nvPr>
        </p:nvSpPr>
        <p:spPr>
          <a:xfrm>
            <a:off x="457200" y="404664"/>
            <a:ext cx="8435280" cy="6336704"/>
          </a:xfrm>
        </p:spPr>
        <p:txBody>
          <a:bodyPr>
            <a:noAutofit/>
          </a:bodyPr>
          <a:lstStyle/>
          <a:p>
            <a:pPr marL="0" indent="0" algn="just">
              <a:buNone/>
            </a:pPr>
            <a:r>
              <a:rPr lang="en-US" b="1" dirty="0">
                <a:solidFill>
                  <a:srgbClr val="C00000"/>
                </a:solidFill>
              </a:rPr>
              <a:t>3. Java is Object-Oriented</a:t>
            </a:r>
          </a:p>
          <a:p>
            <a:pPr marL="0" indent="0" algn="just">
              <a:buNone/>
            </a:pPr>
            <a:r>
              <a:rPr lang="en-US" sz="2800" dirty="0">
                <a:latin typeface="Arial" panose="020B0604020202020204" pitchFamily="34" charset="0"/>
                <a:cs typeface="Arial" panose="020B0604020202020204" pitchFamily="34" charset="0"/>
              </a:rPr>
              <a:t>Java is an object-oriented programming language and this makes it scalable and flexible. Since it uses the syntax of an object-oriented programming language, the developers can create modular programs.  </a:t>
            </a:r>
          </a:p>
          <a:p>
            <a:pPr marL="0" indent="0" algn="just">
              <a:buNone/>
            </a:pPr>
            <a:r>
              <a:rPr lang="en-US" b="1" dirty="0">
                <a:solidFill>
                  <a:srgbClr val="C00000"/>
                </a:solidFill>
              </a:rPr>
              <a:t>4. Java is Scalable </a:t>
            </a:r>
          </a:p>
          <a:p>
            <a:pPr marL="0" indent="0" algn="just">
              <a:buNone/>
            </a:pPr>
            <a:r>
              <a:rPr lang="en-US" sz="2800" dirty="0">
                <a:latin typeface="Arial" panose="020B0604020202020204" pitchFamily="34" charset="0"/>
                <a:cs typeface="Arial" panose="020B0604020202020204" pitchFamily="34" charset="0"/>
              </a:rPr>
              <a:t>Java is used everywhere, including desktops, mobile, applications, and so on. It can effectively run on any operating system and is ideal for building applications. This scalability and versatility have made Java a game-changing language across multiple sectors and devices. </a:t>
            </a:r>
          </a:p>
        </p:txBody>
      </p:sp>
      <p:sp>
        <p:nvSpPr>
          <p:cNvPr id="4" name="Footer Placeholder 3">
            <a:extLst>
              <a:ext uri="{FF2B5EF4-FFF2-40B4-BE49-F238E27FC236}">
                <a16:creationId xmlns:a16="http://schemas.microsoft.com/office/drawing/2014/main" id="{FECAD846-120F-41CB-87AF-6199886681CC}"/>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6088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solidFill>
                  <a:srgbClr val="C00000"/>
                </a:solidFill>
              </a:rPr>
              <a:t>  </a:t>
            </a:r>
          </a:p>
        </p:txBody>
      </p:sp>
      <p:sp>
        <p:nvSpPr>
          <p:cNvPr id="3" name="Content Placeholder 2"/>
          <p:cNvSpPr>
            <a:spLocks noGrp="1"/>
          </p:cNvSpPr>
          <p:nvPr>
            <p:ph idx="1"/>
          </p:nvPr>
        </p:nvSpPr>
        <p:spPr>
          <a:xfrm>
            <a:off x="457200" y="116632"/>
            <a:ext cx="8435280" cy="6624736"/>
          </a:xfrm>
        </p:spPr>
        <p:txBody>
          <a:bodyPr>
            <a:noAutofit/>
          </a:bodyPr>
          <a:lstStyle/>
          <a:p>
            <a:pPr marL="0" indent="0">
              <a:buNone/>
            </a:pPr>
            <a:r>
              <a:rPr lang="en-US" sz="2800" b="1" dirty="0">
                <a:solidFill>
                  <a:srgbClr val="C00000"/>
                </a:solidFill>
              </a:rPr>
              <a:t>5. Java is Platform-Independent</a:t>
            </a:r>
            <a:endParaRPr lang="en-US" sz="2800" dirty="0">
              <a:solidFill>
                <a:srgbClr val="C00000"/>
              </a:solidFill>
            </a:endParaRPr>
          </a:p>
          <a:p>
            <a:pPr marL="0" indent="0" algn="just">
              <a:buNone/>
            </a:pPr>
            <a:r>
              <a:rPr lang="en-US" sz="2800" dirty="0"/>
              <a:t>Java has the ability to easily move across platforms and can be run similarly on different systems. This critical nature of being platform-independent at the source and binary levels makes Java an essential language to learn for developers. </a:t>
            </a:r>
          </a:p>
          <a:p>
            <a:pPr marL="0" indent="0">
              <a:buNone/>
            </a:pPr>
            <a:r>
              <a:rPr lang="en-US" sz="2800" b="1" dirty="0">
                <a:solidFill>
                  <a:srgbClr val="C00000"/>
                </a:solidFill>
              </a:rPr>
              <a:t>6. Java Has a Rich API</a:t>
            </a:r>
            <a:endParaRPr lang="en-US" sz="2800" dirty="0">
              <a:solidFill>
                <a:srgbClr val="C00000"/>
              </a:solidFill>
            </a:endParaRPr>
          </a:p>
          <a:p>
            <a:pPr marL="0" indent="0" algn="just">
              <a:buNone/>
            </a:pPr>
            <a:r>
              <a:rPr lang="en-US" sz="2800" dirty="0"/>
              <a:t>Java has a rich Application Programming Interface (API) system that includes packages, interfaces, and classes, along with their methods and fields. This enables developers to integrate various websites and applications. </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8AC5B4A-0D41-4460-812B-BB98E839DCED}"/>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05627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solidFill>
                  <a:srgbClr val="C00000"/>
                </a:solidFill>
              </a:rPr>
              <a:t>  </a:t>
            </a:r>
          </a:p>
        </p:txBody>
      </p:sp>
      <p:sp>
        <p:nvSpPr>
          <p:cNvPr id="3" name="Content Placeholder 2"/>
          <p:cNvSpPr>
            <a:spLocks noGrp="1"/>
          </p:cNvSpPr>
          <p:nvPr>
            <p:ph idx="1"/>
          </p:nvPr>
        </p:nvSpPr>
        <p:spPr>
          <a:xfrm>
            <a:off x="457200" y="548680"/>
            <a:ext cx="8435280" cy="6192688"/>
          </a:xfrm>
        </p:spPr>
        <p:txBody>
          <a:bodyPr>
            <a:noAutofit/>
          </a:bodyPr>
          <a:lstStyle/>
          <a:p>
            <a:pPr marL="0" indent="0">
              <a:buNone/>
            </a:pPr>
            <a:r>
              <a:rPr lang="en-US" sz="2800" b="1" dirty="0">
                <a:solidFill>
                  <a:srgbClr val="C00000"/>
                </a:solidFill>
              </a:rPr>
              <a:t>7. Java is Open Source</a:t>
            </a:r>
            <a:r>
              <a:rPr lang="en-US" sz="2800" b="1" dirty="0"/>
              <a:t> </a:t>
            </a:r>
            <a:endParaRPr lang="en-US" sz="2800" dirty="0"/>
          </a:p>
          <a:p>
            <a:pPr marL="0" indent="0" algn="just">
              <a:buNone/>
            </a:pPr>
            <a:r>
              <a:rPr lang="en-US" sz="2800" dirty="0"/>
              <a:t>Most of Java’s features are open-source; this makes building applications cheap and easy. Java has the support of libraries like Google Guava, Maven, </a:t>
            </a:r>
            <a:r>
              <a:rPr lang="en-US" sz="2800" dirty="0" err="1"/>
              <a:t>JHipster</a:t>
            </a:r>
            <a:r>
              <a:rPr lang="en-US" sz="2800" dirty="0"/>
              <a:t>, and Apache Commons, allowing developers a wide choice to work with. </a:t>
            </a:r>
          </a:p>
          <a:p>
            <a:pPr marL="0" indent="0">
              <a:buNone/>
            </a:pPr>
            <a:r>
              <a:rPr lang="en-US" sz="2800" b="1" dirty="0">
                <a:solidFill>
                  <a:srgbClr val="C00000"/>
                </a:solidFill>
              </a:rPr>
              <a:t>8. Java is Free of Cost</a:t>
            </a:r>
            <a:endParaRPr lang="en-US" sz="2800" dirty="0">
              <a:solidFill>
                <a:srgbClr val="C00000"/>
              </a:solidFill>
            </a:endParaRPr>
          </a:p>
          <a:p>
            <a:pPr marL="0" indent="0" algn="just">
              <a:buNone/>
            </a:pPr>
            <a:r>
              <a:rPr lang="en-US" sz="2800" dirty="0"/>
              <a:t>Java is a free-to-download software on Oracle Binary Code License (BCL), enabling beginners to develop applications easily and learn Java programming effectively.  </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274F806-0EA0-4A47-844F-E181C17DEE46}"/>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90759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solidFill>
                  <a:srgbClr val="C00000"/>
                </a:solidFill>
              </a:rPr>
              <a:t>History of Java </a:t>
            </a:r>
          </a:p>
        </p:txBody>
      </p:sp>
      <p:sp>
        <p:nvSpPr>
          <p:cNvPr id="3" name="Content Placeholder 2"/>
          <p:cNvSpPr>
            <a:spLocks noGrp="1"/>
          </p:cNvSpPr>
          <p:nvPr>
            <p:ph idx="1"/>
          </p:nvPr>
        </p:nvSpPr>
        <p:spPr>
          <a:xfrm>
            <a:off x="457200" y="1052736"/>
            <a:ext cx="8435280" cy="5688632"/>
          </a:xfrm>
        </p:spPr>
        <p:txBody>
          <a:bodyPr>
            <a:noAutofit/>
          </a:bodyPr>
          <a:lstStyle/>
          <a:p>
            <a:pPr algn="just"/>
            <a:r>
              <a:rPr lang="en-US" sz="2800" dirty="0">
                <a:latin typeface="Calibri (Body)"/>
                <a:cs typeface="Arial" panose="020B0604020202020204" pitchFamily="34" charset="0"/>
              </a:rPr>
              <a:t>Java is an Object-Oriented programming language developed by </a:t>
            </a:r>
            <a:r>
              <a:rPr lang="en-US" sz="2800" b="1" dirty="0">
                <a:latin typeface="Calibri (Body)"/>
                <a:cs typeface="Arial" panose="020B0604020202020204" pitchFamily="34" charset="0"/>
              </a:rPr>
              <a:t>James Gosling</a:t>
            </a:r>
            <a:r>
              <a:rPr lang="en-US" sz="2800" dirty="0">
                <a:latin typeface="Calibri (Body)"/>
                <a:cs typeface="Arial" panose="020B0604020202020204" pitchFamily="34" charset="0"/>
              </a:rPr>
              <a:t> in the early 1990s. </a:t>
            </a:r>
          </a:p>
          <a:p>
            <a:pPr algn="just"/>
            <a:r>
              <a:rPr lang="en-US" sz="2800" dirty="0">
                <a:latin typeface="Calibri (Body)"/>
                <a:cs typeface="Arial" panose="020B0604020202020204" pitchFamily="34" charset="0"/>
              </a:rPr>
              <a:t>The team initiated this project to develop a language for digital devices such as set-top boxes, television, etc. </a:t>
            </a:r>
          </a:p>
          <a:p>
            <a:pPr algn="just"/>
            <a:r>
              <a:rPr lang="en-US" sz="2800" dirty="0">
                <a:latin typeface="Calibri (Body)"/>
                <a:cs typeface="Arial" panose="020B0604020202020204" pitchFamily="34" charset="0"/>
              </a:rPr>
              <a:t>Originally C++ was considered to be used in the project but the idea was rejected for several reasons.</a:t>
            </a:r>
          </a:p>
          <a:p>
            <a:pPr algn="just"/>
            <a:r>
              <a:rPr lang="en-US" sz="2800" dirty="0">
                <a:latin typeface="Calibri (Body)"/>
                <a:cs typeface="Arial" panose="020B0604020202020204" pitchFamily="34" charset="0"/>
              </a:rPr>
              <a:t>James Gosling and his team called their project “</a:t>
            </a:r>
            <a:r>
              <a:rPr lang="en-US" sz="2800" b="1" dirty="0" err="1">
                <a:latin typeface="Calibri (Body)"/>
                <a:cs typeface="Arial" panose="020B0604020202020204" pitchFamily="34" charset="0"/>
              </a:rPr>
              <a:t>Greentalk</a:t>
            </a:r>
            <a:r>
              <a:rPr lang="en-US" sz="2800" dirty="0">
                <a:latin typeface="Calibri (Body)"/>
                <a:cs typeface="Arial" panose="020B0604020202020204" pitchFamily="34" charset="0"/>
              </a:rPr>
              <a:t>” and its file extension was </a:t>
            </a:r>
            <a:r>
              <a:rPr lang="en-US" sz="2800" b="1" dirty="0">
                <a:latin typeface="Calibri (Body)"/>
                <a:cs typeface="Arial" panose="020B0604020202020204" pitchFamily="34" charset="0"/>
              </a:rPr>
              <a:t>.</a:t>
            </a:r>
            <a:r>
              <a:rPr lang="en-US" sz="2800" b="1" dirty="0" err="1">
                <a:latin typeface="Calibri (Body)"/>
                <a:cs typeface="Arial" panose="020B0604020202020204" pitchFamily="34" charset="0"/>
              </a:rPr>
              <a:t>gt</a:t>
            </a:r>
            <a:r>
              <a:rPr lang="en-US" sz="2800" dirty="0">
                <a:latin typeface="Calibri (Body)"/>
                <a:cs typeface="Arial" panose="020B0604020202020204" pitchFamily="34" charset="0"/>
              </a:rPr>
              <a:t> and later became to known as “</a:t>
            </a:r>
            <a:r>
              <a:rPr lang="en-US" sz="2800" b="1" dirty="0">
                <a:latin typeface="Calibri (Body)"/>
                <a:cs typeface="Arial" panose="020B0604020202020204" pitchFamily="34" charset="0"/>
              </a:rPr>
              <a:t>OAK</a:t>
            </a:r>
            <a:r>
              <a:rPr lang="en-US" sz="2800" dirty="0">
                <a:latin typeface="Calibri (Body)"/>
                <a:cs typeface="Arial" panose="020B0604020202020204" pitchFamily="34" charset="0"/>
              </a:rPr>
              <a:t>”.</a:t>
            </a:r>
          </a:p>
        </p:txBody>
      </p:sp>
      <p:sp>
        <p:nvSpPr>
          <p:cNvPr id="4" name="Footer Placeholder 3">
            <a:extLst>
              <a:ext uri="{FF2B5EF4-FFF2-40B4-BE49-F238E27FC236}">
                <a16:creationId xmlns:a16="http://schemas.microsoft.com/office/drawing/2014/main" id="{D31F06C5-C720-4F6A-B2C9-EDE6AA072510}"/>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31517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0"/>
            <a:ext cx="8229600" cy="6126163"/>
          </a:xfrm>
        </p:spPr>
        <p:txBody>
          <a:bodyPr>
            <a:normAutofit/>
          </a:bodyPr>
          <a:lstStyle/>
          <a:p>
            <a:pPr marL="0" indent="0">
              <a:buNone/>
            </a:pPr>
            <a:r>
              <a:rPr lang="en-US" b="1" dirty="0">
                <a:solidFill>
                  <a:srgbClr val="FF0000"/>
                </a:solidFill>
                <a:latin typeface="Arial" panose="020B0604020202020204" pitchFamily="34" charset="0"/>
                <a:cs typeface="Arial" panose="020B0604020202020204" pitchFamily="34" charset="0"/>
              </a:rPr>
              <a:t>Why “Oak”?</a:t>
            </a:r>
            <a:endParaRPr lang="en-US"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name </a:t>
            </a:r>
            <a:r>
              <a:rPr lang="en-US" b="1" dirty="0">
                <a:latin typeface="Arial" panose="020B0604020202020204" pitchFamily="34" charset="0"/>
                <a:cs typeface="Arial" panose="020B0604020202020204" pitchFamily="34" charset="0"/>
              </a:rPr>
              <a:t>Oak</a:t>
            </a:r>
            <a:r>
              <a:rPr lang="en-US" dirty="0">
                <a:latin typeface="Arial" panose="020B0604020202020204" pitchFamily="34" charset="0"/>
                <a:cs typeface="Arial" panose="020B0604020202020204" pitchFamily="34" charset="0"/>
              </a:rPr>
              <a:t> was used by </a:t>
            </a:r>
            <a:r>
              <a:rPr lang="en-US" b="1" dirty="0">
                <a:latin typeface="Arial" panose="020B0604020202020204" pitchFamily="34" charset="0"/>
                <a:cs typeface="Arial" panose="020B0604020202020204" pitchFamily="34" charset="0"/>
              </a:rPr>
              <a:t>Gosling</a:t>
            </a:r>
            <a:r>
              <a:rPr lang="en-US" dirty="0">
                <a:latin typeface="Arial" panose="020B0604020202020204" pitchFamily="34" charset="0"/>
                <a:cs typeface="Arial" panose="020B0604020202020204" pitchFamily="34" charset="0"/>
              </a:rPr>
              <a:t> after an </a:t>
            </a:r>
            <a:r>
              <a:rPr lang="en-US" b="1" dirty="0">
                <a:latin typeface="Arial" panose="020B0604020202020204" pitchFamily="34" charset="0"/>
                <a:cs typeface="Arial" panose="020B0604020202020204" pitchFamily="34" charset="0"/>
              </a:rPr>
              <a:t>oak tree</a:t>
            </a:r>
            <a:r>
              <a:rPr lang="en-US" dirty="0">
                <a:latin typeface="Arial" panose="020B0604020202020204" pitchFamily="34" charset="0"/>
                <a:cs typeface="Arial" panose="020B0604020202020204" pitchFamily="34" charset="0"/>
              </a:rPr>
              <a:t> that remained outside his office.</a:t>
            </a:r>
          </a:p>
          <a:p>
            <a:pPr algn="just"/>
            <a:r>
              <a:rPr lang="en-US" dirty="0">
                <a:latin typeface="Arial" panose="020B0604020202020204" pitchFamily="34" charset="0"/>
                <a:cs typeface="Arial" panose="020B0604020202020204" pitchFamily="34" charset="0"/>
              </a:rPr>
              <a:t>But they had to later rename it as “</a:t>
            </a:r>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as it was already a trademark by </a:t>
            </a:r>
            <a:r>
              <a:rPr lang="en-US" b="1" dirty="0">
                <a:latin typeface="Arial" panose="020B0604020202020204" pitchFamily="34" charset="0"/>
                <a:cs typeface="Arial" panose="020B0604020202020204" pitchFamily="34" charset="0"/>
              </a:rPr>
              <a:t>Oak Technologies</a:t>
            </a:r>
            <a:r>
              <a:rPr lang="en-US" dirty="0">
                <a:latin typeface="Arial" panose="020B0604020202020204" pitchFamily="34" charset="0"/>
                <a:cs typeface="Arial" panose="020B0604020202020204" pitchFamily="34" charset="0"/>
              </a:rPr>
              <a:t>.</a:t>
            </a:r>
          </a:p>
          <a:p>
            <a:pPr algn="just"/>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name was decided after much discussion since it was so unique. </a:t>
            </a:r>
          </a:p>
          <a:p>
            <a:pPr algn="just"/>
            <a:r>
              <a:rPr lang="en-US" dirty="0">
                <a:latin typeface="Arial" panose="020B0604020202020204" pitchFamily="34" charset="0"/>
                <a:cs typeface="Arial" panose="020B0604020202020204" pitchFamily="34" charset="0"/>
              </a:rPr>
              <a:t>Gosling came up with this name while having a coffee near his office.</a:t>
            </a:r>
          </a:p>
          <a:p>
            <a:endParaRPr lang="en-US" dirty="0"/>
          </a:p>
        </p:txBody>
      </p:sp>
    </p:spTree>
    <p:extLst>
      <p:ext uri="{BB962C8B-B14F-4D97-AF65-F5344CB8AC3E}">
        <p14:creationId xmlns:p14="http://schemas.microsoft.com/office/powerpoint/2010/main" val="327399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74638"/>
            <a:ext cx="8229600" cy="5851525"/>
          </a:xfrm>
        </p:spPr>
        <p:txBody>
          <a:bodyPr>
            <a:normAutofit/>
          </a:bodyPr>
          <a:lstStyle/>
          <a:p>
            <a:pPr algn="just"/>
            <a:r>
              <a:rPr lang="en-US" sz="2800" dirty="0">
                <a:latin typeface="Arial" panose="020B0604020202020204" pitchFamily="34" charset="0"/>
                <a:cs typeface="Arial" panose="020B0604020202020204" pitchFamily="34" charset="0"/>
              </a:rPr>
              <a:t>Java was created on the principles like </a:t>
            </a:r>
            <a:r>
              <a:rPr lang="en-US" sz="2800" b="1" dirty="0">
                <a:latin typeface="Arial" panose="020B0604020202020204" pitchFamily="34" charset="0"/>
                <a:cs typeface="Arial" panose="020B0604020202020204" pitchFamily="34" charset="0"/>
              </a:rPr>
              <a:t>Robust, Portable, Platform Independent, High Performance, Multithread, etc.</a:t>
            </a:r>
            <a:r>
              <a:rPr lang="en-US" sz="2800" dirty="0">
                <a:latin typeface="Arial" panose="020B0604020202020204" pitchFamily="34" charset="0"/>
                <a:cs typeface="Arial" panose="020B0604020202020204" pitchFamily="34" charset="0"/>
              </a:rPr>
              <a:t> and was called one of the </a:t>
            </a:r>
            <a:r>
              <a:rPr lang="en-US" sz="2800" b="1" dirty="0">
                <a:latin typeface="Arial" panose="020B0604020202020204" pitchFamily="34" charset="0"/>
                <a:cs typeface="Arial" panose="020B0604020202020204" pitchFamily="34" charset="0"/>
              </a:rPr>
              <a:t>Ten Best Products of 1995</a:t>
            </a:r>
            <a:r>
              <a:rPr lang="en-US" sz="2800" dirty="0">
                <a:latin typeface="Arial" panose="020B0604020202020204" pitchFamily="34" charset="0"/>
                <a:cs typeface="Arial" panose="020B0604020202020204" pitchFamily="34" charset="0"/>
              </a:rPr>
              <a:t> by the </a:t>
            </a:r>
            <a:r>
              <a:rPr lang="en-US" sz="2800" b="1" dirty="0">
                <a:latin typeface="Arial" panose="020B0604020202020204" pitchFamily="34" charset="0"/>
                <a:cs typeface="Arial" panose="020B0604020202020204" pitchFamily="34" charset="0"/>
              </a:rPr>
              <a:t>TIME MAGAZINE</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70850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3055</TotalTime>
  <Words>1312</Words>
  <Application>Microsoft Office PowerPoint</Application>
  <PresentationFormat>On-screen Show (4:3)</PresentationFormat>
  <Paragraphs>129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(Body)</vt:lpstr>
      <vt:lpstr>Office Theme</vt:lpstr>
      <vt:lpstr> Object Oriented Programming with Java (Subject Code: BCS-403)</vt:lpstr>
      <vt:lpstr>Lecture 1</vt:lpstr>
      <vt:lpstr>Why Java </vt:lpstr>
      <vt:lpstr> </vt:lpstr>
      <vt:lpstr>  </vt:lpstr>
      <vt:lpstr>  </vt:lpstr>
      <vt:lpstr>History of Java </vt:lpstr>
      <vt:lpstr>  </vt:lpstr>
      <vt:lpstr>  </vt:lpstr>
      <vt:lpstr>History of various Java versions</vt:lpstr>
      <vt:lpstr>Latest Versions of Java</vt:lpstr>
      <vt:lpstr>OOPs (Object Oriented Programming System)</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410</cp:revision>
  <dcterms:created xsi:type="dcterms:W3CDTF">2016-07-13T05:39:24Z</dcterms:created>
  <dcterms:modified xsi:type="dcterms:W3CDTF">2024-04-02T14:33:13Z</dcterms:modified>
</cp:coreProperties>
</file>