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469" r:id="rId2"/>
    <p:sldId id="460" r:id="rId3"/>
    <p:sldId id="471" r:id="rId4"/>
    <p:sldId id="436" r:id="rId5"/>
    <p:sldId id="437" r:id="rId6"/>
    <p:sldId id="470" r:id="rId7"/>
    <p:sldId id="438" r:id="rId8"/>
    <p:sldId id="439" r:id="rId9"/>
    <p:sldId id="440" r:id="rId10"/>
    <p:sldId id="441" r:id="rId11"/>
    <p:sldId id="442" r:id="rId12"/>
    <p:sldId id="309" r:id="rId13"/>
    <p:sldId id="310" r:id="rId14"/>
    <p:sldId id="311" r:id="rId15"/>
    <p:sldId id="312" r:id="rId16"/>
    <p:sldId id="313" r:id="rId17"/>
    <p:sldId id="314" r:id="rId18"/>
    <p:sldId id="447" r:id="rId19"/>
    <p:sldId id="444" r:id="rId20"/>
    <p:sldId id="445" r:id="rId21"/>
    <p:sldId id="44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5E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01F2A3-F3EE-49DB-A4A9-319A04A526ED}" type="datetimeFigureOut">
              <a:rPr lang="en-US" smtClean="0"/>
              <a:pPr/>
              <a:t>4/18/2024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82BCD5-8674-4677-B141-28D447B9F472}" type="slidenum">
              <a:rPr lang="en-IN" smtClean="0"/>
              <a:pPr/>
              <a:t>‹#›</a:t>
            </a:fld>
            <a:endParaRPr lang="en-IN"/>
          </a:p>
        </p:txBody>
      </p:sp>
    </p:spTree>
    <p:extLst>
      <p:ext uri="{BB962C8B-B14F-4D97-AF65-F5344CB8AC3E}">
        <p14:creationId xmlns:p14="http://schemas.microsoft.com/office/powerpoint/2010/main" val="3193940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3E3BE48-04C9-46F1-B9C6-D84AEDBAF2EB}" type="datetimeFigureOut">
              <a:rPr lang="en-US" smtClean="0">
                <a:solidFill>
                  <a:prstClr val="black">
                    <a:tint val="75000"/>
                  </a:prstClr>
                </a:solidFill>
              </a:rPr>
              <a:pPr/>
              <a:t>4/18/2024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13640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3E3BE48-04C9-46F1-B9C6-D84AEDBAF2EB}" type="datetimeFigureOut">
              <a:rPr lang="en-US" smtClean="0">
                <a:solidFill>
                  <a:prstClr val="black">
                    <a:tint val="75000"/>
                  </a:prstClr>
                </a:solidFill>
              </a:rPr>
              <a:pPr/>
              <a:t>4/18/2024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59480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3E3BE48-04C9-46F1-B9C6-D84AEDBAF2EB}" type="datetimeFigureOut">
              <a:rPr lang="en-US" smtClean="0">
                <a:solidFill>
                  <a:prstClr val="black">
                    <a:tint val="75000"/>
                  </a:prstClr>
                </a:solidFill>
              </a:rPr>
              <a:pPr/>
              <a:t>4/18/2024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57816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3E3BE48-04C9-46F1-B9C6-D84AEDBAF2EB}" type="datetimeFigureOut">
              <a:rPr lang="en-US" smtClean="0">
                <a:solidFill>
                  <a:prstClr val="black">
                    <a:tint val="75000"/>
                  </a:prstClr>
                </a:solidFill>
              </a:rPr>
              <a:pPr/>
              <a:t>4/18/2024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603257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E3BE48-04C9-46F1-B9C6-D84AEDBAF2EB}" type="datetimeFigureOut">
              <a:rPr lang="en-US" smtClean="0">
                <a:solidFill>
                  <a:prstClr val="black">
                    <a:tint val="75000"/>
                  </a:prstClr>
                </a:solidFill>
              </a:rPr>
              <a:pPr/>
              <a:t>4/18/2024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6674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3E3BE48-04C9-46F1-B9C6-D84AEDBAF2EB}" type="datetimeFigureOut">
              <a:rPr lang="en-US" smtClean="0">
                <a:solidFill>
                  <a:prstClr val="black">
                    <a:tint val="75000"/>
                  </a:prstClr>
                </a:solidFill>
              </a:rPr>
              <a:pPr/>
              <a:t>4/18/2024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863014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3E3BE48-04C9-46F1-B9C6-D84AEDBAF2EB}" type="datetimeFigureOut">
              <a:rPr lang="en-US" smtClean="0">
                <a:solidFill>
                  <a:prstClr val="black">
                    <a:tint val="75000"/>
                  </a:prstClr>
                </a:solidFill>
              </a:rPr>
              <a:pPr/>
              <a:t>4/18/2024</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019983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3E3BE48-04C9-46F1-B9C6-D84AEDBAF2EB}" type="datetimeFigureOut">
              <a:rPr lang="en-US" smtClean="0">
                <a:solidFill>
                  <a:prstClr val="black">
                    <a:tint val="75000"/>
                  </a:prstClr>
                </a:solidFill>
              </a:rPr>
              <a:pPr/>
              <a:t>4/18/2024</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632315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3BE48-04C9-46F1-B9C6-D84AEDBAF2EB}" type="datetimeFigureOut">
              <a:rPr lang="en-US" smtClean="0">
                <a:solidFill>
                  <a:prstClr val="black">
                    <a:tint val="75000"/>
                  </a:prstClr>
                </a:solidFill>
              </a:rPr>
              <a:pPr/>
              <a:t>4/18/2024</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239487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E3BE48-04C9-46F1-B9C6-D84AEDBAF2EB}" type="datetimeFigureOut">
              <a:rPr lang="en-US" smtClean="0">
                <a:solidFill>
                  <a:prstClr val="black">
                    <a:tint val="75000"/>
                  </a:prstClr>
                </a:solidFill>
              </a:rPr>
              <a:pPr/>
              <a:t>4/18/2024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08785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E3BE48-04C9-46F1-B9C6-D84AEDBAF2EB}" type="datetimeFigureOut">
              <a:rPr lang="en-US" smtClean="0">
                <a:solidFill>
                  <a:prstClr val="black">
                    <a:tint val="75000"/>
                  </a:prstClr>
                </a:solidFill>
              </a:rPr>
              <a:pPr/>
              <a:t>4/18/2024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125702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3BE48-04C9-46F1-B9C6-D84AEDBAF2EB}" type="datetimeFigureOut">
              <a:rPr lang="en-US" smtClean="0">
                <a:solidFill>
                  <a:prstClr val="black">
                    <a:tint val="75000"/>
                  </a:prstClr>
                </a:solidFill>
              </a:rPr>
              <a:pPr/>
              <a:t>4/18/2024</a:t>
            </a:fld>
            <a:endParaRPr lang="en-IN">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515236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BBFD-A736-49B4-ABD2-43594F04F2BD}"/>
              </a:ext>
            </a:extLst>
          </p:cNvPr>
          <p:cNvSpPr>
            <a:spLocks noGrp="1"/>
          </p:cNvSpPr>
          <p:nvPr>
            <p:ph type="ctrTitle"/>
          </p:nvPr>
        </p:nvSpPr>
        <p:spPr>
          <a:xfrm>
            <a:off x="323528" y="2130425"/>
            <a:ext cx="8352928" cy="1470025"/>
          </a:xfrm>
        </p:spPr>
        <p:txBody>
          <a:bodyPr>
            <a:normAutofit/>
          </a:bodyPr>
          <a:lstStyle/>
          <a:p>
            <a:r>
              <a:rPr lang="en-US" sz="3200" b="1" dirty="0">
                <a:solidFill>
                  <a:srgbClr val="C00000"/>
                </a:solidFill>
              </a:rPr>
              <a:t> </a:t>
            </a:r>
            <a:r>
              <a:rPr lang="en-US" sz="3600" b="1" dirty="0">
                <a:solidFill>
                  <a:srgbClr val="C00000"/>
                </a:solidFill>
              </a:rPr>
              <a:t>Object Oriented Programming with Java</a:t>
            </a:r>
            <a:br>
              <a:rPr lang="en-US" sz="3600" b="1" dirty="0">
                <a:solidFill>
                  <a:srgbClr val="C00000"/>
                </a:solidFill>
              </a:rPr>
            </a:br>
            <a:r>
              <a:rPr lang="en-US" sz="3600" b="1" dirty="0">
                <a:solidFill>
                  <a:srgbClr val="C00000"/>
                </a:solidFill>
              </a:rPr>
              <a:t>(Subject Code: BCS-403)</a:t>
            </a:r>
            <a:endParaRPr lang="en-US" sz="3200" b="1" dirty="0">
              <a:solidFill>
                <a:srgbClr val="C00000"/>
              </a:solidFill>
            </a:endParaRPr>
          </a:p>
        </p:txBody>
      </p:sp>
      <p:sp>
        <p:nvSpPr>
          <p:cNvPr id="3" name="Subtitle 2">
            <a:extLst>
              <a:ext uri="{FF2B5EF4-FFF2-40B4-BE49-F238E27FC236}">
                <a16:creationId xmlns:a16="http://schemas.microsoft.com/office/drawing/2014/main" id="{049FB854-B86E-4CAA-A622-A25DA7DF7511}"/>
              </a:ext>
            </a:extLst>
          </p:cNvPr>
          <p:cNvSpPr>
            <a:spLocks noGrp="1"/>
          </p:cNvSpPr>
          <p:nvPr>
            <p:ph type="subTitle" idx="1"/>
          </p:nvPr>
        </p:nvSpPr>
        <p:spPr/>
        <p:txBody>
          <a:bodyPr>
            <a:normAutofit/>
          </a:bodyPr>
          <a:lstStyle/>
          <a:p>
            <a:r>
              <a:rPr lang="en-US" sz="3600" b="1" dirty="0">
                <a:solidFill>
                  <a:srgbClr val="C00000"/>
                </a:solidFill>
              </a:rPr>
              <a:t>Unit 1</a:t>
            </a:r>
          </a:p>
          <a:p>
            <a:r>
              <a:rPr lang="en-US" sz="3600" b="1" dirty="0">
                <a:solidFill>
                  <a:srgbClr val="C00000"/>
                </a:solidFill>
              </a:rPr>
              <a:t>Lecture 10</a:t>
            </a:r>
          </a:p>
        </p:txBody>
      </p:sp>
      <p:pic>
        <p:nvPicPr>
          <p:cNvPr id="5" name="Picture 4">
            <a:extLst>
              <a:ext uri="{FF2B5EF4-FFF2-40B4-BE49-F238E27FC236}">
                <a16:creationId xmlns:a16="http://schemas.microsoft.com/office/drawing/2014/main" id="{07E1D6B4-9D12-497F-A50F-867129A4A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2662" y="476672"/>
            <a:ext cx="1343794" cy="1267599"/>
          </a:xfrm>
          <a:prstGeom prst="rect">
            <a:avLst/>
          </a:prstGeom>
        </p:spPr>
      </p:pic>
      <p:sp>
        <p:nvSpPr>
          <p:cNvPr id="6" name="Footer Placeholder 5">
            <a:extLst>
              <a:ext uri="{FF2B5EF4-FFF2-40B4-BE49-F238E27FC236}">
                <a16:creationId xmlns:a16="http://schemas.microsoft.com/office/drawing/2014/main" id="{559488A4-BB6B-4D29-97FF-5B8727DFCF64}"/>
              </a:ext>
            </a:extLst>
          </p:cNvPr>
          <p:cNvSpPr>
            <a:spLocks noGrp="1"/>
          </p:cNvSpPr>
          <p:nvPr>
            <p:ph type="ftr" sz="quarter" idx="11"/>
          </p:nvPr>
        </p:nvSpPr>
        <p:spPr>
          <a:xfrm>
            <a:off x="1979712" y="6356350"/>
            <a:ext cx="5688632" cy="365125"/>
          </a:xfrm>
        </p:spPr>
        <p:txBody>
          <a:bodyPr/>
          <a:lstStyle/>
          <a:p>
            <a:r>
              <a:rPr lang="en-US" dirty="0"/>
              <a:t>Department of Computer Science ,ABES Engineering College</a:t>
            </a:r>
            <a:endParaRPr lang="en-IN" dirty="0"/>
          </a:p>
        </p:txBody>
      </p:sp>
    </p:spTree>
    <p:extLst>
      <p:ext uri="{BB962C8B-B14F-4D97-AF65-F5344CB8AC3E}">
        <p14:creationId xmlns:p14="http://schemas.microsoft.com/office/powerpoint/2010/main" val="2292160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sp>
        <p:nvSpPr>
          <p:cNvPr id="3" name="Content Placeholder 2"/>
          <p:cNvSpPr>
            <a:spLocks noGrp="1"/>
          </p:cNvSpPr>
          <p:nvPr>
            <p:ph idx="1"/>
          </p:nvPr>
        </p:nvSpPr>
        <p:spPr>
          <a:xfrm>
            <a:off x="457200" y="142852"/>
            <a:ext cx="8229600" cy="6500858"/>
          </a:xfrm>
        </p:spPr>
        <p:txBody>
          <a:bodyPr/>
          <a:lstStyle/>
          <a:p>
            <a:pPr algn="just"/>
            <a:r>
              <a:rPr lang="en-IN" b="1" dirty="0"/>
              <a:t>Rule: If you are extending any abstract class that have abstract method, you must either provide the implementation of the method or make this class abstract.</a:t>
            </a:r>
          </a:p>
          <a:p>
            <a:pPr algn="just"/>
            <a:r>
              <a:rPr lang="en-IN" b="1" dirty="0"/>
              <a:t>Rule: If there is any abstract method in a class, that class must be abstract.</a:t>
            </a:r>
            <a:endParaRPr lang="en-IN" b="1" i="1" dirty="0"/>
          </a:p>
          <a:p>
            <a:endParaRPr lang="en-IN" b="1" i="1"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sp>
        <p:nvSpPr>
          <p:cNvPr id="3" name="Content Placeholder 2"/>
          <p:cNvSpPr>
            <a:spLocks noGrp="1"/>
          </p:cNvSpPr>
          <p:nvPr>
            <p:ph idx="1"/>
          </p:nvPr>
        </p:nvSpPr>
        <p:spPr>
          <a:xfrm>
            <a:off x="457200" y="0"/>
            <a:ext cx="8229600" cy="6643710"/>
          </a:xfrm>
        </p:spPr>
        <p:txBody>
          <a:bodyPr>
            <a:normAutofit fontScale="92500" lnSpcReduction="20000"/>
          </a:bodyPr>
          <a:lstStyle/>
          <a:p>
            <a:pPr algn="just">
              <a:buNone/>
            </a:pPr>
            <a:r>
              <a:rPr lang="en-IN" dirty="0">
                <a:solidFill>
                  <a:srgbClr val="FF0000"/>
                </a:solidFill>
              </a:rPr>
              <a:t>The abstract class can also be used to provide some implementation of the interface. In such case, the end user may not be forced to override all the methods of the interface.</a:t>
            </a:r>
          </a:p>
          <a:p>
            <a:pPr lvl="0">
              <a:buNone/>
            </a:pPr>
            <a:r>
              <a:rPr lang="en-IN" b="1" dirty="0"/>
              <a:t>interface</a:t>
            </a:r>
            <a:r>
              <a:rPr lang="en-IN" dirty="0"/>
              <a:t> A{  </a:t>
            </a:r>
          </a:p>
          <a:p>
            <a:pPr lvl="0">
              <a:buNone/>
            </a:pPr>
            <a:r>
              <a:rPr lang="en-IN" b="1" dirty="0"/>
              <a:t>void</a:t>
            </a:r>
            <a:r>
              <a:rPr lang="en-IN" dirty="0"/>
              <a:t> a();  </a:t>
            </a:r>
          </a:p>
          <a:p>
            <a:pPr lvl="0">
              <a:buNone/>
            </a:pPr>
            <a:r>
              <a:rPr lang="en-IN" b="1" dirty="0"/>
              <a:t>void</a:t>
            </a:r>
            <a:r>
              <a:rPr lang="en-IN" dirty="0"/>
              <a:t> b();  </a:t>
            </a:r>
          </a:p>
          <a:p>
            <a:pPr lvl="0">
              <a:buNone/>
            </a:pPr>
            <a:r>
              <a:rPr lang="en-IN" b="1" dirty="0"/>
              <a:t>void</a:t>
            </a:r>
            <a:r>
              <a:rPr lang="en-IN" dirty="0"/>
              <a:t> c();  </a:t>
            </a:r>
          </a:p>
          <a:p>
            <a:pPr lvl="0">
              <a:buNone/>
            </a:pPr>
            <a:r>
              <a:rPr lang="en-IN" b="1" dirty="0"/>
              <a:t>void</a:t>
            </a:r>
            <a:r>
              <a:rPr lang="en-IN" dirty="0"/>
              <a:t> d();  </a:t>
            </a:r>
          </a:p>
          <a:p>
            <a:pPr lvl="0">
              <a:buNone/>
            </a:pPr>
            <a:r>
              <a:rPr lang="en-IN" dirty="0"/>
              <a:t>}  </a:t>
            </a:r>
          </a:p>
          <a:p>
            <a:pPr lvl="0">
              <a:buNone/>
            </a:pPr>
            <a:r>
              <a:rPr lang="en-IN" dirty="0"/>
              <a:t> </a:t>
            </a:r>
          </a:p>
          <a:p>
            <a:pPr lvl="0">
              <a:buNone/>
            </a:pPr>
            <a:r>
              <a:rPr lang="en-IN" b="1" dirty="0"/>
              <a:t>abstract</a:t>
            </a:r>
            <a:r>
              <a:rPr lang="en-IN" dirty="0"/>
              <a:t> </a:t>
            </a:r>
            <a:r>
              <a:rPr lang="en-IN" b="1" dirty="0"/>
              <a:t>class</a:t>
            </a:r>
            <a:r>
              <a:rPr lang="en-IN" dirty="0"/>
              <a:t> B </a:t>
            </a:r>
            <a:r>
              <a:rPr lang="en-IN" b="1" dirty="0"/>
              <a:t>implements</a:t>
            </a:r>
            <a:r>
              <a:rPr lang="en-IN" dirty="0"/>
              <a:t> A{  </a:t>
            </a:r>
          </a:p>
          <a:p>
            <a:pPr lvl="0">
              <a:buNone/>
            </a:pPr>
            <a:r>
              <a:rPr lang="en-IN" b="1" dirty="0"/>
              <a:t>public</a:t>
            </a:r>
            <a:r>
              <a:rPr lang="en-IN" dirty="0"/>
              <a:t> </a:t>
            </a:r>
            <a:r>
              <a:rPr lang="en-IN" b="1" dirty="0"/>
              <a:t>void</a:t>
            </a:r>
            <a:r>
              <a:rPr lang="en-IN" dirty="0"/>
              <a:t> c(){</a:t>
            </a:r>
            <a:r>
              <a:rPr lang="en-IN" dirty="0" err="1"/>
              <a:t>System.out.println</a:t>
            </a:r>
            <a:r>
              <a:rPr lang="en-IN" dirty="0"/>
              <a:t>("I am C");}  </a:t>
            </a:r>
          </a:p>
          <a:p>
            <a:pPr lvl="0">
              <a:buNone/>
            </a:pPr>
            <a:r>
              <a:rPr lang="en-IN" dirty="0"/>
              <a:t>}  </a:t>
            </a:r>
          </a:p>
          <a:p>
            <a:pPr lvl="0">
              <a:buNone/>
            </a:pPr>
            <a:r>
              <a:rPr lang="en-IN" dirty="0"/>
              <a:t> </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sp>
        <p:nvSpPr>
          <p:cNvPr id="3" name="Content Placeholder 2"/>
          <p:cNvSpPr>
            <a:spLocks noGrp="1"/>
          </p:cNvSpPr>
          <p:nvPr>
            <p:ph idx="1"/>
          </p:nvPr>
        </p:nvSpPr>
        <p:spPr>
          <a:xfrm>
            <a:off x="457200" y="142852"/>
            <a:ext cx="8229600" cy="6500858"/>
          </a:xfrm>
        </p:spPr>
        <p:txBody>
          <a:bodyPr>
            <a:normAutofit fontScale="92500" lnSpcReduction="20000"/>
          </a:bodyPr>
          <a:lstStyle/>
          <a:p>
            <a:pPr lvl="0">
              <a:buNone/>
            </a:pPr>
            <a:r>
              <a:rPr lang="en-IN" b="1" dirty="0"/>
              <a:t>class</a:t>
            </a:r>
            <a:r>
              <a:rPr lang="en-IN" dirty="0"/>
              <a:t> M </a:t>
            </a:r>
            <a:r>
              <a:rPr lang="en-IN" b="1" dirty="0"/>
              <a:t>extends</a:t>
            </a:r>
            <a:r>
              <a:rPr lang="en-IN" dirty="0"/>
              <a:t> B{  </a:t>
            </a:r>
          </a:p>
          <a:p>
            <a:pPr lvl="0">
              <a:buNone/>
            </a:pPr>
            <a:r>
              <a:rPr lang="en-IN" b="1" dirty="0"/>
              <a:t>public</a:t>
            </a:r>
            <a:r>
              <a:rPr lang="en-IN" dirty="0"/>
              <a:t> </a:t>
            </a:r>
            <a:r>
              <a:rPr lang="en-IN" b="1" dirty="0"/>
              <a:t>void</a:t>
            </a:r>
            <a:r>
              <a:rPr lang="en-IN" dirty="0"/>
              <a:t> a(){</a:t>
            </a:r>
            <a:r>
              <a:rPr lang="en-IN" dirty="0" err="1"/>
              <a:t>System.out.println</a:t>
            </a:r>
            <a:r>
              <a:rPr lang="en-IN" dirty="0"/>
              <a:t>("I am a");}  </a:t>
            </a:r>
          </a:p>
          <a:p>
            <a:pPr lvl="0">
              <a:buNone/>
            </a:pPr>
            <a:r>
              <a:rPr lang="en-IN" b="1" dirty="0"/>
              <a:t>public</a:t>
            </a:r>
            <a:r>
              <a:rPr lang="en-IN" dirty="0"/>
              <a:t> </a:t>
            </a:r>
            <a:r>
              <a:rPr lang="en-IN" b="1" dirty="0"/>
              <a:t>void</a:t>
            </a:r>
            <a:r>
              <a:rPr lang="en-IN" dirty="0"/>
              <a:t> b(){</a:t>
            </a:r>
            <a:r>
              <a:rPr lang="en-IN" dirty="0" err="1"/>
              <a:t>System.out.println</a:t>
            </a:r>
            <a:r>
              <a:rPr lang="en-IN" dirty="0"/>
              <a:t>("I am b");}  </a:t>
            </a:r>
          </a:p>
          <a:p>
            <a:pPr lvl="0">
              <a:buNone/>
            </a:pPr>
            <a:r>
              <a:rPr lang="en-IN" b="1" dirty="0"/>
              <a:t>public</a:t>
            </a:r>
            <a:r>
              <a:rPr lang="en-IN" dirty="0"/>
              <a:t> </a:t>
            </a:r>
            <a:r>
              <a:rPr lang="en-IN" b="1" dirty="0"/>
              <a:t>void</a:t>
            </a:r>
            <a:r>
              <a:rPr lang="en-IN" dirty="0"/>
              <a:t> d(){</a:t>
            </a:r>
            <a:r>
              <a:rPr lang="en-IN" dirty="0" err="1"/>
              <a:t>System.out.println</a:t>
            </a:r>
            <a:r>
              <a:rPr lang="en-IN" dirty="0"/>
              <a:t>("I am d");}  </a:t>
            </a:r>
          </a:p>
          <a:p>
            <a:pPr lvl="0">
              <a:buNone/>
            </a:pPr>
            <a:r>
              <a:rPr lang="en-IN" dirty="0"/>
              <a:t>}  </a:t>
            </a:r>
          </a:p>
          <a:p>
            <a:pPr lvl="0">
              <a:buNone/>
            </a:pPr>
            <a:r>
              <a:rPr lang="en-IN" dirty="0"/>
              <a:t>  </a:t>
            </a:r>
          </a:p>
          <a:p>
            <a:pPr lvl="0">
              <a:buNone/>
            </a:pPr>
            <a:r>
              <a:rPr lang="en-IN" b="1" dirty="0"/>
              <a:t>class</a:t>
            </a:r>
            <a:r>
              <a:rPr lang="en-IN" dirty="0"/>
              <a:t> Test5{  </a:t>
            </a:r>
          </a:p>
          <a:p>
            <a:pPr lvl="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lvl="0">
              <a:buNone/>
            </a:pPr>
            <a:r>
              <a:rPr lang="en-IN" dirty="0"/>
              <a:t>M a=</a:t>
            </a:r>
            <a:r>
              <a:rPr lang="en-IN" b="1" dirty="0"/>
              <a:t>new</a:t>
            </a:r>
            <a:r>
              <a:rPr lang="en-IN" dirty="0"/>
              <a:t> M();  </a:t>
            </a:r>
          </a:p>
          <a:p>
            <a:pPr lvl="0">
              <a:buNone/>
            </a:pPr>
            <a:r>
              <a:rPr lang="en-IN" dirty="0" err="1"/>
              <a:t>a.a</a:t>
            </a:r>
            <a:r>
              <a:rPr lang="en-IN" dirty="0"/>
              <a:t>();  </a:t>
            </a:r>
          </a:p>
          <a:p>
            <a:pPr lvl="0">
              <a:buNone/>
            </a:pPr>
            <a:r>
              <a:rPr lang="en-IN" dirty="0" err="1"/>
              <a:t>a.b</a:t>
            </a:r>
            <a:r>
              <a:rPr lang="en-IN" dirty="0"/>
              <a:t>();  </a:t>
            </a:r>
          </a:p>
          <a:p>
            <a:pPr lvl="0">
              <a:buNone/>
            </a:pPr>
            <a:r>
              <a:rPr lang="en-IN" dirty="0" err="1"/>
              <a:t>a.c</a:t>
            </a:r>
            <a:r>
              <a:rPr lang="en-IN" dirty="0"/>
              <a:t>();  </a:t>
            </a:r>
          </a:p>
          <a:p>
            <a:pPr lvl="0">
              <a:buNone/>
            </a:pPr>
            <a:r>
              <a:rPr lang="en-IN" dirty="0" err="1"/>
              <a:t>a.d</a:t>
            </a:r>
            <a:r>
              <a:rPr lang="en-IN" dirty="0"/>
              <a:t>();  </a:t>
            </a:r>
          </a:p>
          <a:p>
            <a:pPr lvl="0">
              <a:buNone/>
            </a:pPr>
            <a:r>
              <a:rPr lang="en-IN" dirty="0"/>
              <a:t>}}  </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IN" dirty="0">
                <a:solidFill>
                  <a:srgbClr val="FF0000"/>
                </a:solidFill>
              </a:rPr>
              <a:t>Interface in Java</a:t>
            </a:r>
            <a:r>
              <a:rPr lang="en-US" dirty="0">
                <a:solidFill>
                  <a:srgbClr val="FF0000"/>
                </a:solidFill>
              </a:rPr>
              <a:t>  </a:t>
            </a:r>
            <a:endParaRPr lang="en-IN" dirty="0">
              <a:solidFill>
                <a:srgbClr val="FF0000"/>
              </a:solidFill>
            </a:endParaRPr>
          </a:p>
        </p:txBody>
      </p:sp>
      <p:sp>
        <p:nvSpPr>
          <p:cNvPr id="3" name="Content Placeholder 2"/>
          <p:cNvSpPr>
            <a:spLocks noGrp="1"/>
          </p:cNvSpPr>
          <p:nvPr>
            <p:ph idx="1"/>
          </p:nvPr>
        </p:nvSpPr>
        <p:spPr>
          <a:xfrm>
            <a:off x="457200" y="1428736"/>
            <a:ext cx="8229600" cy="5214974"/>
          </a:xfrm>
        </p:spPr>
        <p:txBody>
          <a:bodyPr>
            <a:normAutofit fontScale="92500"/>
          </a:bodyPr>
          <a:lstStyle/>
          <a:p>
            <a:pPr algn="just"/>
            <a:r>
              <a:rPr lang="en-IN" dirty="0"/>
              <a:t>An </a:t>
            </a:r>
            <a:r>
              <a:rPr lang="en-IN" b="1" dirty="0"/>
              <a:t>interface in java</a:t>
            </a:r>
            <a:r>
              <a:rPr lang="en-IN" dirty="0"/>
              <a:t> is a blueprint of a class. It has static constants and abstract methods only.</a:t>
            </a:r>
          </a:p>
          <a:p>
            <a:pPr algn="just"/>
            <a:r>
              <a:rPr lang="en-IN" dirty="0"/>
              <a:t>The interface in java is </a:t>
            </a:r>
            <a:r>
              <a:rPr lang="en-IN" b="1" dirty="0"/>
              <a:t>a mechanism to achieve fully abstraction</a:t>
            </a:r>
            <a:r>
              <a:rPr lang="en-IN" dirty="0"/>
              <a:t>. There can be only abstract methods in the java interface not method body. It is used to achieve fully abstraction and multiple inheritance in Java.</a:t>
            </a:r>
          </a:p>
          <a:p>
            <a:pPr algn="just"/>
            <a:r>
              <a:rPr lang="en-IN" dirty="0"/>
              <a:t>Java Interface also </a:t>
            </a:r>
            <a:r>
              <a:rPr lang="en-IN" b="1" dirty="0"/>
              <a:t>represents IS-A relationship</a:t>
            </a:r>
            <a:r>
              <a:rPr lang="en-IN" dirty="0"/>
              <a:t>.</a:t>
            </a:r>
          </a:p>
          <a:p>
            <a:pPr algn="just"/>
            <a:r>
              <a:rPr lang="en-IN" dirty="0"/>
              <a:t>It cannot be instantiated just like abstract class.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IN" dirty="0">
                <a:solidFill>
                  <a:srgbClr val="FF0000"/>
                </a:solidFill>
              </a:rPr>
              <a:t>Why use Java interface?</a:t>
            </a:r>
            <a:r>
              <a:rPr lang="en-US" dirty="0">
                <a:solidFill>
                  <a:srgbClr val="FF0000"/>
                </a:solidFill>
              </a:rPr>
              <a:t>  </a:t>
            </a:r>
            <a:endParaRPr lang="en-IN" dirty="0">
              <a:solidFill>
                <a:srgbClr val="FF0000"/>
              </a:solidFill>
            </a:endParaRPr>
          </a:p>
        </p:txBody>
      </p:sp>
      <p:sp>
        <p:nvSpPr>
          <p:cNvPr id="3" name="Content Placeholder 2"/>
          <p:cNvSpPr>
            <a:spLocks noGrp="1"/>
          </p:cNvSpPr>
          <p:nvPr>
            <p:ph idx="1"/>
          </p:nvPr>
        </p:nvSpPr>
        <p:spPr>
          <a:xfrm>
            <a:off x="457200" y="1142984"/>
            <a:ext cx="8229600" cy="5500726"/>
          </a:xfrm>
        </p:spPr>
        <p:txBody>
          <a:bodyPr>
            <a:normAutofit fontScale="92500" lnSpcReduction="20000"/>
          </a:bodyPr>
          <a:lstStyle/>
          <a:p>
            <a:pPr>
              <a:buNone/>
            </a:pPr>
            <a:r>
              <a:rPr lang="en-IN" dirty="0"/>
              <a:t>There are mainly three reasons to use interface. They are given below.</a:t>
            </a:r>
          </a:p>
          <a:p>
            <a:pPr lvl="0"/>
            <a:r>
              <a:rPr lang="en-IN" dirty="0"/>
              <a:t>It is used to achieve fully abstraction.</a:t>
            </a:r>
          </a:p>
          <a:p>
            <a:pPr lvl="0"/>
            <a:r>
              <a:rPr lang="en-IN" dirty="0"/>
              <a:t>By interface, we can support the functionality of multiple inheritance.</a:t>
            </a:r>
          </a:p>
          <a:p>
            <a:pPr lvl="0"/>
            <a:r>
              <a:rPr lang="en-IN" dirty="0"/>
              <a:t>It can be used to achieve loose coupling.</a:t>
            </a:r>
          </a:p>
          <a:p>
            <a:pPr algn="just">
              <a:buNone/>
            </a:pPr>
            <a:r>
              <a:rPr lang="en-IN" b="1" dirty="0">
                <a:solidFill>
                  <a:srgbClr val="FF0000"/>
                </a:solidFill>
              </a:rPr>
              <a:t>The java compiler adds public and abstract keywords before the interface method and public, static and final keywords before data members.</a:t>
            </a:r>
            <a:endParaRPr lang="en-IN" b="1" i="1" dirty="0">
              <a:solidFill>
                <a:srgbClr val="FF0000"/>
              </a:solidFill>
            </a:endParaRPr>
          </a:p>
          <a:p>
            <a:pPr algn="just">
              <a:buNone/>
            </a:pPr>
            <a:r>
              <a:rPr lang="en-IN" dirty="0"/>
              <a:t>In other words, Interface fields are public, static and </a:t>
            </a:r>
            <a:r>
              <a:rPr lang="en-IN"/>
              <a:t>final by default</a:t>
            </a:r>
            <a:r>
              <a:rPr lang="en-IN" dirty="0"/>
              <a:t>, and methods are public and abstract.</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pic>
        <p:nvPicPr>
          <p:cNvPr id="4" name="Content Placeholder 3" descr="interface"/>
          <p:cNvPicPr>
            <a:picLocks noGrp="1"/>
          </p:cNvPicPr>
          <p:nvPr>
            <p:ph idx="1"/>
          </p:nvPr>
        </p:nvPicPr>
        <p:blipFill>
          <a:blip r:embed="rId2" cstate="print"/>
          <a:srcRect/>
          <a:stretch>
            <a:fillRect/>
          </a:stretch>
        </p:blipFill>
        <p:spPr bwMode="auto">
          <a:xfrm>
            <a:off x="1857356" y="214290"/>
            <a:ext cx="5214973" cy="6500858"/>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sp>
        <p:nvSpPr>
          <p:cNvPr id="3" name="Content Placeholder 2"/>
          <p:cNvSpPr>
            <a:spLocks noGrp="1"/>
          </p:cNvSpPr>
          <p:nvPr>
            <p:ph idx="1"/>
          </p:nvPr>
        </p:nvSpPr>
        <p:spPr>
          <a:xfrm>
            <a:off x="457200" y="214290"/>
            <a:ext cx="8229600" cy="6429420"/>
          </a:xfrm>
        </p:spPr>
        <p:txBody>
          <a:bodyPr>
            <a:normAutofit fontScale="92500" lnSpcReduction="10000"/>
          </a:bodyPr>
          <a:lstStyle/>
          <a:p>
            <a:pPr lvl="0">
              <a:buNone/>
            </a:pPr>
            <a:r>
              <a:rPr lang="en-IN" b="1" dirty="0"/>
              <a:t>interface</a:t>
            </a:r>
            <a:r>
              <a:rPr lang="en-IN" dirty="0"/>
              <a:t> printable{  </a:t>
            </a:r>
          </a:p>
          <a:p>
            <a:pPr lvl="0">
              <a:buNone/>
            </a:pPr>
            <a:r>
              <a:rPr lang="en-IN" b="1" dirty="0"/>
              <a:t>void</a:t>
            </a:r>
            <a:r>
              <a:rPr lang="en-IN" dirty="0"/>
              <a:t> print();  </a:t>
            </a:r>
          </a:p>
          <a:p>
            <a:pPr lvl="0">
              <a:buNone/>
            </a:pPr>
            <a:r>
              <a:rPr lang="en-IN" dirty="0"/>
              <a:t>}  </a:t>
            </a:r>
          </a:p>
          <a:p>
            <a:pPr lvl="0">
              <a:buNone/>
            </a:pPr>
            <a:r>
              <a:rPr lang="en-IN" dirty="0"/>
              <a:t>  </a:t>
            </a:r>
          </a:p>
          <a:p>
            <a:pPr lvl="0">
              <a:buNone/>
            </a:pPr>
            <a:r>
              <a:rPr lang="en-IN" b="1" dirty="0"/>
              <a:t>class</a:t>
            </a:r>
            <a:r>
              <a:rPr lang="en-IN" dirty="0"/>
              <a:t> A6 </a:t>
            </a:r>
            <a:r>
              <a:rPr lang="en-IN" b="1" dirty="0"/>
              <a:t>implements</a:t>
            </a:r>
            <a:r>
              <a:rPr lang="en-IN" dirty="0"/>
              <a:t> printable{  </a:t>
            </a:r>
          </a:p>
          <a:p>
            <a:pPr lvl="0">
              <a:buNone/>
            </a:pPr>
            <a:r>
              <a:rPr lang="en-IN" b="1" dirty="0"/>
              <a:t>public</a:t>
            </a:r>
            <a:r>
              <a:rPr lang="en-IN" dirty="0"/>
              <a:t> </a:t>
            </a:r>
            <a:r>
              <a:rPr lang="en-IN" b="1" dirty="0"/>
              <a:t>void</a:t>
            </a:r>
            <a:r>
              <a:rPr lang="en-IN" dirty="0"/>
              <a:t> print(){</a:t>
            </a:r>
            <a:r>
              <a:rPr lang="en-IN" dirty="0" err="1"/>
              <a:t>System.out.println</a:t>
            </a:r>
            <a:r>
              <a:rPr lang="en-IN" dirty="0"/>
              <a:t>("Hello");}  </a:t>
            </a:r>
          </a:p>
          <a:p>
            <a:pPr lvl="0">
              <a:buNone/>
            </a:pPr>
            <a:r>
              <a:rPr lang="en-IN" dirty="0"/>
              <a:t>  </a:t>
            </a:r>
          </a:p>
          <a:p>
            <a:pPr lvl="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lvl="0">
              <a:buNone/>
            </a:pPr>
            <a:r>
              <a:rPr lang="en-IN" dirty="0"/>
              <a:t>A6 </a:t>
            </a:r>
            <a:r>
              <a:rPr lang="en-IN" dirty="0" err="1"/>
              <a:t>obj</a:t>
            </a:r>
            <a:r>
              <a:rPr lang="en-IN" dirty="0"/>
              <a:t> = </a:t>
            </a:r>
            <a:r>
              <a:rPr lang="en-IN" b="1" dirty="0"/>
              <a:t>new</a:t>
            </a:r>
            <a:r>
              <a:rPr lang="en-IN" dirty="0"/>
              <a:t> A6();  </a:t>
            </a:r>
          </a:p>
          <a:p>
            <a:pPr lvl="0">
              <a:buNone/>
            </a:pPr>
            <a:r>
              <a:rPr lang="en-IN" dirty="0" err="1"/>
              <a:t>obj.print</a:t>
            </a:r>
            <a:r>
              <a:rPr lang="en-IN" dirty="0"/>
              <a:t>();  </a:t>
            </a:r>
          </a:p>
          <a:p>
            <a:pPr lvl="0">
              <a:buNone/>
            </a:pPr>
            <a:r>
              <a:rPr lang="en-IN" dirty="0"/>
              <a:t> }  </a:t>
            </a:r>
          </a:p>
          <a:p>
            <a:pPr lvl="0">
              <a:buNone/>
            </a:pPr>
            <a:r>
              <a:rPr lang="en-IN" dirty="0"/>
              <a:t>}  </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sp>
        <p:nvSpPr>
          <p:cNvPr id="3" name="Content Placeholder 2"/>
          <p:cNvSpPr>
            <a:spLocks noGrp="1"/>
          </p:cNvSpPr>
          <p:nvPr>
            <p:ph idx="1"/>
          </p:nvPr>
        </p:nvSpPr>
        <p:spPr>
          <a:xfrm>
            <a:off x="457200" y="285728"/>
            <a:ext cx="8229600" cy="6357982"/>
          </a:xfrm>
        </p:spPr>
        <p:txBody>
          <a:bodyPr/>
          <a:lstStyle/>
          <a:p>
            <a:pPr>
              <a:buNone/>
            </a:pPr>
            <a:r>
              <a:rPr lang="en-IN" dirty="0">
                <a:solidFill>
                  <a:srgbClr val="FF0000"/>
                </a:solidFill>
              </a:rPr>
              <a:t>Multiple inheritance in Java by interface</a:t>
            </a:r>
            <a:endParaRPr lang="en-IN" b="1" dirty="0">
              <a:solidFill>
                <a:srgbClr val="FF0000"/>
              </a:solidFill>
            </a:endParaRPr>
          </a:p>
          <a:p>
            <a:pPr algn="just"/>
            <a:r>
              <a:rPr lang="en-IN" dirty="0"/>
              <a:t>If a class implements multiple interfaces, or an interface extends multiple interfaces i.e. known as multiple inheritance.</a:t>
            </a:r>
          </a:p>
          <a:p>
            <a:pPr algn="just"/>
            <a:endParaRPr lang="en-IN" dirty="0"/>
          </a:p>
        </p:txBody>
      </p:sp>
      <p:pic>
        <p:nvPicPr>
          <p:cNvPr id="4" name="Picture 3" descr="relationship between class and interface"/>
          <p:cNvPicPr/>
          <p:nvPr/>
        </p:nvPicPr>
        <p:blipFill>
          <a:blip r:embed="rId2" cstate="print"/>
          <a:srcRect/>
          <a:stretch>
            <a:fillRect/>
          </a:stretch>
        </p:blipFill>
        <p:spPr bwMode="auto">
          <a:xfrm>
            <a:off x="714348" y="3143248"/>
            <a:ext cx="7643866" cy="3286148"/>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pic>
        <p:nvPicPr>
          <p:cNvPr id="4" name="Content Placeholder 3" descr=" multiple inheritance in java"/>
          <p:cNvPicPr>
            <a:picLocks noGrp="1"/>
          </p:cNvPicPr>
          <p:nvPr>
            <p:ph idx="1"/>
          </p:nvPr>
        </p:nvPicPr>
        <p:blipFill>
          <a:blip r:embed="rId2" cstate="print"/>
          <a:srcRect/>
          <a:stretch>
            <a:fillRect/>
          </a:stretch>
        </p:blipFill>
        <p:spPr bwMode="auto">
          <a:xfrm>
            <a:off x="285720" y="1142984"/>
            <a:ext cx="8501122" cy="464347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sp>
        <p:nvSpPr>
          <p:cNvPr id="3" name="Content Placeholder 2"/>
          <p:cNvSpPr>
            <a:spLocks noGrp="1"/>
          </p:cNvSpPr>
          <p:nvPr>
            <p:ph idx="1"/>
          </p:nvPr>
        </p:nvSpPr>
        <p:spPr>
          <a:xfrm>
            <a:off x="457200" y="142852"/>
            <a:ext cx="8229600" cy="6500858"/>
          </a:xfrm>
        </p:spPr>
        <p:txBody>
          <a:bodyPr>
            <a:normAutofit fontScale="70000" lnSpcReduction="20000"/>
          </a:bodyPr>
          <a:lstStyle/>
          <a:p>
            <a:pPr lvl="0">
              <a:buNone/>
            </a:pPr>
            <a:r>
              <a:rPr lang="en-IN" b="1" dirty="0"/>
              <a:t>interface</a:t>
            </a:r>
            <a:r>
              <a:rPr lang="en-IN" dirty="0"/>
              <a:t> Printable{  </a:t>
            </a:r>
          </a:p>
          <a:p>
            <a:pPr lvl="0">
              <a:buNone/>
            </a:pPr>
            <a:r>
              <a:rPr lang="en-IN" b="1" dirty="0"/>
              <a:t>void</a:t>
            </a:r>
            <a:r>
              <a:rPr lang="en-IN" dirty="0"/>
              <a:t> print();  </a:t>
            </a:r>
          </a:p>
          <a:p>
            <a:pPr lvl="0">
              <a:buNone/>
            </a:pPr>
            <a:r>
              <a:rPr lang="en-IN" dirty="0"/>
              <a:t>}  </a:t>
            </a:r>
          </a:p>
          <a:p>
            <a:pPr lvl="0">
              <a:buNone/>
            </a:pPr>
            <a:r>
              <a:rPr lang="en-IN" dirty="0"/>
              <a:t>  </a:t>
            </a:r>
          </a:p>
          <a:p>
            <a:pPr lvl="0">
              <a:buNone/>
            </a:pPr>
            <a:r>
              <a:rPr lang="en-IN" b="1" dirty="0"/>
              <a:t>interface</a:t>
            </a:r>
            <a:r>
              <a:rPr lang="en-IN" dirty="0"/>
              <a:t> </a:t>
            </a:r>
            <a:r>
              <a:rPr lang="en-IN" dirty="0" err="1"/>
              <a:t>Showable</a:t>
            </a:r>
            <a:r>
              <a:rPr lang="en-IN" dirty="0"/>
              <a:t>{  </a:t>
            </a:r>
          </a:p>
          <a:p>
            <a:pPr lvl="0">
              <a:buNone/>
            </a:pPr>
            <a:r>
              <a:rPr lang="en-IN" b="1" dirty="0"/>
              <a:t>void</a:t>
            </a:r>
            <a:r>
              <a:rPr lang="en-IN" dirty="0"/>
              <a:t> show();  </a:t>
            </a:r>
          </a:p>
          <a:p>
            <a:pPr lvl="0">
              <a:buNone/>
            </a:pPr>
            <a:r>
              <a:rPr lang="en-IN" dirty="0"/>
              <a:t>}  </a:t>
            </a:r>
          </a:p>
          <a:p>
            <a:pPr lvl="0">
              <a:buNone/>
            </a:pPr>
            <a:r>
              <a:rPr lang="en-IN" dirty="0"/>
              <a:t>  </a:t>
            </a:r>
          </a:p>
          <a:p>
            <a:pPr lvl="0">
              <a:buNone/>
            </a:pPr>
            <a:r>
              <a:rPr lang="en-IN" b="1" dirty="0"/>
              <a:t>class</a:t>
            </a:r>
            <a:r>
              <a:rPr lang="en-IN" dirty="0"/>
              <a:t> A7 </a:t>
            </a:r>
            <a:r>
              <a:rPr lang="en-IN" b="1" dirty="0"/>
              <a:t>implements</a:t>
            </a:r>
            <a:r>
              <a:rPr lang="en-IN" dirty="0"/>
              <a:t> </a:t>
            </a:r>
            <a:r>
              <a:rPr lang="en-IN" dirty="0" err="1"/>
              <a:t>Printable,Showable</a:t>
            </a:r>
            <a:r>
              <a:rPr lang="en-IN" dirty="0"/>
              <a:t>{  </a:t>
            </a:r>
          </a:p>
          <a:p>
            <a:pPr lvl="0">
              <a:buNone/>
            </a:pPr>
            <a:r>
              <a:rPr lang="en-IN" dirty="0"/>
              <a:t>  </a:t>
            </a:r>
          </a:p>
          <a:p>
            <a:pPr lvl="0">
              <a:buNone/>
            </a:pPr>
            <a:r>
              <a:rPr lang="en-IN" b="1" dirty="0"/>
              <a:t>public</a:t>
            </a:r>
            <a:r>
              <a:rPr lang="en-IN" dirty="0"/>
              <a:t> </a:t>
            </a:r>
            <a:r>
              <a:rPr lang="en-IN" b="1" dirty="0"/>
              <a:t>void</a:t>
            </a:r>
            <a:r>
              <a:rPr lang="en-IN" dirty="0"/>
              <a:t> print(){</a:t>
            </a:r>
            <a:r>
              <a:rPr lang="en-IN" dirty="0" err="1"/>
              <a:t>System.out.println</a:t>
            </a:r>
            <a:r>
              <a:rPr lang="en-IN" dirty="0"/>
              <a:t>("Hello");}  </a:t>
            </a:r>
          </a:p>
          <a:p>
            <a:pPr lvl="0">
              <a:buNone/>
            </a:pPr>
            <a:r>
              <a:rPr lang="en-IN" b="1" dirty="0"/>
              <a:t>public</a:t>
            </a:r>
            <a:r>
              <a:rPr lang="en-IN" dirty="0"/>
              <a:t> </a:t>
            </a:r>
            <a:r>
              <a:rPr lang="en-IN" b="1" dirty="0"/>
              <a:t>void</a:t>
            </a:r>
            <a:r>
              <a:rPr lang="en-IN" dirty="0"/>
              <a:t> show(){</a:t>
            </a:r>
            <a:r>
              <a:rPr lang="en-IN" dirty="0" err="1"/>
              <a:t>System.out.println</a:t>
            </a:r>
            <a:r>
              <a:rPr lang="en-IN" dirty="0"/>
              <a:t>("Welcome");}  </a:t>
            </a:r>
          </a:p>
          <a:p>
            <a:pPr lvl="0">
              <a:buNone/>
            </a:pPr>
            <a:r>
              <a:rPr lang="en-IN" dirty="0"/>
              <a:t>  </a:t>
            </a:r>
          </a:p>
          <a:p>
            <a:pPr lvl="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lvl="0">
              <a:buNone/>
            </a:pPr>
            <a:r>
              <a:rPr lang="en-IN" dirty="0"/>
              <a:t>A7 </a:t>
            </a:r>
            <a:r>
              <a:rPr lang="en-IN" dirty="0" err="1"/>
              <a:t>obj</a:t>
            </a:r>
            <a:r>
              <a:rPr lang="en-IN" dirty="0"/>
              <a:t> = </a:t>
            </a:r>
            <a:r>
              <a:rPr lang="en-IN" b="1" dirty="0"/>
              <a:t>new</a:t>
            </a:r>
            <a:r>
              <a:rPr lang="en-IN" dirty="0"/>
              <a:t> A7();  </a:t>
            </a:r>
          </a:p>
          <a:p>
            <a:pPr lvl="0">
              <a:buNone/>
            </a:pPr>
            <a:r>
              <a:rPr lang="en-IN" dirty="0" err="1"/>
              <a:t>obj.print</a:t>
            </a:r>
            <a:r>
              <a:rPr lang="en-IN" dirty="0"/>
              <a:t>();  </a:t>
            </a:r>
          </a:p>
          <a:p>
            <a:pPr lvl="0">
              <a:buNone/>
            </a:pPr>
            <a:r>
              <a:rPr lang="en-IN" dirty="0" err="1"/>
              <a:t>obj.show</a:t>
            </a:r>
            <a:r>
              <a:rPr lang="en-IN" dirty="0"/>
              <a:t>();  </a:t>
            </a:r>
          </a:p>
          <a:p>
            <a:pPr lvl="0">
              <a:buNone/>
            </a:pPr>
            <a:r>
              <a:rPr lang="en-IN" dirty="0"/>
              <a:t> }  </a:t>
            </a:r>
          </a:p>
          <a:p>
            <a:pPr lvl="0">
              <a:buNone/>
            </a:pPr>
            <a:r>
              <a:rPr lang="en-IN" dirty="0"/>
              <a:t>}  </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pPr algn="l"/>
            <a:r>
              <a:rPr lang="en-US" b="1" dirty="0">
                <a:solidFill>
                  <a:srgbClr val="C00000"/>
                </a:solidFill>
              </a:rPr>
              <a:t>Lecture 10</a:t>
            </a:r>
          </a:p>
        </p:txBody>
      </p:sp>
      <p:sp>
        <p:nvSpPr>
          <p:cNvPr id="3" name="Content Placeholder 2"/>
          <p:cNvSpPr>
            <a:spLocks noGrp="1"/>
          </p:cNvSpPr>
          <p:nvPr>
            <p:ph idx="1"/>
          </p:nvPr>
        </p:nvSpPr>
        <p:spPr>
          <a:xfrm>
            <a:off x="457200" y="836712"/>
            <a:ext cx="8229600" cy="5289451"/>
          </a:xfrm>
        </p:spPr>
        <p:txBody>
          <a:bodyPr>
            <a:normAutofit/>
          </a:bodyPr>
          <a:lstStyle/>
          <a:p>
            <a:r>
              <a:rPr lang="en-US" b="1" dirty="0"/>
              <a:t>Abstraction</a:t>
            </a:r>
          </a:p>
          <a:p>
            <a:r>
              <a:rPr lang="en-US" b="1" dirty="0"/>
              <a:t>Interfaces</a:t>
            </a:r>
          </a:p>
          <a:p>
            <a:r>
              <a:rPr lang="en-US" b="1" dirty="0"/>
              <a:t>Abstract Class</a:t>
            </a:r>
          </a:p>
        </p:txBody>
      </p:sp>
      <p:sp>
        <p:nvSpPr>
          <p:cNvPr id="4" name="Footer Placeholder 3">
            <a:extLst>
              <a:ext uri="{FF2B5EF4-FFF2-40B4-BE49-F238E27FC236}">
                <a16:creationId xmlns:a16="http://schemas.microsoft.com/office/drawing/2014/main" id="{D7667AA7-DEAE-4206-ABB4-230A9D41CDBE}"/>
              </a:ext>
            </a:extLst>
          </p:cNvPr>
          <p:cNvSpPr>
            <a:spLocks noGrp="1"/>
          </p:cNvSpPr>
          <p:nvPr>
            <p:ph type="ftr" sz="quarter" idx="11"/>
          </p:nvPr>
        </p:nvSpPr>
        <p:spPr/>
        <p:txBody>
          <a:bodyPr/>
          <a:lstStyle/>
          <a:p>
            <a:r>
              <a:rPr lang="en-US" dirty="0"/>
              <a:t>Department of Computer Science ,ABES Engineering College</a:t>
            </a:r>
            <a:endParaRPr lang="en-IN" dirty="0"/>
          </a:p>
        </p:txBody>
      </p:sp>
    </p:spTree>
    <p:extLst>
      <p:ext uri="{BB962C8B-B14F-4D97-AF65-F5344CB8AC3E}">
        <p14:creationId xmlns:p14="http://schemas.microsoft.com/office/powerpoint/2010/main" val="2406532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sp>
        <p:nvSpPr>
          <p:cNvPr id="3" name="Content Placeholder 2"/>
          <p:cNvSpPr>
            <a:spLocks noGrp="1"/>
          </p:cNvSpPr>
          <p:nvPr>
            <p:ph idx="1"/>
          </p:nvPr>
        </p:nvSpPr>
        <p:spPr>
          <a:xfrm>
            <a:off x="457200" y="214290"/>
            <a:ext cx="8229600" cy="6429420"/>
          </a:xfrm>
        </p:spPr>
        <p:txBody>
          <a:bodyPr>
            <a:normAutofit fontScale="70000" lnSpcReduction="20000"/>
          </a:bodyPr>
          <a:lstStyle/>
          <a:p>
            <a:pPr>
              <a:buNone/>
            </a:pPr>
            <a:r>
              <a:rPr lang="en-IN" dirty="0">
                <a:solidFill>
                  <a:srgbClr val="FF0000"/>
                </a:solidFill>
              </a:rPr>
              <a:t>Interface inheritance</a:t>
            </a:r>
            <a:endParaRPr lang="en-IN" b="1" dirty="0">
              <a:solidFill>
                <a:srgbClr val="FF0000"/>
              </a:solidFill>
            </a:endParaRPr>
          </a:p>
          <a:p>
            <a:pPr>
              <a:buNone/>
            </a:pPr>
            <a:r>
              <a:rPr lang="en-IN" dirty="0"/>
              <a:t>A class implements interface but one interface extends another interface .</a:t>
            </a:r>
          </a:p>
          <a:p>
            <a:pPr lvl="0">
              <a:buNone/>
            </a:pPr>
            <a:r>
              <a:rPr lang="en-IN" b="1" dirty="0"/>
              <a:t>interface</a:t>
            </a:r>
            <a:r>
              <a:rPr lang="en-IN" dirty="0"/>
              <a:t> Printable{  </a:t>
            </a:r>
          </a:p>
          <a:p>
            <a:pPr lvl="0">
              <a:buNone/>
            </a:pPr>
            <a:r>
              <a:rPr lang="en-IN" b="1" dirty="0"/>
              <a:t>void</a:t>
            </a:r>
            <a:r>
              <a:rPr lang="en-IN" dirty="0"/>
              <a:t> print();  </a:t>
            </a:r>
          </a:p>
          <a:p>
            <a:pPr lvl="0">
              <a:buNone/>
            </a:pPr>
            <a:r>
              <a:rPr lang="en-IN" dirty="0"/>
              <a:t>}  </a:t>
            </a:r>
          </a:p>
          <a:p>
            <a:pPr lvl="0">
              <a:buNone/>
            </a:pPr>
            <a:r>
              <a:rPr lang="en-IN" b="1" dirty="0"/>
              <a:t>interface</a:t>
            </a:r>
            <a:r>
              <a:rPr lang="en-IN" dirty="0"/>
              <a:t> </a:t>
            </a:r>
            <a:r>
              <a:rPr lang="en-IN" dirty="0" err="1"/>
              <a:t>Showable</a:t>
            </a:r>
            <a:r>
              <a:rPr lang="en-IN" dirty="0"/>
              <a:t> </a:t>
            </a:r>
            <a:r>
              <a:rPr lang="en-IN" b="1" dirty="0"/>
              <a:t>extends</a:t>
            </a:r>
            <a:r>
              <a:rPr lang="en-IN" dirty="0"/>
              <a:t> Printable{  </a:t>
            </a:r>
          </a:p>
          <a:p>
            <a:pPr lvl="0">
              <a:buNone/>
            </a:pPr>
            <a:r>
              <a:rPr lang="en-IN" b="1" dirty="0"/>
              <a:t>void</a:t>
            </a:r>
            <a:r>
              <a:rPr lang="en-IN" dirty="0"/>
              <a:t> show();  </a:t>
            </a:r>
          </a:p>
          <a:p>
            <a:pPr lvl="0">
              <a:buNone/>
            </a:pPr>
            <a:r>
              <a:rPr lang="en-IN" dirty="0"/>
              <a:t>}  </a:t>
            </a:r>
          </a:p>
          <a:p>
            <a:pPr lvl="0">
              <a:buNone/>
            </a:pPr>
            <a:r>
              <a:rPr lang="en-IN" b="1" dirty="0"/>
              <a:t>class</a:t>
            </a:r>
            <a:r>
              <a:rPr lang="en-IN" dirty="0"/>
              <a:t> Testinterface2 </a:t>
            </a:r>
            <a:r>
              <a:rPr lang="en-IN" b="1" dirty="0"/>
              <a:t>implements</a:t>
            </a:r>
            <a:r>
              <a:rPr lang="en-IN" dirty="0"/>
              <a:t> </a:t>
            </a:r>
            <a:r>
              <a:rPr lang="en-IN" dirty="0" err="1"/>
              <a:t>Showable</a:t>
            </a:r>
            <a:r>
              <a:rPr lang="en-IN" dirty="0"/>
              <a:t>{  </a:t>
            </a:r>
          </a:p>
          <a:p>
            <a:pPr lvl="0">
              <a:buNone/>
            </a:pPr>
            <a:r>
              <a:rPr lang="en-IN" dirty="0"/>
              <a:t>  </a:t>
            </a:r>
          </a:p>
          <a:p>
            <a:pPr lvl="0">
              <a:buNone/>
            </a:pPr>
            <a:r>
              <a:rPr lang="en-IN" b="1" dirty="0"/>
              <a:t>public</a:t>
            </a:r>
            <a:r>
              <a:rPr lang="en-IN" dirty="0"/>
              <a:t> </a:t>
            </a:r>
            <a:r>
              <a:rPr lang="en-IN" b="1" dirty="0"/>
              <a:t>void</a:t>
            </a:r>
            <a:r>
              <a:rPr lang="en-IN" dirty="0"/>
              <a:t> print(){</a:t>
            </a:r>
            <a:r>
              <a:rPr lang="en-IN" dirty="0" err="1"/>
              <a:t>System.out.println</a:t>
            </a:r>
            <a:r>
              <a:rPr lang="en-IN" dirty="0"/>
              <a:t>("Hello");}  </a:t>
            </a:r>
          </a:p>
          <a:p>
            <a:pPr lvl="0">
              <a:buNone/>
            </a:pPr>
            <a:r>
              <a:rPr lang="en-IN" b="1" dirty="0"/>
              <a:t>public</a:t>
            </a:r>
            <a:r>
              <a:rPr lang="en-IN" dirty="0"/>
              <a:t> </a:t>
            </a:r>
            <a:r>
              <a:rPr lang="en-IN" b="1" dirty="0"/>
              <a:t>void</a:t>
            </a:r>
            <a:r>
              <a:rPr lang="en-IN" dirty="0"/>
              <a:t> show(){</a:t>
            </a:r>
            <a:r>
              <a:rPr lang="en-IN" dirty="0" err="1"/>
              <a:t>System.out.println</a:t>
            </a:r>
            <a:r>
              <a:rPr lang="en-IN" dirty="0"/>
              <a:t>("Welcome");}  </a:t>
            </a:r>
          </a:p>
          <a:p>
            <a:pPr lvl="0">
              <a:buNone/>
            </a:pPr>
            <a:r>
              <a:rPr lang="en-IN" dirty="0"/>
              <a:t>  </a:t>
            </a:r>
          </a:p>
          <a:p>
            <a:pPr lvl="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lvl="0">
              <a:buNone/>
            </a:pPr>
            <a:r>
              <a:rPr lang="en-IN" dirty="0"/>
              <a:t>Testinterface2 </a:t>
            </a:r>
            <a:r>
              <a:rPr lang="en-IN" dirty="0" err="1"/>
              <a:t>obj</a:t>
            </a:r>
            <a:r>
              <a:rPr lang="en-IN" dirty="0"/>
              <a:t> = </a:t>
            </a:r>
            <a:r>
              <a:rPr lang="en-IN" b="1" dirty="0"/>
              <a:t>new</a:t>
            </a:r>
            <a:r>
              <a:rPr lang="en-IN" dirty="0"/>
              <a:t> Testinterface2();  </a:t>
            </a:r>
          </a:p>
          <a:p>
            <a:pPr lvl="0">
              <a:buNone/>
            </a:pPr>
            <a:r>
              <a:rPr lang="en-IN" dirty="0" err="1"/>
              <a:t>obj.print</a:t>
            </a:r>
            <a:r>
              <a:rPr lang="en-IN" dirty="0"/>
              <a:t>();  </a:t>
            </a:r>
          </a:p>
          <a:p>
            <a:pPr lvl="0">
              <a:buNone/>
            </a:pPr>
            <a:r>
              <a:rPr lang="en-IN" dirty="0" err="1"/>
              <a:t>obj.show</a:t>
            </a:r>
            <a:r>
              <a:rPr lang="en-IN" dirty="0"/>
              <a:t>();  </a:t>
            </a:r>
          </a:p>
          <a:p>
            <a:pPr lvl="0">
              <a:buNone/>
            </a:pPr>
            <a:r>
              <a:rPr lang="en-IN" dirty="0"/>
              <a:t> } }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sp>
        <p:nvSpPr>
          <p:cNvPr id="5" name="Content Placeholder 4"/>
          <p:cNvSpPr>
            <a:spLocks noGrp="1"/>
          </p:cNvSpPr>
          <p:nvPr>
            <p:ph idx="1"/>
          </p:nvPr>
        </p:nvSpPr>
        <p:spPr/>
        <p:txBody>
          <a:bodyPr/>
          <a:lstStyle/>
          <a:p>
            <a:pPr>
              <a:buNone/>
            </a:pPr>
            <a:r>
              <a:rPr lang="en-US" dirty="0"/>
              <a:t>  </a:t>
            </a:r>
            <a:endParaRPr lang="en-IN" dirty="0"/>
          </a:p>
        </p:txBody>
      </p:sp>
      <p:pic>
        <p:nvPicPr>
          <p:cNvPr id="1027" name="Picture 3"/>
          <p:cNvPicPr>
            <a:picLocks noChangeAspect="1" noChangeArrowheads="1"/>
          </p:cNvPicPr>
          <p:nvPr/>
        </p:nvPicPr>
        <p:blipFill>
          <a:blip r:embed="rId2" cstate="print"/>
          <a:srcRect/>
          <a:stretch>
            <a:fillRect/>
          </a:stretch>
        </p:blipFill>
        <p:spPr bwMode="auto">
          <a:xfrm>
            <a:off x="571472" y="0"/>
            <a:ext cx="8143932" cy="68580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47BA6-C551-4FFD-BF28-17F7AFA04728}"/>
              </a:ext>
            </a:extLst>
          </p:cNvPr>
          <p:cNvSpPr>
            <a:spLocks noGrp="1"/>
          </p:cNvSpPr>
          <p:nvPr>
            <p:ph type="title"/>
          </p:nvPr>
        </p:nvSpPr>
        <p:spPr>
          <a:xfrm>
            <a:off x="457200" y="274638"/>
            <a:ext cx="8229600" cy="457199"/>
          </a:xfrm>
        </p:spPr>
        <p:txBody>
          <a:bodyPr>
            <a:normAutofit fontScale="90000"/>
          </a:bodyPr>
          <a:lstStyle/>
          <a:p>
            <a:r>
              <a:rPr lang="en-IN" dirty="0">
                <a:solidFill>
                  <a:srgbClr val="C00000"/>
                </a:solidFill>
              </a:rPr>
              <a:t>Abstraction in Java</a:t>
            </a:r>
            <a:endParaRPr lang="en-US" dirty="0"/>
          </a:p>
        </p:txBody>
      </p:sp>
      <p:sp>
        <p:nvSpPr>
          <p:cNvPr id="3" name="Content Placeholder 2">
            <a:extLst>
              <a:ext uri="{FF2B5EF4-FFF2-40B4-BE49-F238E27FC236}">
                <a16:creationId xmlns:a16="http://schemas.microsoft.com/office/drawing/2014/main" id="{3DBB1198-472F-436F-98C7-A40740308E1A}"/>
              </a:ext>
            </a:extLst>
          </p:cNvPr>
          <p:cNvSpPr>
            <a:spLocks noGrp="1"/>
          </p:cNvSpPr>
          <p:nvPr>
            <p:ph idx="1"/>
          </p:nvPr>
        </p:nvSpPr>
        <p:spPr>
          <a:xfrm>
            <a:off x="457200" y="1052736"/>
            <a:ext cx="8229600" cy="5073427"/>
          </a:xfrm>
        </p:spPr>
        <p:txBody>
          <a:bodyPr>
            <a:normAutofit/>
          </a:bodyPr>
          <a:lstStyle/>
          <a:p>
            <a:pPr marL="0" indent="0" algn="just">
              <a:buNone/>
            </a:pPr>
            <a:r>
              <a:rPr lang="en-IN" b="1" dirty="0"/>
              <a:t>Abstraction</a:t>
            </a:r>
            <a:r>
              <a:rPr lang="en-IN" dirty="0"/>
              <a:t> is a process of hiding the implementation details and showing only functionality to the user.</a:t>
            </a:r>
          </a:p>
          <a:p>
            <a:pPr marL="0" indent="0">
              <a:buNone/>
            </a:pPr>
            <a:r>
              <a:rPr lang="en-US" dirty="0">
                <a:solidFill>
                  <a:srgbClr val="C00000"/>
                </a:solidFill>
              </a:rPr>
              <a:t>Example to understand Abstraction:</a:t>
            </a:r>
          </a:p>
          <a:p>
            <a:pPr marL="0" indent="0" algn="just">
              <a:buNone/>
            </a:pPr>
            <a:r>
              <a:rPr lang="en-US" sz="2800" dirty="0"/>
              <a:t>Television remote control is an excellent example of abstraction. It simplifies the interaction with a TV by hiding the complexity behind simple buttons and symbols, making it easy without needing to understand the technical details of how the TV functions.</a:t>
            </a:r>
          </a:p>
        </p:txBody>
      </p:sp>
    </p:spTree>
    <p:extLst>
      <p:ext uri="{BB962C8B-B14F-4D97-AF65-F5344CB8AC3E}">
        <p14:creationId xmlns:p14="http://schemas.microsoft.com/office/powerpoint/2010/main" val="3293203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sp>
        <p:nvSpPr>
          <p:cNvPr id="3" name="Content Placeholder 2"/>
          <p:cNvSpPr>
            <a:spLocks noGrp="1"/>
          </p:cNvSpPr>
          <p:nvPr>
            <p:ph idx="1"/>
          </p:nvPr>
        </p:nvSpPr>
        <p:spPr>
          <a:xfrm>
            <a:off x="457200" y="214290"/>
            <a:ext cx="8229600" cy="6429420"/>
          </a:xfrm>
        </p:spPr>
        <p:txBody>
          <a:bodyPr>
            <a:normAutofit/>
          </a:bodyPr>
          <a:lstStyle/>
          <a:p>
            <a:pPr>
              <a:buNone/>
            </a:pPr>
            <a:r>
              <a:rPr lang="en-IN" dirty="0">
                <a:solidFill>
                  <a:srgbClr val="C00000"/>
                </a:solidFill>
              </a:rPr>
              <a:t>Abstract class in Java</a:t>
            </a:r>
            <a:endParaRPr lang="en-IN" b="1" dirty="0">
              <a:solidFill>
                <a:srgbClr val="C00000"/>
              </a:solidFill>
            </a:endParaRPr>
          </a:p>
          <a:p>
            <a:pPr algn="just"/>
            <a:r>
              <a:rPr lang="en-IN" dirty="0"/>
              <a:t>A class that is declared with abstract keyword, is known as abstract class in java. It can have abstract and non-abstract methods (method with body).</a:t>
            </a:r>
          </a:p>
          <a:p>
            <a:pPr>
              <a:buNone/>
            </a:pPr>
            <a:r>
              <a:rPr lang="en-IN" b="1" dirty="0">
                <a:solidFill>
                  <a:srgbClr val="C00000"/>
                </a:solidFill>
              </a:rPr>
              <a:t>Ways to achieve </a:t>
            </a:r>
            <a:r>
              <a:rPr lang="en-IN" b="1" dirty="0" err="1">
                <a:solidFill>
                  <a:srgbClr val="C00000"/>
                </a:solidFill>
              </a:rPr>
              <a:t>Abstaction</a:t>
            </a:r>
            <a:endParaRPr lang="en-IN" b="1" dirty="0">
              <a:solidFill>
                <a:srgbClr val="C00000"/>
              </a:solidFill>
            </a:endParaRPr>
          </a:p>
          <a:p>
            <a:pPr>
              <a:buNone/>
            </a:pPr>
            <a:r>
              <a:rPr lang="en-IN" dirty="0"/>
              <a:t>There are two ways to achieve abstraction in java</a:t>
            </a:r>
          </a:p>
          <a:p>
            <a:pPr lvl="0"/>
            <a:r>
              <a:rPr lang="en-IN" dirty="0"/>
              <a:t>Abstract class (0 to 100%)</a:t>
            </a:r>
          </a:p>
          <a:p>
            <a:pPr lvl="0"/>
            <a:r>
              <a:rPr lang="en-IN" dirty="0"/>
              <a:t>Interface (100%)</a:t>
            </a:r>
          </a:p>
          <a:p>
            <a:pPr algn="just"/>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sp>
        <p:nvSpPr>
          <p:cNvPr id="3" name="Content Placeholder 2"/>
          <p:cNvSpPr>
            <a:spLocks noGrp="1"/>
          </p:cNvSpPr>
          <p:nvPr>
            <p:ph idx="1"/>
          </p:nvPr>
        </p:nvSpPr>
        <p:spPr>
          <a:xfrm>
            <a:off x="457200" y="214290"/>
            <a:ext cx="8229600" cy="6429420"/>
          </a:xfrm>
        </p:spPr>
        <p:txBody>
          <a:bodyPr>
            <a:normAutofit fontScale="92500"/>
          </a:bodyPr>
          <a:lstStyle/>
          <a:p>
            <a:pPr>
              <a:buNone/>
            </a:pPr>
            <a:r>
              <a:rPr lang="en-IN" dirty="0">
                <a:solidFill>
                  <a:srgbClr val="C00000"/>
                </a:solidFill>
              </a:rPr>
              <a:t>Abstract class in Java</a:t>
            </a:r>
            <a:endParaRPr lang="en-IN" b="1" dirty="0">
              <a:solidFill>
                <a:srgbClr val="C00000"/>
              </a:solidFill>
            </a:endParaRPr>
          </a:p>
          <a:p>
            <a:pPr algn="just"/>
            <a:r>
              <a:rPr lang="en-IN" dirty="0"/>
              <a:t>A class that is declared as abstract is known as </a:t>
            </a:r>
            <a:r>
              <a:rPr lang="en-IN" b="1" dirty="0"/>
              <a:t>abstract class</a:t>
            </a:r>
            <a:r>
              <a:rPr lang="en-IN" dirty="0"/>
              <a:t>. It needs to be extended and its method implemented. It cannot be instantiated.</a:t>
            </a:r>
          </a:p>
          <a:p>
            <a:pPr>
              <a:buNone/>
            </a:pPr>
            <a:r>
              <a:rPr lang="en-IN" b="1" dirty="0">
                <a:solidFill>
                  <a:srgbClr val="C00000"/>
                </a:solidFill>
              </a:rPr>
              <a:t>Example</a:t>
            </a:r>
          </a:p>
          <a:p>
            <a:pPr lvl="0">
              <a:buNone/>
            </a:pPr>
            <a:r>
              <a:rPr lang="en-IN" b="1" dirty="0">
                <a:solidFill>
                  <a:srgbClr val="C00000"/>
                </a:solidFill>
              </a:rPr>
              <a:t>abstract</a:t>
            </a:r>
            <a:r>
              <a:rPr lang="en-IN" dirty="0">
                <a:solidFill>
                  <a:srgbClr val="C00000"/>
                </a:solidFill>
              </a:rPr>
              <a:t> </a:t>
            </a:r>
            <a:r>
              <a:rPr lang="en-IN" b="1" dirty="0">
                <a:solidFill>
                  <a:srgbClr val="C00000"/>
                </a:solidFill>
              </a:rPr>
              <a:t>class</a:t>
            </a:r>
            <a:r>
              <a:rPr lang="en-IN" dirty="0">
                <a:solidFill>
                  <a:srgbClr val="C00000"/>
                </a:solidFill>
              </a:rPr>
              <a:t> A{}  </a:t>
            </a:r>
          </a:p>
          <a:p>
            <a:pPr>
              <a:buNone/>
            </a:pPr>
            <a:r>
              <a:rPr lang="en-IN" dirty="0">
                <a:solidFill>
                  <a:srgbClr val="C00000"/>
                </a:solidFill>
              </a:rPr>
              <a:t>Abstract method</a:t>
            </a:r>
            <a:endParaRPr lang="en-IN" b="1" dirty="0">
              <a:solidFill>
                <a:srgbClr val="C00000"/>
              </a:solidFill>
            </a:endParaRPr>
          </a:p>
          <a:p>
            <a:r>
              <a:rPr lang="en-IN" dirty="0"/>
              <a:t>A method that is declared as abstract and does not have implementation is known as abstract method.</a:t>
            </a:r>
          </a:p>
          <a:p>
            <a:pPr>
              <a:buNone/>
            </a:pPr>
            <a:r>
              <a:rPr lang="en-IN" b="1" dirty="0"/>
              <a:t>Example</a:t>
            </a:r>
          </a:p>
          <a:p>
            <a:pPr lvl="0">
              <a:buNone/>
            </a:pPr>
            <a:r>
              <a:rPr lang="en-IN" b="1" dirty="0"/>
              <a:t>abstract</a:t>
            </a:r>
            <a:r>
              <a:rPr lang="en-IN" dirty="0"/>
              <a:t> </a:t>
            </a:r>
            <a:r>
              <a:rPr lang="en-IN" b="1" dirty="0"/>
              <a:t>void</a:t>
            </a:r>
            <a:r>
              <a:rPr lang="en-IN" dirty="0"/>
              <a:t> </a:t>
            </a:r>
            <a:r>
              <a:rPr lang="en-IN" dirty="0" err="1"/>
              <a:t>printStatus</a:t>
            </a:r>
            <a:r>
              <a:rPr lang="en-IN" dirty="0"/>
              <a:t>();//no body and abstract  </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9B282-ACED-486F-A4A8-B50AF6AF6E9D}"/>
              </a:ext>
            </a:extLst>
          </p:cNvPr>
          <p:cNvSpPr>
            <a:spLocks noGrp="1"/>
          </p:cNvSpPr>
          <p:nvPr>
            <p:ph type="title"/>
          </p:nvPr>
        </p:nvSpPr>
        <p:spPr/>
        <p:txBody>
          <a:bodyPr/>
          <a:lstStyle/>
          <a:p>
            <a:r>
              <a:rPr lang="en-US" dirty="0"/>
              <a:t>  </a:t>
            </a:r>
          </a:p>
        </p:txBody>
      </p:sp>
      <p:pic>
        <p:nvPicPr>
          <p:cNvPr id="4" name="Content Placeholder 3">
            <a:extLst>
              <a:ext uri="{FF2B5EF4-FFF2-40B4-BE49-F238E27FC236}">
                <a16:creationId xmlns:a16="http://schemas.microsoft.com/office/drawing/2014/main" id="{DF077BA3-79AE-4CE0-8076-EA1CA62A0E8E}"/>
              </a:ext>
            </a:extLst>
          </p:cNvPr>
          <p:cNvPicPr>
            <a:picLocks noGrp="1" noChangeAspect="1"/>
          </p:cNvPicPr>
          <p:nvPr>
            <p:ph idx="1"/>
          </p:nvPr>
        </p:nvPicPr>
        <p:blipFill rotWithShape="1">
          <a:blip r:embed="rId2"/>
          <a:srcRect l="5222" r="5263"/>
          <a:stretch/>
        </p:blipFill>
        <p:spPr>
          <a:xfrm>
            <a:off x="251520" y="612078"/>
            <a:ext cx="8568952" cy="5971283"/>
          </a:xfrm>
          <a:prstGeom prst="rect">
            <a:avLst/>
          </a:prstGeom>
        </p:spPr>
      </p:pic>
    </p:spTree>
    <p:extLst>
      <p:ext uri="{BB962C8B-B14F-4D97-AF65-F5344CB8AC3E}">
        <p14:creationId xmlns:p14="http://schemas.microsoft.com/office/powerpoint/2010/main" val="3702467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sp>
        <p:nvSpPr>
          <p:cNvPr id="3" name="Content Placeholder 2"/>
          <p:cNvSpPr>
            <a:spLocks noGrp="1"/>
          </p:cNvSpPr>
          <p:nvPr>
            <p:ph idx="1"/>
          </p:nvPr>
        </p:nvSpPr>
        <p:spPr>
          <a:xfrm>
            <a:off x="457200" y="142852"/>
            <a:ext cx="8229600" cy="6500858"/>
          </a:xfrm>
        </p:spPr>
        <p:txBody>
          <a:bodyPr>
            <a:normAutofit fontScale="85000" lnSpcReduction="20000"/>
          </a:bodyPr>
          <a:lstStyle/>
          <a:p>
            <a:pPr>
              <a:buNone/>
            </a:pPr>
            <a:r>
              <a:rPr lang="en-IN" dirty="0">
                <a:solidFill>
                  <a:srgbClr val="C00000"/>
                </a:solidFill>
              </a:rPr>
              <a:t>Example of abstract class that has abstract method</a:t>
            </a:r>
            <a:endParaRPr lang="en-IN" b="1" dirty="0">
              <a:solidFill>
                <a:srgbClr val="C00000"/>
              </a:solidFill>
            </a:endParaRPr>
          </a:p>
          <a:p>
            <a:pPr algn="just">
              <a:buNone/>
            </a:pPr>
            <a:r>
              <a:rPr lang="en-IN" dirty="0"/>
              <a:t>In this example, Bike the abstract class that contains only one abstract method run. It implementation is provided by the Honda class.</a:t>
            </a:r>
          </a:p>
          <a:p>
            <a:pPr lvl="0">
              <a:buNone/>
            </a:pPr>
            <a:r>
              <a:rPr lang="en-IN" b="1" dirty="0"/>
              <a:t>abstract</a:t>
            </a:r>
            <a:r>
              <a:rPr lang="en-IN" dirty="0"/>
              <a:t> </a:t>
            </a:r>
            <a:r>
              <a:rPr lang="en-IN" b="1" dirty="0"/>
              <a:t>class</a:t>
            </a:r>
            <a:r>
              <a:rPr lang="en-IN" dirty="0"/>
              <a:t> Bike{  </a:t>
            </a:r>
          </a:p>
          <a:p>
            <a:pPr lvl="0">
              <a:buNone/>
            </a:pPr>
            <a:r>
              <a:rPr lang="en-IN" dirty="0"/>
              <a:t>  </a:t>
            </a:r>
            <a:r>
              <a:rPr lang="en-IN" b="1" dirty="0"/>
              <a:t>abstract</a:t>
            </a:r>
            <a:r>
              <a:rPr lang="en-IN" dirty="0"/>
              <a:t> </a:t>
            </a:r>
            <a:r>
              <a:rPr lang="en-IN" b="1" dirty="0"/>
              <a:t>void</a:t>
            </a:r>
            <a:r>
              <a:rPr lang="en-IN" dirty="0"/>
              <a:t> run();  </a:t>
            </a:r>
          </a:p>
          <a:p>
            <a:pPr lvl="0">
              <a:buNone/>
            </a:pPr>
            <a:r>
              <a:rPr lang="en-IN" dirty="0"/>
              <a:t>}    </a:t>
            </a:r>
          </a:p>
          <a:p>
            <a:pPr lvl="0">
              <a:buNone/>
            </a:pPr>
            <a:r>
              <a:rPr lang="en-IN" b="1" dirty="0"/>
              <a:t>class</a:t>
            </a:r>
            <a:r>
              <a:rPr lang="en-IN" dirty="0"/>
              <a:t> Honda4 </a:t>
            </a:r>
            <a:r>
              <a:rPr lang="en-IN" b="1" dirty="0"/>
              <a:t>extends</a:t>
            </a:r>
            <a:r>
              <a:rPr lang="en-IN" dirty="0"/>
              <a:t> Bike{  </a:t>
            </a:r>
          </a:p>
          <a:p>
            <a:pPr lvl="0">
              <a:buNone/>
            </a:pPr>
            <a:r>
              <a:rPr lang="en-IN" b="1" dirty="0"/>
              <a:t>void</a:t>
            </a:r>
            <a:r>
              <a:rPr lang="en-IN" dirty="0"/>
              <a:t> run(){</a:t>
            </a:r>
            <a:r>
              <a:rPr lang="en-IN" dirty="0" err="1"/>
              <a:t>System.out.println</a:t>
            </a:r>
            <a:r>
              <a:rPr lang="en-IN" dirty="0"/>
              <a:t>("running safely..");}  </a:t>
            </a:r>
          </a:p>
          <a:p>
            <a:pPr lvl="0">
              <a:buNone/>
            </a:pPr>
            <a:r>
              <a:rPr lang="en-IN" dirty="0"/>
              <a:t>  </a:t>
            </a:r>
          </a:p>
          <a:p>
            <a:pPr lvl="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lvl="0">
              <a:buNone/>
            </a:pPr>
            <a:r>
              <a:rPr lang="en-IN" dirty="0"/>
              <a:t> Honda4 </a:t>
            </a:r>
            <a:r>
              <a:rPr lang="en-IN" dirty="0" err="1"/>
              <a:t>obj</a:t>
            </a:r>
            <a:r>
              <a:rPr lang="en-IN" dirty="0"/>
              <a:t> = </a:t>
            </a:r>
            <a:r>
              <a:rPr lang="en-IN" b="1" dirty="0"/>
              <a:t>new</a:t>
            </a:r>
            <a:r>
              <a:rPr lang="en-IN" dirty="0"/>
              <a:t> Honda4();  </a:t>
            </a:r>
          </a:p>
          <a:p>
            <a:pPr lvl="0">
              <a:buNone/>
            </a:pPr>
            <a:r>
              <a:rPr lang="en-IN" dirty="0"/>
              <a:t> </a:t>
            </a:r>
            <a:r>
              <a:rPr lang="en-IN" dirty="0" err="1"/>
              <a:t>obj.run</a:t>
            </a:r>
            <a:r>
              <a:rPr lang="en-IN" dirty="0"/>
              <a:t>();  </a:t>
            </a:r>
          </a:p>
          <a:p>
            <a:pPr lvl="0">
              <a:buNone/>
            </a:pPr>
            <a:r>
              <a:rPr lang="en-IN" dirty="0"/>
              <a:t>}  </a:t>
            </a:r>
          </a:p>
          <a:p>
            <a:pPr>
              <a:buNone/>
            </a:pPr>
            <a:r>
              <a:rPr lang="en-IN"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sp>
        <p:nvSpPr>
          <p:cNvPr id="3" name="Content Placeholder 2"/>
          <p:cNvSpPr>
            <a:spLocks noGrp="1"/>
          </p:cNvSpPr>
          <p:nvPr>
            <p:ph idx="1"/>
          </p:nvPr>
        </p:nvSpPr>
        <p:spPr>
          <a:xfrm>
            <a:off x="457200" y="214290"/>
            <a:ext cx="8229600" cy="6643710"/>
          </a:xfrm>
        </p:spPr>
        <p:txBody>
          <a:bodyPr>
            <a:normAutofit fontScale="70000" lnSpcReduction="20000"/>
          </a:bodyPr>
          <a:lstStyle/>
          <a:p>
            <a:pPr lvl="0">
              <a:buNone/>
            </a:pPr>
            <a:r>
              <a:rPr lang="en-IN" b="1" dirty="0"/>
              <a:t>abstract</a:t>
            </a:r>
            <a:r>
              <a:rPr lang="en-IN" dirty="0"/>
              <a:t> </a:t>
            </a:r>
            <a:r>
              <a:rPr lang="en-IN" b="1" dirty="0"/>
              <a:t>class</a:t>
            </a:r>
            <a:r>
              <a:rPr lang="en-IN" dirty="0"/>
              <a:t> Bank{    </a:t>
            </a:r>
          </a:p>
          <a:p>
            <a:pPr lvl="0">
              <a:buNone/>
            </a:pPr>
            <a:r>
              <a:rPr lang="en-IN" b="1" dirty="0"/>
              <a:t>abstract</a:t>
            </a:r>
            <a:r>
              <a:rPr lang="en-IN" dirty="0"/>
              <a:t> </a:t>
            </a:r>
            <a:r>
              <a:rPr lang="en-IN" b="1" dirty="0"/>
              <a:t>double</a:t>
            </a:r>
            <a:r>
              <a:rPr lang="en-IN" dirty="0"/>
              <a:t> </a:t>
            </a:r>
            <a:r>
              <a:rPr lang="en-IN" dirty="0" err="1"/>
              <a:t>getRateOfInterest</a:t>
            </a:r>
            <a:r>
              <a:rPr lang="en-IN" dirty="0"/>
              <a:t>();    </a:t>
            </a:r>
          </a:p>
          <a:p>
            <a:pPr lvl="0">
              <a:buNone/>
            </a:pPr>
            <a:r>
              <a:rPr lang="en-IN" dirty="0"/>
              <a:t>}    </a:t>
            </a:r>
          </a:p>
          <a:p>
            <a:pPr lvl="0">
              <a:buNone/>
            </a:pPr>
            <a:r>
              <a:rPr lang="en-IN" dirty="0"/>
              <a:t>    </a:t>
            </a:r>
          </a:p>
          <a:p>
            <a:pPr lvl="0">
              <a:buNone/>
            </a:pPr>
            <a:r>
              <a:rPr lang="en-IN" b="1" dirty="0"/>
              <a:t>class</a:t>
            </a:r>
            <a:r>
              <a:rPr lang="en-IN" dirty="0"/>
              <a:t> SBI </a:t>
            </a:r>
            <a:r>
              <a:rPr lang="en-IN" b="1" dirty="0"/>
              <a:t>extends</a:t>
            </a:r>
            <a:r>
              <a:rPr lang="en-IN" dirty="0"/>
              <a:t> Bank{    </a:t>
            </a:r>
          </a:p>
          <a:p>
            <a:pPr lvl="0">
              <a:buNone/>
            </a:pPr>
            <a:r>
              <a:rPr lang="en-IN" b="1" dirty="0"/>
              <a:t>double</a:t>
            </a:r>
            <a:r>
              <a:rPr lang="en-IN" dirty="0"/>
              <a:t> </a:t>
            </a:r>
            <a:r>
              <a:rPr lang="en-IN" dirty="0" err="1"/>
              <a:t>getRateOfInterest</a:t>
            </a:r>
            <a:r>
              <a:rPr lang="en-IN" dirty="0"/>
              <a:t>(){</a:t>
            </a:r>
            <a:r>
              <a:rPr lang="en-IN" b="1" dirty="0"/>
              <a:t>return</a:t>
            </a:r>
            <a:r>
              <a:rPr lang="en-IN" dirty="0"/>
              <a:t> 7.5;}    </a:t>
            </a:r>
          </a:p>
          <a:p>
            <a:pPr lvl="0">
              <a:buNone/>
            </a:pPr>
            <a:r>
              <a:rPr lang="en-IN" dirty="0"/>
              <a:t>}    </a:t>
            </a:r>
          </a:p>
          <a:p>
            <a:pPr lvl="0">
              <a:buNone/>
            </a:pPr>
            <a:r>
              <a:rPr lang="en-IN" b="1" dirty="0"/>
              <a:t>class</a:t>
            </a:r>
            <a:r>
              <a:rPr lang="en-IN" dirty="0"/>
              <a:t> PNB </a:t>
            </a:r>
            <a:r>
              <a:rPr lang="en-IN" b="1" dirty="0"/>
              <a:t>extends</a:t>
            </a:r>
            <a:r>
              <a:rPr lang="en-IN" dirty="0"/>
              <a:t> Bank{    </a:t>
            </a:r>
          </a:p>
          <a:p>
            <a:pPr lvl="0">
              <a:buNone/>
            </a:pPr>
            <a:r>
              <a:rPr lang="en-IN" b="1" dirty="0"/>
              <a:t>double</a:t>
            </a:r>
            <a:r>
              <a:rPr lang="en-IN" dirty="0"/>
              <a:t> </a:t>
            </a:r>
            <a:r>
              <a:rPr lang="en-IN" dirty="0" err="1"/>
              <a:t>getRateOfInterest</a:t>
            </a:r>
            <a:r>
              <a:rPr lang="en-IN" dirty="0"/>
              <a:t>(){</a:t>
            </a:r>
            <a:r>
              <a:rPr lang="en-IN" b="1" dirty="0"/>
              <a:t>return</a:t>
            </a:r>
            <a:r>
              <a:rPr lang="en-IN" dirty="0"/>
              <a:t> 7;}    </a:t>
            </a:r>
          </a:p>
          <a:p>
            <a:pPr lvl="0">
              <a:buNone/>
            </a:pPr>
            <a:r>
              <a:rPr lang="en-IN" dirty="0"/>
              <a:t>}    </a:t>
            </a:r>
          </a:p>
          <a:p>
            <a:pPr lvl="0">
              <a:buNone/>
            </a:pPr>
            <a:r>
              <a:rPr lang="en-IN" dirty="0"/>
              <a:t>    </a:t>
            </a:r>
          </a:p>
          <a:p>
            <a:pPr lvl="0">
              <a:buNone/>
            </a:pPr>
            <a:r>
              <a:rPr lang="en-IN" b="1" dirty="0"/>
              <a:t>class</a:t>
            </a:r>
            <a:r>
              <a:rPr lang="en-IN" dirty="0"/>
              <a:t> </a:t>
            </a:r>
            <a:r>
              <a:rPr lang="en-IN" dirty="0" err="1"/>
              <a:t>TestBank</a:t>
            </a:r>
            <a:r>
              <a:rPr lang="en-IN" dirty="0"/>
              <a:t>{    </a:t>
            </a:r>
          </a:p>
          <a:p>
            <a:pPr lvl="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lvl="0">
              <a:buNone/>
            </a:pPr>
            <a:r>
              <a:rPr lang="en-IN"/>
              <a:t>SBI</a:t>
            </a:r>
            <a:r>
              <a:rPr lang="en-IN" dirty="0"/>
              <a:t> b=</a:t>
            </a:r>
            <a:r>
              <a:rPr lang="en-IN" b="1" dirty="0"/>
              <a:t>new</a:t>
            </a:r>
            <a:r>
              <a:rPr lang="en-IN" dirty="0"/>
              <a:t> SBI();//if object is PNB, method of PNB will be invoked    </a:t>
            </a:r>
          </a:p>
          <a:p>
            <a:pPr lvl="0">
              <a:buNone/>
            </a:pPr>
            <a:r>
              <a:rPr lang="en-IN" b="1" dirty="0" err="1"/>
              <a:t>int</a:t>
            </a:r>
            <a:r>
              <a:rPr lang="en-IN" dirty="0"/>
              <a:t> interest=</a:t>
            </a:r>
            <a:r>
              <a:rPr lang="en-IN" dirty="0" err="1"/>
              <a:t>b.getRateOfInterest</a:t>
            </a:r>
            <a:r>
              <a:rPr lang="en-IN" dirty="0"/>
              <a:t>();    </a:t>
            </a:r>
          </a:p>
          <a:p>
            <a:pPr lvl="0">
              <a:buNone/>
            </a:pPr>
            <a:r>
              <a:rPr lang="en-IN" dirty="0" err="1"/>
              <a:t>System.out.println</a:t>
            </a:r>
            <a:r>
              <a:rPr lang="en-IN" dirty="0"/>
              <a:t>("Rate of Interest is: "+interest+" %");    </a:t>
            </a:r>
          </a:p>
          <a:p>
            <a:pPr lvl="0">
              <a:buNone/>
            </a:pPr>
            <a:r>
              <a:rPr lang="en-IN" dirty="0"/>
              <a:t>}}    </a:t>
            </a:r>
          </a:p>
          <a:p>
            <a:pPr>
              <a:buNone/>
            </a:pPr>
            <a:endParaRPr lang="en-IN" dirty="0"/>
          </a:p>
          <a:p>
            <a:r>
              <a:rPr lang="en-IN" dirty="0"/>
              <a:t>Rate of Interest is: 7.5 %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sp>
        <p:nvSpPr>
          <p:cNvPr id="3" name="Content Placeholder 2"/>
          <p:cNvSpPr>
            <a:spLocks noGrp="1"/>
          </p:cNvSpPr>
          <p:nvPr>
            <p:ph idx="1"/>
          </p:nvPr>
        </p:nvSpPr>
        <p:spPr>
          <a:xfrm>
            <a:off x="457200" y="0"/>
            <a:ext cx="8229600" cy="6858000"/>
          </a:xfrm>
        </p:spPr>
        <p:txBody>
          <a:bodyPr>
            <a:normAutofit fontScale="77500" lnSpcReduction="20000"/>
          </a:bodyPr>
          <a:lstStyle/>
          <a:p>
            <a:pPr>
              <a:buNone/>
            </a:pPr>
            <a:r>
              <a:rPr lang="en-IN" dirty="0">
                <a:solidFill>
                  <a:srgbClr val="FF0000"/>
                </a:solidFill>
              </a:rPr>
              <a:t>An abstract class can have data member, abstract method, method body, constructor and even main() method.</a:t>
            </a:r>
          </a:p>
          <a:p>
            <a:pPr>
              <a:buNone/>
            </a:pPr>
            <a:r>
              <a:rPr lang="en-IN" i="1" dirty="0"/>
              <a:t>File: TestAbstraction2.java</a:t>
            </a:r>
            <a:endParaRPr lang="en-IN" dirty="0"/>
          </a:p>
          <a:p>
            <a:pPr lvl="0">
              <a:buNone/>
            </a:pPr>
            <a:r>
              <a:rPr lang="en-IN" dirty="0"/>
              <a:t>//example of abstract class that have method body  </a:t>
            </a:r>
          </a:p>
          <a:p>
            <a:pPr lvl="0">
              <a:buNone/>
            </a:pPr>
            <a:r>
              <a:rPr lang="en-IN" dirty="0"/>
              <a:t> </a:t>
            </a:r>
            <a:r>
              <a:rPr lang="en-IN" b="1" dirty="0"/>
              <a:t>abstract</a:t>
            </a:r>
            <a:r>
              <a:rPr lang="en-IN" dirty="0"/>
              <a:t> </a:t>
            </a:r>
            <a:r>
              <a:rPr lang="en-IN" b="1" dirty="0"/>
              <a:t>class</a:t>
            </a:r>
            <a:r>
              <a:rPr lang="en-IN" dirty="0"/>
              <a:t> Bike{  </a:t>
            </a:r>
          </a:p>
          <a:p>
            <a:pPr lvl="0">
              <a:buNone/>
            </a:pPr>
            <a:r>
              <a:rPr lang="en-IN" dirty="0"/>
              <a:t>   Bike(){</a:t>
            </a:r>
            <a:r>
              <a:rPr lang="en-IN" dirty="0" err="1"/>
              <a:t>System.out.println</a:t>
            </a:r>
            <a:r>
              <a:rPr lang="en-IN" dirty="0"/>
              <a:t>("bike is created");}  </a:t>
            </a:r>
          </a:p>
          <a:p>
            <a:pPr lvl="0">
              <a:buNone/>
            </a:pPr>
            <a:r>
              <a:rPr lang="en-IN" dirty="0"/>
              <a:t>   </a:t>
            </a:r>
            <a:r>
              <a:rPr lang="en-IN" b="1" dirty="0"/>
              <a:t>abstract</a:t>
            </a:r>
            <a:r>
              <a:rPr lang="en-IN" dirty="0"/>
              <a:t> </a:t>
            </a:r>
            <a:r>
              <a:rPr lang="en-IN" b="1" dirty="0"/>
              <a:t>void</a:t>
            </a:r>
            <a:r>
              <a:rPr lang="en-IN" dirty="0"/>
              <a:t> run();  </a:t>
            </a:r>
          </a:p>
          <a:p>
            <a:pPr lvl="0">
              <a:buNone/>
            </a:pPr>
            <a:r>
              <a:rPr lang="en-IN" dirty="0"/>
              <a:t>   </a:t>
            </a:r>
            <a:r>
              <a:rPr lang="en-IN" b="1" dirty="0"/>
              <a:t>void</a:t>
            </a:r>
            <a:r>
              <a:rPr lang="en-IN" dirty="0"/>
              <a:t> </a:t>
            </a:r>
            <a:r>
              <a:rPr lang="en-IN" dirty="0" err="1"/>
              <a:t>changeGear</a:t>
            </a:r>
            <a:r>
              <a:rPr lang="en-IN" dirty="0"/>
              <a:t>(){</a:t>
            </a:r>
            <a:r>
              <a:rPr lang="en-IN" dirty="0" err="1"/>
              <a:t>System.out.println</a:t>
            </a:r>
            <a:r>
              <a:rPr lang="en-IN" dirty="0"/>
              <a:t>("gear changed");}  </a:t>
            </a:r>
          </a:p>
          <a:p>
            <a:pPr lvl="0">
              <a:buNone/>
            </a:pPr>
            <a:r>
              <a:rPr lang="en-IN" dirty="0"/>
              <a:t> }    </a:t>
            </a:r>
          </a:p>
          <a:p>
            <a:pPr lvl="0">
              <a:buNone/>
            </a:pPr>
            <a:r>
              <a:rPr lang="en-IN" dirty="0"/>
              <a:t> </a:t>
            </a:r>
            <a:r>
              <a:rPr lang="en-IN" b="1" dirty="0"/>
              <a:t>class</a:t>
            </a:r>
            <a:r>
              <a:rPr lang="en-IN" dirty="0"/>
              <a:t> Honda </a:t>
            </a:r>
            <a:r>
              <a:rPr lang="en-IN" b="1" dirty="0"/>
              <a:t>extends</a:t>
            </a:r>
            <a:r>
              <a:rPr lang="en-IN" dirty="0"/>
              <a:t> Bike{  </a:t>
            </a:r>
          </a:p>
          <a:p>
            <a:pPr lvl="0">
              <a:buNone/>
            </a:pPr>
            <a:r>
              <a:rPr lang="en-IN" dirty="0"/>
              <a:t> </a:t>
            </a:r>
            <a:r>
              <a:rPr lang="en-IN" b="1" dirty="0"/>
              <a:t>void</a:t>
            </a:r>
            <a:r>
              <a:rPr lang="en-IN" dirty="0"/>
              <a:t> run(){</a:t>
            </a:r>
            <a:r>
              <a:rPr lang="en-IN" dirty="0" err="1"/>
              <a:t>System.out.println</a:t>
            </a:r>
            <a:r>
              <a:rPr lang="en-IN" dirty="0"/>
              <a:t>("running safely..");}  </a:t>
            </a:r>
          </a:p>
          <a:p>
            <a:pPr lvl="0">
              <a:buNone/>
            </a:pPr>
            <a:r>
              <a:rPr lang="en-IN" dirty="0"/>
              <a:t> }  </a:t>
            </a:r>
          </a:p>
          <a:p>
            <a:pPr lvl="0">
              <a:buNone/>
            </a:pPr>
            <a:r>
              <a:rPr lang="en-IN" dirty="0"/>
              <a:t> </a:t>
            </a:r>
            <a:r>
              <a:rPr lang="en-IN" b="1" dirty="0"/>
              <a:t>class</a:t>
            </a:r>
            <a:r>
              <a:rPr lang="en-IN" dirty="0"/>
              <a:t> TestAbstraction2{  </a:t>
            </a:r>
          </a:p>
          <a:p>
            <a:pPr lvl="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lvl="0">
              <a:buNone/>
            </a:pPr>
            <a:r>
              <a:rPr lang="en-IN" dirty="0"/>
              <a:t>  Bike </a:t>
            </a:r>
            <a:r>
              <a:rPr lang="en-IN" dirty="0" err="1"/>
              <a:t>obj</a:t>
            </a:r>
            <a:r>
              <a:rPr lang="en-IN" dirty="0"/>
              <a:t> = </a:t>
            </a:r>
            <a:r>
              <a:rPr lang="en-IN" b="1" dirty="0"/>
              <a:t>new</a:t>
            </a:r>
            <a:r>
              <a:rPr lang="en-IN" dirty="0"/>
              <a:t> Honda();  </a:t>
            </a:r>
          </a:p>
          <a:p>
            <a:pPr lvl="0">
              <a:buNone/>
            </a:pPr>
            <a:r>
              <a:rPr lang="en-IN" dirty="0"/>
              <a:t>  </a:t>
            </a:r>
            <a:r>
              <a:rPr lang="en-IN" dirty="0" err="1"/>
              <a:t>obj.run</a:t>
            </a:r>
            <a:r>
              <a:rPr lang="en-IN" dirty="0"/>
              <a:t>();  </a:t>
            </a:r>
          </a:p>
          <a:p>
            <a:pPr lvl="0">
              <a:buNone/>
            </a:pPr>
            <a:r>
              <a:rPr lang="en-IN" dirty="0"/>
              <a:t>  </a:t>
            </a:r>
            <a:r>
              <a:rPr lang="en-IN" dirty="0" err="1"/>
              <a:t>obj.changeGear</a:t>
            </a:r>
            <a:r>
              <a:rPr lang="en-IN" dirty="0"/>
              <a:t>();  </a:t>
            </a:r>
          </a:p>
          <a:p>
            <a:pPr lvl="0">
              <a:buNone/>
            </a:pPr>
            <a:r>
              <a:rPr lang="en-IN" dirty="0"/>
              <a:t> }  }  </a:t>
            </a:r>
          </a:p>
          <a:p>
            <a:endParaRPr lang="en-IN" dirty="0"/>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916</TotalTime>
  <Words>1611</Words>
  <Application>Microsoft Office PowerPoint</Application>
  <PresentationFormat>On-screen Show (4:3)</PresentationFormat>
  <Paragraphs>184</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1_Office Theme</vt:lpstr>
      <vt:lpstr> Object Oriented Programming with Java (Subject Code: BCS-403)</vt:lpstr>
      <vt:lpstr>Lecture 10</vt:lpstr>
      <vt:lpstr>Abstraction in Java</vt:lpstr>
      <vt:lpstr>  </vt:lpstr>
      <vt:lpstr>  </vt:lpstr>
      <vt:lpstr>  </vt:lpstr>
      <vt:lpstr>  </vt:lpstr>
      <vt:lpstr>  </vt:lpstr>
      <vt:lpstr>  </vt:lpstr>
      <vt:lpstr>  </vt:lpstr>
      <vt:lpstr>  </vt:lpstr>
      <vt:lpstr>  </vt:lpstr>
      <vt:lpstr>Interface in Java  </vt:lpstr>
      <vt:lpstr>Why use Java interface?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 in Java  </dc:title>
  <dc:creator>Administrator</dc:creator>
  <cp:lastModifiedBy>User</cp:lastModifiedBy>
  <cp:revision>203</cp:revision>
  <dcterms:created xsi:type="dcterms:W3CDTF">2016-07-25T09:37:31Z</dcterms:created>
  <dcterms:modified xsi:type="dcterms:W3CDTF">2024-04-18T03:40:10Z</dcterms:modified>
</cp:coreProperties>
</file>