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469" r:id="rId2"/>
    <p:sldId id="460" r:id="rId3"/>
    <p:sldId id="271" r:id="rId4"/>
    <p:sldId id="470" r:id="rId5"/>
    <p:sldId id="272" r:id="rId6"/>
    <p:sldId id="471" r:id="rId7"/>
    <p:sldId id="472" r:id="rId8"/>
    <p:sldId id="473" r:id="rId9"/>
    <p:sldId id="474" r:id="rId10"/>
    <p:sldId id="475" r:id="rId11"/>
    <p:sldId id="476" r:id="rId12"/>
    <p:sldId id="477" r:id="rId13"/>
    <p:sldId id="478" r:id="rId14"/>
    <p:sldId id="274" r:id="rId15"/>
    <p:sldId id="275" r:id="rId16"/>
    <p:sldId id="276" r:id="rId17"/>
    <p:sldId id="277" r:id="rId18"/>
    <p:sldId id="278" r:id="rId19"/>
    <p:sldId id="479"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5E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01F2A3-F3EE-49DB-A4A9-319A04A526ED}" type="datetimeFigureOut">
              <a:rPr lang="en-US" smtClean="0"/>
              <a:pPr/>
              <a:t>4/29/2024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82BCD5-8674-4677-B141-28D447B9F472}" type="slidenum">
              <a:rPr lang="en-IN" smtClean="0"/>
              <a:pPr/>
              <a:t>‹#›</a:t>
            </a:fld>
            <a:endParaRPr lang="en-IN"/>
          </a:p>
        </p:txBody>
      </p:sp>
    </p:spTree>
    <p:extLst>
      <p:ext uri="{BB962C8B-B14F-4D97-AF65-F5344CB8AC3E}">
        <p14:creationId xmlns:p14="http://schemas.microsoft.com/office/powerpoint/2010/main" val="3193940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C25FDA5-D35B-4617-BB59-5307095FEEAA}"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113640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4306DBA-A16C-43BB-9A94-71C905014133}"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59480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E416625-3D2D-4389-B0C9-C0DD5F716959}"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7816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80B020-BFBA-4A57-A2FF-92B8F449247B}"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032574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5BA28A-FA94-4C88-B7C6-8084997F7DDB}"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667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6CCAE38-F212-4539-BDEF-D2705B9F2FE7}" type="datetime1">
              <a:rPr lang="en-US" smtClean="0">
                <a:solidFill>
                  <a:prstClr val="black">
                    <a:tint val="75000"/>
                  </a:prstClr>
                </a:solidFill>
              </a:rPr>
              <a:t>4/29/2024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863014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AFB3A4F-8628-41F7-8A60-0327ED5A3BFC}" type="datetime1">
              <a:rPr lang="en-US" smtClean="0">
                <a:solidFill>
                  <a:prstClr val="black">
                    <a:tint val="75000"/>
                  </a:prstClr>
                </a:solidFill>
              </a:rPr>
              <a:t>4/29/2024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19983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604C6-8321-49D3-9334-42DB7D236C16}" type="datetime1">
              <a:rPr lang="en-US" smtClean="0">
                <a:solidFill>
                  <a:prstClr val="black">
                    <a:tint val="75000"/>
                  </a:prstClr>
                </a:solidFill>
              </a:rPr>
              <a:t>4/29/2024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632315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1D2D4-E1F5-4E8C-B552-735D52F0C7D3}" type="datetime1">
              <a:rPr lang="en-US" smtClean="0">
                <a:solidFill>
                  <a:prstClr val="black">
                    <a:tint val="75000"/>
                  </a:prstClr>
                </a:solidFill>
              </a:rPr>
              <a:t>4/29/2024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394877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33E8BE-FDFE-4830-B9E3-76FB1765B1E3}" type="datetime1">
              <a:rPr lang="en-US" smtClean="0">
                <a:solidFill>
                  <a:prstClr val="black">
                    <a:tint val="75000"/>
                  </a:prstClr>
                </a:solidFill>
              </a:rPr>
              <a:t>4/29/2024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0878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C0550E4-F6BD-4AD8-A994-A8B4CBDE188B}" type="datetime1">
              <a:rPr lang="en-US" smtClean="0">
                <a:solidFill>
                  <a:prstClr val="black">
                    <a:tint val="75000"/>
                  </a:prstClr>
                </a:solidFill>
              </a:rPr>
              <a:t>4/29/2024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125702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A83A70-5AC4-400F-B03A-43282C69F2E4}" type="datetime1">
              <a:rPr lang="en-US" smtClean="0">
                <a:solidFill>
                  <a:prstClr val="black">
                    <a:tint val="75000"/>
                  </a:prstClr>
                </a:solidFill>
              </a:rPr>
              <a:t>4/29/2024</a:t>
            </a:fld>
            <a:endParaRPr lang="en-IN">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8EE9AF-8642-4017-A128-977BC26508A6}"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51523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BBFD-A736-49B4-ABD2-43594F04F2BD}"/>
              </a:ext>
            </a:extLst>
          </p:cNvPr>
          <p:cNvSpPr>
            <a:spLocks noGrp="1"/>
          </p:cNvSpPr>
          <p:nvPr>
            <p:ph type="ctrTitle"/>
          </p:nvPr>
        </p:nvSpPr>
        <p:spPr>
          <a:xfrm>
            <a:off x="323528" y="2130425"/>
            <a:ext cx="8352928" cy="1470025"/>
          </a:xfrm>
        </p:spPr>
        <p:txBody>
          <a:bodyPr>
            <a:normAutofit/>
          </a:bodyPr>
          <a:lstStyle/>
          <a:p>
            <a:r>
              <a:rPr lang="en-US" sz="3200" b="1" dirty="0">
                <a:solidFill>
                  <a:srgbClr val="C00000"/>
                </a:solidFill>
              </a:rPr>
              <a:t> </a:t>
            </a:r>
            <a:r>
              <a:rPr lang="en-US" sz="3600" b="1" dirty="0">
                <a:solidFill>
                  <a:srgbClr val="C00000"/>
                </a:solidFill>
              </a:rPr>
              <a:t>Object Oriented Programming with Java</a:t>
            </a:r>
            <a:br>
              <a:rPr lang="en-US" sz="3600" b="1" dirty="0">
                <a:solidFill>
                  <a:srgbClr val="C00000"/>
                </a:solidFill>
              </a:rPr>
            </a:br>
            <a:r>
              <a:rPr lang="en-US" sz="3600" b="1" dirty="0">
                <a:solidFill>
                  <a:srgbClr val="C00000"/>
                </a:solidFill>
              </a:rPr>
              <a:t>(Subject Code: BCS-403)</a:t>
            </a:r>
            <a:endParaRPr lang="en-US" sz="3200" b="1" dirty="0">
              <a:solidFill>
                <a:srgbClr val="C00000"/>
              </a:solidFill>
            </a:endParaRPr>
          </a:p>
        </p:txBody>
      </p:sp>
      <p:sp>
        <p:nvSpPr>
          <p:cNvPr id="3" name="Subtitle 2">
            <a:extLst>
              <a:ext uri="{FF2B5EF4-FFF2-40B4-BE49-F238E27FC236}">
                <a16:creationId xmlns:a16="http://schemas.microsoft.com/office/drawing/2014/main" id="{049FB854-B86E-4CAA-A622-A25DA7DF7511}"/>
              </a:ext>
            </a:extLst>
          </p:cNvPr>
          <p:cNvSpPr>
            <a:spLocks noGrp="1"/>
          </p:cNvSpPr>
          <p:nvPr>
            <p:ph type="subTitle" idx="1"/>
          </p:nvPr>
        </p:nvSpPr>
        <p:spPr/>
        <p:txBody>
          <a:bodyPr>
            <a:normAutofit/>
          </a:bodyPr>
          <a:lstStyle/>
          <a:p>
            <a:r>
              <a:rPr lang="en-US" sz="3600" b="1" dirty="0">
                <a:solidFill>
                  <a:srgbClr val="C00000"/>
                </a:solidFill>
              </a:rPr>
              <a:t>Unit 1</a:t>
            </a:r>
          </a:p>
          <a:p>
            <a:r>
              <a:rPr lang="en-US" sz="3600" b="1" dirty="0">
                <a:solidFill>
                  <a:srgbClr val="C00000"/>
                </a:solidFill>
              </a:rPr>
              <a:t>Lecture 11</a:t>
            </a:r>
          </a:p>
        </p:txBody>
      </p:sp>
      <p:pic>
        <p:nvPicPr>
          <p:cNvPr id="5" name="Picture 4">
            <a:extLst>
              <a:ext uri="{FF2B5EF4-FFF2-40B4-BE49-F238E27FC236}">
                <a16:creationId xmlns:a16="http://schemas.microsoft.com/office/drawing/2014/main" id="{07E1D6B4-9D12-497F-A50F-867129A4A8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2662" y="476672"/>
            <a:ext cx="1343794" cy="1267599"/>
          </a:xfrm>
          <a:prstGeom prst="rect">
            <a:avLst/>
          </a:prstGeom>
        </p:spPr>
      </p:pic>
    </p:spTree>
    <p:extLst>
      <p:ext uri="{BB962C8B-B14F-4D97-AF65-F5344CB8AC3E}">
        <p14:creationId xmlns:p14="http://schemas.microsoft.com/office/powerpoint/2010/main" val="2292160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B473-2AC6-4226-BAF3-D794E538841D}"/>
              </a:ext>
            </a:extLst>
          </p:cNvPr>
          <p:cNvSpPr>
            <a:spLocks noGrp="1"/>
          </p:cNvSpPr>
          <p:nvPr>
            <p:ph type="title"/>
          </p:nvPr>
        </p:nvSpPr>
        <p:spPr>
          <a:xfrm>
            <a:off x="457200" y="274638"/>
            <a:ext cx="8229600" cy="457199"/>
          </a:xfrm>
        </p:spPr>
        <p:txBody>
          <a:bodyPr>
            <a:normAutofit fontScale="90000"/>
          </a:bodyPr>
          <a:lstStyle/>
          <a:p>
            <a:r>
              <a:rPr lang="en-US" dirty="0">
                <a:solidFill>
                  <a:srgbClr val="C00000"/>
                </a:solidFill>
              </a:rPr>
              <a:t>Built-in Packages</a:t>
            </a:r>
          </a:p>
        </p:txBody>
      </p:sp>
      <p:sp>
        <p:nvSpPr>
          <p:cNvPr id="3" name="Content Placeholder 2">
            <a:extLst>
              <a:ext uri="{FF2B5EF4-FFF2-40B4-BE49-F238E27FC236}">
                <a16:creationId xmlns:a16="http://schemas.microsoft.com/office/drawing/2014/main" id="{A28D97AB-7B2B-4B58-A88E-1717B4C60D16}"/>
              </a:ext>
            </a:extLst>
          </p:cNvPr>
          <p:cNvSpPr>
            <a:spLocks noGrp="1"/>
          </p:cNvSpPr>
          <p:nvPr>
            <p:ph idx="1"/>
          </p:nvPr>
        </p:nvSpPr>
        <p:spPr>
          <a:xfrm>
            <a:off x="457200" y="908720"/>
            <a:ext cx="8229600" cy="5832648"/>
          </a:xfrm>
        </p:spPr>
        <p:txBody>
          <a:bodyPr>
            <a:normAutofit fontScale="77500" lnSpcReduction="20000"/>
          </a:bodyPr>
          <a:lstStyle/>
          <a:p>
            <a:pPr marL="0" indent="0" algn="just">
              <a:buNone/>
            </a:pPr>
            <a:r>
              <a:rPr lang="en-US" dirty="0"/>
              <a:t>These packages consist of a large number of classes which are a part of Java </a:t>
            </a:r>
            <a:r>
              <a:rPr lang="en-US" dirty="0" err="1"/>
              <a:t>API.Some</a:t>
            </a:r>
            <a:r>
              <a:rPr lang="en-US" dirty="0"/>
              <a:t> of the commonly used built-in packages are:</a:t>
            </a:r>
          </a:p>
          <a:p>
            <a:pPr marL="0" indent="0">
              <a:buNone/>
            </a:pPr>
            <a:r>
              <a:rPr lang="en-US" dirty="0"/>
              <a:t>1) </a:t>
            </a:r>
            <a:r>
              <a:rPr lang="en-US" dirty="0" err="1"/>
              <a:t>java.lang</a:t>
            </a:r>
            <a:r>
              <a:rPr lang="en-US" dirty="0"/>
              <a:t>: Contains language support classes(</a:t>
            </a:r>
            <a:r>
              <a:rPr lang="en-US" dirty="0" err="1"/>
              <a:t>e.g</a:t>
            </a:r>
            <a:r>
              <a:rPr lang="en-US" dirty="0"/>
              <a:t> classed which defines primitive data types, math operations). This package is automatically imported.</a:t>
            </a:r>
          </a:p>
          <a:p>
            <a:pPr marL="0" indent="0">
              <a:buNone/>
            </a:pPr>
            <a:r>
              <a:rPr lang="en-US" dirty="0"/>
              <a:t>2)  java.io: Contains classed for supporting input / output operations.</a:t>
            </a:r>
          </a:p>
          <a:p>
            <a:pPr marL="0" indent="0">
              <a:buNone/>
            </a:pPr>
            <a:r>
              <a:rPr lang="en-US" dirty="0"/>
              <a:t>3)  </a:t>
            </a:r>
            <a:r>
              <a:rPr lang="en-US" dirty="0" err="1"/>
              <a:t>java.util</a:t>
            </a:r>
            <a:r>
              <a:rPr lang="en-US" dirty="0"/>
              <a:t>: Contains utility classes which implement data structures like Linked List, Dictionary and support ; for Date / Time operations.</a:t>
            </a:r>
          </a:p>
          <a:p>
            <a:pPr marL="0" indent="0">
              <a:buNone/>
            </a:pPr>
            <a:r>
              <a:rPr lang="en-US" dirty="0"/>
              <a:t>4)  </a:t>
            </a:r>
            <a:r>
              <a:rPr lang="en-US" dirty="0" err="1"/>
              <a:t>java.applet</a:t>
            </a:r>
            <a:r>
              <a:rPr lang="en-US" dirty="0"/>
              <a:t>: Contains classes for creating Applets.</a:t>
            </a:r>
          </a:p>
          <a:p>
            <a:pPr marL="0" indent="0">
              <a:buNone/>
            </a:pPr>
            <a:r>
              <a:rPr lang="en-US" dirty="0"/>
              <a:t>5)  </a:t>
            </a:r>
            <a:r>
              <a:rPr lang="en-US" dirty="0" err="1"/>
              <a:t>java.awt</a:t>
            </a:r>
            <a:r>
              <a:rPr lang="en-US" dirty="0"/>
              <a:t>: Contain classes for implementing the components for graphical user interfaces (like button , ;menus </a:t>
            </a:r>
            <a:r>
              <a:rPr lang="en-US" dirty="0" err="1"/>
              <a:t>etc</a:t>
            </a:r>
            <a:r>
              <a:rPr lang="en-US" dirty="0"/>
              <a:t>).</a:t>
            </a:r>
          </a:p>
          <a:p>
            <a:pPr marL="0" indent="0">
              <a:buNone/>
            </a:pPr>
            <a:r>
              <a:rPr lang="en-US" dirty="0"/>
              <a:t>6)  java.net: Contain classes for supporting networking operations.</a:t>
            </a:r>
          </a:p>
        </p:txBody>
      </p:sp>
    </p:spTree>
    <p:extLst>
      <p:ext uri="{BB962C8B-B14F-4D97-AF65-F5344CB8AC3E}">
        <p14:creationId xmlns:p14="http://schemas.microsoft.com/office/powerpoint/2010/main" val="23289476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88D33-ED76-44B5-A48E-DBAB000852DB}"/>
              </a:ext>
            </a:extLst>
          </p:cNvPr>
          <p:cNvSpPr>
            <a:spLocks noGrp="1"/>
          </p:cNvSpPr>
          <p:nvPr>
            <p:ph type="title"/>
          </p:nvPr>
        </p:nvSpPr>
        <p:spPr/>
        <p:txBody>
          <a:bodyPr>
            <a:normAutofit/>
          </a:bodyPr>
          <a:lstStyle/>
          <a:p>
            <a:r>
              <a:rPr lang="en-US" dirty="0">
                <a:solidFill>
                  <a:srgbClr val="C00000"/>
                </a:solidFill>
              </a:rPr>
              <a:t>User-defined packages</a:t>
            </a:r>
          </a:p>
        </p:txBody>
      </p:sp>
      <p:sp>
        <p:nvSpPr>
          <p:cNvPr id="3" name="Content Placeholder 2">
            <a:extLst>
              <a:ext uri="{FF2B5EF4-FFF2-40B4-BE49-F238E27FC236}">
                <a16:creationId xmlns:a16="http://schemas.microsoft.com/office/drawing/2014/main" id="{E1BD7D3D-9AEB-4416-ADE8-C1A19163297E}"/>
              </a:ext>
            </a:extLst>
          </p:cNvPr>
          <p:cNvSpPr>
            <a:spLocks noGrp="1"/>
          </p:cNvSpPr>
          <p:nvPr>
            <p:ph idx="1"/>
          </p:nvPr>
        </p:nvSpPr>
        <p:spPr>
          <a:xfrm>
            <a:off x="457200" y="1417638"/>
            <a:ext cx="8229600" cy="4708525"/>
          </a:xfrm>
        </p:spPr>
        <p:txBody>
          <a:bodyPr/>
          <a:lstStyle/>
          <a:p>
            <a:pPr marL="0" indent="0" algn="just">
              <a:buNone/>
            </a:pPr>
            <a:r>
              <a:rPr lang="en-US" dirty="0"/>
              <a:t>These are the packages that are defined by the user. </a:t>
            </a:r>
          </a:p>
          <a:p>
            <a:pPr marL="0" indent="0" algn="just">
              <a:buNone/>
            </a:pPr>
            <a:r>
              <a:rPr lang="en-US" dirty="0"/>
              <a:t>First we create a directory </a:t>
            </a:r>
            <a:r>
              <a:rPr lang="en-US" dirty="0" err="1"/>
              <a:t>myPackage</a:t>
            </a:r>
            <a:r>
              <a:rPr lang="en-US" dirty="0"/>
              <a:t> (name should be same as the name of the package).</a:t>
            </a:r>
          </a:p>
          <a:p>
            <a:pPr marL="0" indent="0" algn="just">
              <a:buNone/>
            </a:pPr>
            <a:r>
              <a:rPr lang="en-US" dirty="0"/>
              <a:t>Then create the </a:t>
            </a:r>
            <a:r>
              <a:rPr lang="en-US" dirty="0" err="1"/>
              <a:t>MyClass</a:t>
            </a:r>
            <a:r>
              <a:rPr lang="en-US" dirty="0"/>
              <a:t> inside the directory with the first statement being the package names.</a:t>
            </a:r>
          </a:p>
        </p:txBody>
      </p:sp>
    </p:spTree>
    <p:extLst>
      <p:ext uri="{BB962C8B-B14F-4D97-AF65-F5344CB8AC3E}">
        <p14:creationId xmlns:p14="http://schemas.microsoft.com/office/powerpoint/2010/main" val="2805642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C9458-739B-4757-B3D9-A790D1F4824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5BA5647C-DCA9-4EB9-BD0B-CE8E186C681C}"/>
              </a:ext>
            </a:extLst>
          </p:cNvPr>
          <p:cNvSpPr>
            <a:spLocks noGrp="1"/>
          </p:cNvSpPr>
          <p:nvPr>
            <p:ph idx="1"/>
          </p:nvPr>
        </p:nvSpPr>
        <p:spPr>
          <a:xfrm>
            <a:off x="457200" y="476672"/>
            <a:ext cx="8229600" cy="5649491"/>
          </a:xfrm>
        </p:spPr>
        <p:txBody>
          <a:bodyPr>
            <a:normAutofit fontScale="92500" lnSpcReduction="20000"/>
          </a:bodyPr>
          <a:lstStyle/>
          <a:p>
            <a:pPr marL="0" indent="0">
              <a:buNone/>
            </a:pPr>
            <a:r>
              <a:rPr lang="en-US" dirty="0">
                <a:solidFill>
                  <a:srgbClr val="C00000"/>
                </a:solidFill>
              </a:rPr>
              <a:t>// Name of the package must be same as the directory</a:t>
            </a:r>
          </a:p>
          <a:p>
            <a:pPr marL="0" indent="0">
              <a:buNone/>
            </a:pPr>
            <a:r>
              <a:rPr lang="en-US" dirty="0">
                <a:solidFill>
                  <a:srgbClr val="C00000"/>
                </a:solidFill>
              </a:rPr>
              <a:t>// under which this file is saved</a:t>
            </a:r>
          </a:p>
          <a:p>
            <a:pPr marL="0" indent="0">
              <a:buNone/>
            </a:pPr>
            <a:r>
              <a:rPr lang="en-US" dirty="0"/>
              <a:t>package </a:t>
            </a:r>
            <a:r>
              <a:rPr lang="en-US" dirty="0" err="1"/>
              <a:t>myPackage</a:t>
            </a:r>
            <a:r>
              <a:rPr lang="en-US" dirty="0"/>
              <a:t>;</a:t>
            </a:r>
          </a:p>
          <a:p>
            <a:pPr marL="0" indent="0">
              <a:buNone/>
            </a:pPr>
            <a:endParaRPr lang="en-US" dirty="0"/>
          </a:p>
          <a:p>
            <a:pPr marL="0" indent="0">
              <a:buNone/>
            </a:pPr>
            <a:r>
              <a:rPr lang="en-US" dirty="0"/>
              <a:t>public class </a:t>
            </a:r>
            <a:r>
              <a:rPr lang="en-US" dirty="0" err="1"/>
              <a:t>MyClass</a:t>
            </a:r>
            <a:endParaRPr lang="en-US" dirty="0"/>
          </a:p>
          <a:p>
            <a:pPr marL="0" indent="0">
              <a:buNone/>
            </a:pPr>
            <a:r>
              <a:rPr lang="en-US" dirty="0"/>
              <a:t>{</a:t>
            </a:r>
          </a:p>
          <a:p>
            <a:pPr marL="0" indent="0">
              <a:buNone/>
            </a:pPr>
            <a:r>
              <a:rPr lang="en-US" dirty="0"/>
              <a:t>    public void </a:t>
            </a:r>
            <a:r>
              <a:rPr lang="en-US" dirty="0" err="1"/>
              <a:t>getNames</a:t>
            </a:r>
            <a:r>
              <a:rPr lang="en-US" dirty="0"/>
              <a:t>(String s)</a:t>
            </a:r>
          </a:p>
          <a:p>
            <a:pPr marL="0" indent="0">
              <a:buNone/>
            </a:pPr>
            <a:r>
              <a:rPr lang="en-US" dirty="0"/>
              <a:t>    {        </a:t>
            </a:r>
          </a:p>
          <a:p>
            <a:pPr marL="0" indent="0">
              <a:buNone/>
            </a:pPr>
            <a:r>
              <a:rPr lang="en-US" dirty="0"/>
              <a:t>        </a:t>
            </a:r>
            <a:r>
              <a:rPr lang="en-US" dirty="0" err="1"/>
              <a:t>System.out.println</a:t>
            </a:r>
            <a:r>
              <a:rPr lang="en-US" dirty="0"/>
              <a:t>(s);        </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2696340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886A-CBB6-4430-830A-308D50451942}"/>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0F6A138D-4D3F-4233-B52D-3DDD764DE314}"/>
              </a:ext>
            </a:extLst>
          </p:cNvPr>
          <p:cNvSpPr>
            <a:spLocks noGrp="1"/>
          </p:cNvSpPr>
          <p:nvPr>
            <p:ph idx="1"/>
          </p:nvPr>
        </p:nvSpPr>
        <p:spPr>
          <a:xfrm>
            <a:off x="457200" y="274638"/>
            <a:ext cx="8229600" cy="6308724"/>
          </a:xfrm>
        </p:spPr>
        <p:txBody>
          <a:bodyPr>
            <a:normAutofit fontScale="85000" lnSpcReduction="20000"/>
          </a:bodyPr>
          <a:lstStyle/>
          <a:p>
            <a:pPr marL="0" indent="0">
              <a:buNone/>
            </a:pPr>
            <a:r>
              <a:rPr lang="en-US" dirty="0"/>
              <a:t>import </a:t>
            </a:r>
            <a:r>
              <a:rPr lang="en-US" dirty="0" err="1"/>
              <a:t>myPackage.MyClass</a:t>
            </a:r>
            <a:r>
              <a:rPr lang="en-US" dirty="0"/>
              <a:t>;</a:t>
            </a:r>
          </a:p>
          <a:p>
            <a:pPr marL="0" indent="0">
              <a:buNone/>
            </a:pPr>
            <a:r>
              <a:rPr lang="en-US" dirty="0"/>
              <a:t>public class </a:t>
            </a:r>
            <a:r>
              <a:rPr lang="en-US" dirty="0" err="1"/>
              <a:t>PrintName</a:t>
            </a:r>
            <a:r>
              <a:rPr lang="en-US" dirty="0"/>
              <a:t> </a:t>
            </a:r>
          </a:p>
          <a:p>
            <a:pPr marL="0" indent="0">
              <a:buNone/>
            </a:pPr>
            <a:r>
              <a:rPr lang="en-US" dirty="0"/>
              <a:t>{</a:t>
            </a:r>
          </a:p>
          <a:p>
            <a:pPr marL="0" indent="0">
              <a:buNone/>
            </a:pPr>
            <a:r>
              <a:rPr lang="en-US" dirty="0"/>
              <a:t>   public static void main(String </a:t>
            </a:r>
            <a:r>
              <a:rPr lang="en-US" dirty="0" err="1"/>
              <a:t>args</a:t>
            </a:r>
            <a:r>
              <a:rPr lang="en-US" dirty="0"/>
              <a:t>[]) </a:t>
            </a:r>
          </a:p>
          <a:p>
            <a:pPr marL="0" indent="0">
              <a:buNone/>
            </a:pPr>
            <a:r>
              <a:rPr lang="en-US" dirty="0"/>
              <a:t>   {       </a:t>
            </a:r>
          </a:p>
          <a:p>
            <a:pPr marL="0" indent="0">
              <a:buNone/>
            </a:pPr>
            <a:r>
              <a:rPr lang="en-US" dirty="0"/>
              <a:t>      </a:t>
            </a:r>
            <a:r>
              <a:rPr lang="en-US" dirty="0">
                <a:solidFill>
                  <a:srgbClr val="C00000"/>
                </a:solidFill>
              </a:rPr>
              <a:t>// Initializing the String variable </a:t>
            </a:r>
          </a:p>
          <a:p>
            <a:pPr marL="0" indent="0">
              <a:buNone/>
            </a:pPr>
            <a:r>
              <a:rPr lang="en-US" dirty="0">
                <a:solidFill>
                  <a:srgbClr val="C00000"/>
                </a:solidFill>
              </a:rPr>
              <a:t>      // with a value </a:t>
            </a:r>
          </a:p>
          <a:p>
            <a:pPr marL="0" indent="0">
              <a:buNone/>
            </a:pPr>
            <a:r>
              <a:rPr lang="en-US" dirty="0"/>
              <a:t>      String name = “ABES Engineering College";</a:t>
            </a:r>
          </a:p>
          <a:p>
            <a:pPr marL="0" indent="0">
              <a:buNone/>
            </a:pPr>
            <a:r>
              <a:rPr lang="en-US" dirty="0"/>
              <a:t>      </a:t>
            </a:r>
            <a:r>
              <a:rPr lang="en-US" dirty="0">
                <a:solidFill>
                  <a:srgbClr val="C00000"/>
                </a:solidFill>
              </a:rPr>
              <a:t>// Creating an instance of class </a:t>
            </a:r>
            <a:r>
              <a:rPr lang="en-US" dirty="0" err="1">
                <a:solidFill>
                  <a:srgbClr val="C00000"/>
                </a:solidFill>
              </a:rPr>
              <a:t>MyClass</a:t>
            </a:r>
            <a:r>
              <a:rPr lang="en-US" dirty="0">
                <a:solidFill>
                  <a:srgbClr val="C00000"/>
                </a:solidFill>
              </a:rPr>
              <a:t> in </a:t>
            </a:r>
          </a:p>
          <a:p>
            <a:pPr marL="0" indent="0">
              <a:buNone/>
            </a:pPr>
            <a:r>
              <a:rPr lang="en-US" dirty="0">
                <a:solidFill>
                  <a:srgbClr val="C00000"/>
                </a:solidFill>
              </a:rPr>
              <a:t>      // the package.</a:t>
            </a:r>
          </a:p>
          <a:p>
            <a:pPr marL="0" indent="0">
              <a:buNone/>
            </a:pPr>
            <a:r>
              <a:rPr lang="en-US" dirty="0"/>
              <a:t>      </a:t>
            </a:r>
            <a:r>
              <a:rPr lang="en-US" dirty="0" err="1"/>
              <a:t>MyClass</a:t>
            </a:r>
            <a:r>
              <a:rPr lang="en-US" dirty="0"/>
              <a:t> obj = new </a:t>
            </a:r>
            <a:r>
              <a:rPr lang="en-US" dirty="0" err="1"/>
              <a:t>MyClass</a:t>
            </a:r>
            <a:r>
              <a:rPr lang="en-US" dirty="0"/>
              <a:t>();</a:t>
            </a:r>
          </a:p>
          <a:p>
            <a:pPr marL="0" indent="0">
              <a:buNone/>
            </a:pPr>
            <a:r>
              <a:rPr lang="en-US" dirty="0"/>
              <a:t>      </a:t>
            </a:r>
            <a:r>
              <a:rPr lang="en-US" dirty="0" err="1"/>
              <a:t>obj.getNames</a:t>
            </a:r>
            <a:r>
              <a:rPr lang="en-US" dirty="0"/>
              <a:t>(name);</a:t>
            </a:r>
          </a:p>
          <a:p>
            <a:pPr marL="0" indent="0">
              <a:buNone/>
            </a:pPr>
            <a:r>
              <a:rPr lang="en-US" dirty="0"/>
              <a:t>   }</a:t>
            </a:r>
          </a:p>
          <a:p>
            <a:pPr marL="0" indent="0">
              <a:buNone/>
            </a:pPr>
            <a:r>
              <a:rPr lang="en-US" dirty="0"/>
              <a:t>}</a:t>
            </a:r>
          </a:p>
        </p:txBody>
      </p:sp>
    </p:spTree>
    <p:extLst>
      <p:ext uri="{BB962C8B-B14F-4D97-AF65-F5344CB8AC3E}">
        <p14:creationId xmlns:p14="http://schemas.microsoft.com/office/powerpoint/2010/main" val="532636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571480"/>
            <a:ext cx="8229600" cy="6072230"/>
          </a:xfrm>
        </p:spPr>
        <p:txBody>
          <a:bodyPr/>
          <a:lstStyle/>
          <a:p>
            <a:pPr algn="just">
              <a:buNone/>
            </a:pPr>
            <a:r>
              <a:rPr lang="en-IN" sz="3600" dirty="0">
                <a:solidFill>
                  <a:srgbClr val="C00000"/>
                </a:solidFill>
              </a:rPr>
              <a:t>There are three ways to access the package from outside the package.</a:t>
            </a:r>
          </a:p>
          <a:p>
            <a:pPr lvl="0"/>
            <a:r>
              <a:rPr lang="en-IN" dirty="0"/>
              <a:t>import package.*;</a:t>
            </a:r>
          </a:p>
          <a:p>
            <a:pPr lvl="0"/>
            <a:r>
              <a:rPr lang="en-IN" dirty="0"/>
              <a:t>import package.classname;</a:t>
            </a:r>
          </a:p>
          <a:p>
            <a:pPr lvl="0"/>
            <a:r>
              <a:rPr lang="en-IN" dirty="0"/>
              <a:t>fully qualified name.</a:t>
            </a:r>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14290"/>
            <a:ext cx="8229600" cy="6429420"/>
          </a:xfrm>
        </p:spPr>
        <p:txBody>
          <a:bodyPr>
            <a:normAutofit fontScale="77500" lnSpcReduction="20000"/>
          </a:bodyPr>
          <a:lstStyle/>
          <a:p>
            <a:pPr>
              <a:buNone/>
            </a:pPr>
            <a:r>
              <a:rPr lang="en-IN" dirty="0">
                <a:solidFill>
                  <a:srgbClr val="FF0000"/>
                </a:solidFill>
              </a:rPr>
              <a:t>1) Using packagename.*</a:t>
            </a:r>
            <a:endParaRPr lang="en-IN" b="1" dirty="0">
              <a:solidFill>
                <a:srgbClr val="FF0000"/>
              </a:solidFill>
            </a:endParaRPr>
          </a:p>
          <a:p>
            <a:pPr>
              <a:buNone/>
            </a:pPr>
            <a:r>
              <a:rPr lang="en-IN" dirty="0"/>
              <a:t>If you use package.* then all the classes and interfaces of this package will be accessible but not </a:t>
            </a:r>
            <a:r>
              <a:rPr lang="en-IN" dirty="0" err="1"/>
              <a:t>subpackages</a:t>
            </a:r>
            <a:r>
              <a:rPr lang="en-IN" dirty="0"/>
              <a:t>.</a:t>
            </a:r>
          </a:p>
          <a:p>
            <a:pPr lvl="0">
              <a:buNone/>
            </a:pPr>
            <a:r>
              <a:rPr lang="en-IN" dirty="0"/>
              <a:t>//save by A.java  </a:t>
            </a:r>
          </a:p>
          <a:p>
            <a:pPr lvl="0">
              <a:buNone/>
            </a:pPr>
            <a:r>
              <a:rPr lang="en-IN" b="1" dirty="0"/>
              <a:t>package</a:t>
            </a:r>
            <a:r>
              <a:rPr lang="en-IN" dirty="0"/>
              <a:t> pack;  </a:t>
            </a:r>
          </a:p>
          <a:p>
            <a:pPr lvl="0">
              <a:buNone/>
            </a:pPr>
            <a:r>
              <a:rPr lang="en-IN" b="1" dirty="0"/>
              <a:t>public</a:t>
            </a:r>
            <a:r>
              <a:rPr lang="en-IN" dirty="0"/>
              <a:t> </a:t>
            </a:r>
            <a:r>
              <a:rPr lang="en-IN" b="1" dirty="0"/>
              <a:t>class</a:t>
            </a:r>
            <a:r>
              <a:rPr lang="en-IN" dirty="0"/>
              <a:t> A{  </a:t>
            </a:r>
          </a:p>
          <a:p>
            <a:pPr lvl="0">
              <a:buNone/>
            </a:pPr>
            <a:r>
              <a:rPr lang="en-IN" dirty="0"/>
              <a:t>  </a:t>
            </a:r>
            <a:r>
              <a:rPr lang="en-IN" b="1" dirty="0"/>
              <a:t>public</a:t>
            </a:r>
            <a:r>
              <a:rPr lang="en-IN" dirty="0"/>
              <a:t> </a:t>
            </a:r>
            <a:r>
              <a:rPr lang="en-IN" b="1" dirty="0"/>
              <a:t>void</a:t>
            </a:r>
            <a:r>
              <a:rPr lang="en-IN" dirty="0"/>
              <a:t> </a:t>
            </a:r>
            <a:r>
              <a:rPr lang="en-IN" dirty="0" err="1"/>
              <a:t>msg</a:t>
            </a:r>
            <a:r>
              <a:rPr lang="en-IN" dirty="0"/>
              <a:t>(){</a:t>
            </a:r>
            <a:r>
              <a:rPr lang="en-IN" dirty="0" err="1"/>
              <a:t>System.out.println</a:t>
            </a:r>
            <a:r>
              <a:rPr lang="en-IN" dirty="0"/>
              <a:t>("Hello");}  </a:t>
            </a:r>
          </a:p>
          <a:p>
            <a:pPr lvl="0">
              <a:buNone/>
            </a:pPr>
            <a:r>
              <a:rPr lang="en-IN" dirty="0"/>
              <a:t>}  </a:t>
            </a:r>
          </a:p>
          <a:p>
            <a:pPr lvl="0">
              <a:buNone/>
            </a:pPr>
            <a:r>
              <a:rPr lang="en-IN" dirty="0"/>
              <a:t>//save by B.java  </a:t>
            </a:r>
          </a:p>
          <a:p>
            <a:pPr lvl="0">
              <a:buNone/>
            </a:pPr>
            <a:r>
              <a:rPr lang="en-IN" b="1" dirty="0"/>
              <a:t>package</a:t>
            </a:r>
            <a:r>
              <a:rPr lang="en-IN" dirty="0"/>
              <a:t> </a:t>
            </a:r>
            <a:r>
              <a:rPr lang="en-IN" dirty="0" err="1"/>
              <a:t>mypack</a:t>
            </a:r>
            <a:r>
              <a:rPr lang="en-IN" dirty="0"/>
              <a:t>;  </a:t>
            </a:r>
          </a:p>
          <a:p>
            <a:pPr lvl="0">
              <a:buNone/>
            </a:pPr>
            <a:r>
              <a:rPr lang="en-IN" b="1" dirty="0"/>
              <a:t>import</a:t>
            </a:r>
            <a:r>
              <a:rPr lang="en-IN" dirty="0"/>
              <a:t> pack.*;  </a:t>
            </a:r>
          </a:p>
          <a:p>
            <a:pPr lvl="0">
              <a:buNone/>
            </a:pPr>
            <a:r>
              <a:rPr lang="en-IN" dirty="0"/>
              <a:t>  </a:t>
            </a:r>
            <a:r>
              <a:rPr lang="en-IN" b="1" dirty="0"/>
              <a:t>class</a:t>
            </a:r>
            <a:r>
              <a:rPr lang="en-IN" dirty="0"/>
              <a:t> B{  </a:t>
            </a:r>
          </a:p>
          <a:p>
            <a:pPr lvl="0">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buNone/>
            </a:pPr>
            <a:r>
              <a:rPr lang="en-IN" dirty="0"/>
              <a:t>   A </a:t>
            </a:r>
            <a:r>
              <a:rPr lang="en-IN" dirty="0" err="1"/>
              <a:t>obj</a:t>
            </a:r>
            <a:r>
              <a:rPr lang="en-IN" dirty="0"/>
              <a:t> = </a:t>
            </a:r>
            <a:r>
              <a:rPr lang="en-IN" b="1" dirty="0"/>
              <a:t>new</a:t>
            </a:r>
            <a:r>
              <a:rPr lang="en-IN" dirty="0"/>
              <a:t> A();  </a:t>
            </a:r>
          </a:p>
          <a:p>
            <a:pPr lvl="0">
              <a:buNone/>
            </a:pPr>
            <a:r>
              <a:rPr lang="en-IN" dirty="0"/>
              <a:t>   obj.msg();  </a:t>
            </a:r>
          </a:p>
          <a:p>
            <a:pPr lvl="0">
              <a:buNone/>
            </a:pPr>
            <a:r>
              <a:rPr lang="en-IN" dirty="0"/>
              <a:t>  }  }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0"/>
            <a:ext cx="8229600" cy="6643710"/>
          </a:xfrm>
        </p:spPr>
        <p:txBody>
          <a:bodyPr>
            <a:normAutofit fontScale="77500" lnSpcReduction="20000"/>
          </a:bodyPr>
          <a:lstStyle/>
          <a:p>
            <a:pPr algn="just">
              <a:buNone/>
            </a:pPr>
            <a:r>
              <a:rPr lang="en-IN" dirty="0">
                <a:solidFill>
                  <a:srgbClr val="FF0000"/>
                </a:solidFill>
              </a:rPr>
              <a:t>2) Using </a:t>
            </a:r>
            <a:r>
              <a:rPr lang="en-IN" dirty="0" err="1">
                <a:solidFill>
                  <a:srgbClr val="FF0000"/>
                </a:solidFill>
              </a:rPr>
              <a:t>packagename.classname</a:t>
            </a:r>
            <a:endParaRPr lang="en-IN" b="1" dirty="0">
              <a:solidFill>
                <a:srgbClr val="FF0000"/>
              </a:solidFill>
            </a:endParaRPr>
          </a:p>
          <a:p>
            <a:pPr algn="just">
              <a:buNone/>
            </a:pPr>
            <a:r>
              <a:rPr lang="en-IN" dirty="0"/>
              <a:t>If you import package.classname then only declared class of this package will be accessible.</a:t>
            </a:r>
          </a:p>
          <a:p>
            <a:pPr lvl="0" algn="just">
              <a:buNone/>
            </a:pPr>
            <a:r>
              <a:rPr lang="en-IN" dirty="0"/>
              <a:t>//save by A.java  </a:t>
            </a:r>
          </a:p>
          <a:p>
            <a:pPr lvl="0" algn="just">
              <a:buNone/>
            </a:pPr>
            <a:r>
              <a:rPr lang="en-IN" dirty="0"/>
              <a:t> </a:t>
            </a:r>
            <a:r>
              <a:rPr lang="en-IN" b="1" dirty="0"/>
              <a:t>package</a:t>
            </a:r>
            <a:r>
              <a:rPr lang="en-IN" dirty="0"/>
              <a:t> pack;  </a:t>
            </a:r>
          </a:p>
          <a:p>
            <a:pPr lvl="0" algn="just">
              <a:buNone/>
            </a:pPr>
            <a:r>
              <a:rPr lang="en-IN" b="1" dirty="0"/>
              <a:t>public</a:t>
            </a:r>
            <a:r>
              <a:rPr lang="en-IN" dirty="0"/>
              <a:t> </a:t>
            </a:r>
            <a:r>
              <a:rPr lang="en-IN" b="1" dirty="0"/>
              <a:t>class</a:t>
            </a:r>
            <a:r>
              <a:rPr lang="en-IN" dirty="0"/>
              <a:t> A{  </a:t>
            </a:r>
          </a:p>
          <a:p>
            <a:pPr lvl="0" algn="just">
              <a:buNone/>
            </a:pPr>
            <a:r>
              <a:rPr lang="en-IN" dirty="0"/>
              <a:t>  </a:t>
            </a:r>
            <a:r>
              <a:rPr lang="en-IN" b="1" dirty="0"/>
              <a:t>public</a:t>
            </a:r>
            <a:r>
              <a:rPr lang="en-IN" dirty="0"/>
              <a:t> </a:t>
            </a:r>
            <a:r>
              <a:rPr lang="en-IN" b="1" dirty="0"/>
              <a:t>void</a:t>
            </a:r>
            <a:r>
              <a:rPr lang="en-IN" dirty="0"/>
              <a:t> </a:t>
            </a:r>
            <a:r>
              <a:rPr lang="en-IN" dirty="0" err="1"/>
              <a:t>msg</a:t>
            </a:r>
            <a:r>
              <a:rPr lang="en-IN" dirty="0"/>
              <a:t>(){</a:t>
            </a:r>
            <a:r>
              <a:rPr lang="en-IN" dirty="0" err="1"/>
              <a:t>System.out.println</a:t>
            </a:r>
            <a:r>
              <a:rPr lang="en-IN" dirty="0"/>
              <a:t>("Hello");}  </a:t>
            </a:r>
          </a:p>
          <a:p>
            <a:pPr lvl="0" algn="just">
              <a:buNone/>
            </a:pPr>
            <a:r>
              <a:rPr lang="en-IN" dirty="0"/>
              <a:t>}  </a:t>
            </a:r>
          </a:p>
          <a:p>
            <a:pPr lvl="0" algn="just">
              <a:buNone/>
            </a:pPr>
            <a:r>
              <a:rPr lang="en-IN" dirty="0"/>
              <a:t>//save by B.java  </a:t>
            </a:r>
          </a:p>
          <a:p>
            <a:pPr lvl="0" algn="just">
              <a:buNone/>
            </a:pPr>
            <a:r>
              <a:rPr lang="en-IN" b="1" dirty="0"/>
              <a:t>package</a:t>
            </a:r>
            <a:r>
              <a:rPr lang="en-IN" dirty="0"/>
              <a:t> </a:t>
            </a:r>
            <a:r>
              <a:rPr lang="en-IN" dirty="0" err="1"/>
              <a:t>mypack</a:t>
            </a:r>
            <a:r>
              <a:rPr lang="en-IN" dirty="0"/>
              <a:t>;  </a:t>
            </a:r>
          </a:p>
          <a:p>
            <a:pPr lvl="0" algn="just">
              <a:buNone/>
            </a:pPr>
            <a:r>
              <a:rPr lang="en-IN" b="1" dirty="0"/>
              <a:t>import</a:t>
            </a:r>
            <a:r>
              <a:rPr lang="en-IN" dirty="0"/>
              <a:t> </a:t>
            </a:r>
            <a:r>
              <a:rPr lang="en-IN" dirty="0" err="1"/>
              <a:t>pack.A</a:t>
            </a:r>
            <a:r>
              <a:rPr lang="en-IN" dirty="0"/>
              <a:t>;  </a:t>
            </a:r>
          </a:p>
          <a:p>
            <a:pPr lvl="0" algn="just">
              <a:buNone/>
            </a:pPr>
            <a:r>
              <a:rPr lang="en-IN" dirty="0"/>
              <a:t>  </a:t>
            </a:r>
            <a:r>
              <a:rPr lang="en-IN" b="1" dirty="0"/>
              <a:t>class</a:t>
            </a:r>
            <a:r>
              <a:rPr lang="en-IN" dirty="0"/>
              <a:t> B{  </a:t>
            </a:r>
          </a:p>
          <a:p>
            <a:pPr lvl="0" algn="just">
              <a:buNone/>
            </a:pPr>
            <a:r>
              <a:rPr lang="en-IN" dirty="0"/>
              <a:t>  </a:t>
            </a:r>
            <a:r>
              <a:rPr lang="en-IN" b="1" dirty="0"/>
              <a:t>public</a:t>
            </a:r>
            <a:r>
              <a:rPr lang="en-IN" dirty="0"/>
              <a:t> </a:t>
            </a:r>
            <a:r>
              <a:rPr lang="en-IN" b="1" dirty="0"/>
              <a:t>static</a:t>
            </a:r>
            <a:r>
              <a:rPr lang="en-IN" dirty="0"/>
              <a:t> </a:t>
            </a:r>
            <a:r>
              <a:rPr lang="en-IN" b="1" dirty="0"/>
              <a:t>void</a:t>
            </a:r>
            <a:r>
              <a:rPr lang="en-IN" dirty="0"/>
              <a:t> main(String </a:t>
            </a:r>
            <a:r>
              <a:rPr lang="en-IN" dirty="0" err="1"/>
              <a:t>args</a:t>
            </a:r>
            <a:r>
              <a:rPr lang="en-IN" dirty="0"/>
              <a:t>[]){  </a:t>
            </a:r>
          </a:p>
          <a:p>
            <a:pPr lvl="0" algn="just">
              <a:buNone/>
            </a:pPr>
            <a:r>
              <a:rPr lang="en-IN" dirty="0"/>
              <a:t>   A </a:t>
            </a:r>
            <a:r>
              <a:rPr lang="en-IN" dirty="0" err="1"/>
              <a:t>obj</a:t>
            </a:r>
            <a:r>
              <a:rPr lang="en-IN" dirty="0"/>
              <a:t> = </a:t>
            </a:r>
            <a:r>
              <a:rPr lang="en-IN" b="1" dirty="0"/>
              <a:t>new</a:t>
            </a:r>
            <a:r>
              <a:rPr lang="en-IN" dirty="0"/>
              <a:t> A();  </a:t>
            </a:r>
          </a:p>
          <a:p>
            <a:pPr lvl="0" algn="just">
              <a:buNone/>
            </a:pPr>
            <a:r>
              <a:rPr lang="en-IN" dirty="0"/>
              <a:t>   obj.msg();  </a:t>
            </a:r>
          </a:p>
          <a:p>
            <a:pPr lvl="0" algn="just">
              <a:buNone/>
            </a:pPr>
            <a:r>
              <a:rPr lang="en-IN" dirty="0"/>
              <a:t>  }  </a:t>
            </a:r>
          </a:p>
          <a:p>
            <a:pPr lvl="0" algn="just">
              <a:buNone/>
            </a:pPr>
            <a:r>
              <a:rPr lang="en-IN" dirty="0"/>
              <a:t>}  </a:t>
            </a:r>
          </a:p>
          <a:p>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lstStyle/>
          <a:p>
            <a:pPr>
              <a:buNone/>
            </a:pPr>
            <a:r>
              <a:rPr lang="en-IN" dirty="0">
                <a:solidFill>
                  <a:srgbClr val="FF0000"/>
                </a:solidFill>
              </a:rPr>
              <a:t>3) Using fully qualified name</a:t>
            </a:r>
            <a:endParaRPr lang="en-IN" b="1" dirty="0">
              <a:solidFill>
                <a:srgbClr val="FF0000"/>
              </a:solidFill>
            </a:endParaRPr>
          </a:p>
          <a:p>
            <a:pPr algn="just"/>
            <a:r>
              <a:rPr lang="en-IN" dirty="0"/>
              <a:t>If you use fully qualified name then only declared class of this package will be accessible. </a:t>
            </a:r>
          </a:p>
          <a:p>
            <a:pPr algn="just"/>
            <a:r>
              <a:rPr lang="en-IN" dirty="0"/>
              <a:t>Now there is no need to import.</a:t>
            </a:r>
          </a:p>
          <a:p>
            <a:pPr algn="just"/>
            <a:r>
              <a:rPr lang="en-IN" dirty="0"/>
              <a:t>But you need to use fully qualified name every time when you are accessing the class or interface.</a:t>
            </a:r>
          </a:p>
          <a:p>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142852"/>
            <a:ext cx="8229600" cy="6500858"/>
          </a:xfrm>
        </p:spPr>
        <p:txBody>
          <a:bodyPr>
            <a:normAutofit/>
          </a:bodyPr>
          <a:lstStyle/>
          <a:p>
            <a:pPr lvl="0" algn="just">
              <a:buNone/>
            </a:pPr>
            <a:r>
              <a:rPr lang="en-IN" sz="2600" dirty="0"/>
              <a:t>//save by A.java  </a:t>
            </a:r>
          </a:p>
          <a:p>
            <a:pPr lvl="0" algn="just">
              <a:buNone/>
            </a:pPr>
            <a:r>
              <a:rPr lang="en-IN" sz="2600" b="1" dirty="0"/>
              <a:t>package</a:t>
            </a:r>
            <a:r>
              <a:rPr lang="en-IN" sz="2600" dirty="0"/>
              <a:t> pack;  </a:t>
            </a:r>
          </a:p>
          <a:p>
            <a:pPr lvl="0" algn="just">
              <a:buNone/>
            </a:pPr>
            <a:r>
              <a:rPr lang="en-IN" sz="2600" b="1" dirty="0"/>
              <a:t>public</a:t>
            </a:r>
            <a:r>
              <a:rPr lang="en-IN" sz="2600" dirty="0"/>
              <a:t> </a:t>
            </a:r>
            <a:r>
              <a:rPr lang="en-IN" sz="2600" b="1" dirty="0"/>
              <a:t>class</a:t>
            </a:r>
            <a:r>
              <a:rPr lang="en-IN" sz="2600" dirty="0"/>
              <a:t> A{  </a:t>
            </a:r>
          </a:p>
          <a:p>
            <a:pPr lvl="0" algn="just">
              <a:buNone/>
            </a:pPr>
            <a:r>
              <a:rPr lang="en-IN" sz="2600" dirty="0"/>
              <a:t>  </a:t>
            </a:r>
            <a:r>
              <a:rPr lang="en-IN" sz="2600" b="1" dirty="0"/>
              <a:t>public</a:t>
            </a:r>
            <a:r>
              <a:rPr lang="en-IN" sz="2600" dirty="0"/>
              <a:t> </a:t>
            </a:r>
            <a:r>
              <a:rPr lang="en-IN" sz="2600" b="1" dirty="0"/>
              <a:t>void</a:t>
            </a:r>
            <a:r>
              <a:rPr lang="en-IN" sz="2600" dirty="0"/>
              <a:t> </a:t>
            </a:r>
            <a:r>
              <a:rPr lang="en-IN" sz="2600" dirty="0" err="1"/>
              <a:t>msg</a:t>
            </a:r>
            <a:r>
              <a:rPr lang="en-IN" sz="2600" dirty="0"/>
              <a:t>(){</a:t>
            </a:r>
            <a:r>
              <a:rPr lang="en-IN" sz="2600" dirty="0" err="1"/>
              <a:t>System.out.println</a:t>
            </a:r>
            <a:r>
              <a:rPr lang="en-IN" sz="2600" dirty="0"/>
              <a:t>("Hello");}  </a:t>
            </a:r>
          </a:p>
          <a:p>
            <a:pPr lvl="0" algn="just">
              <a:buNone/>
            </a:pPr>
            <a:r>
              <a:rPr lang="en-IN" sz="2600" dirty="0"/>
              <a:t>}  </a:t>
            </a:r>
          </a:p>
          <a:p>
            <a:pPr lvl="0" algn="just">
              <a:buNone/>
            </a:pPr>
            <a:r>
              <a:rPr lang="en-IN" sz="2600" dirty="0"/>
              <a:t>//save by B.java  </a:t>
            </a:r>
          </a:p>
          <a:p>
            <a:pPr lvl="0" algn="just">
              <a:buNone/>
            </a:pPr>
            <a:r>
              <a:rPr lang="en-IN" sz="2600" b="1" dirty="0"/>
              <a:t>package</a:t>
            </a:r>
            <a:r>
              <a:rPr lang="en-IN" sz="2600" dirty="0"/>
              <a:t> </a:t>
            </a:r>
            <a:r>
              <a:rPr lang="en-IN" sz="2600" dirty="0" err="1"/>
              <a:t>mypack</a:t>
            </a:r>
            <a:r>
              <a:rPr lang="en-IN" sz="2600" dirty="0"/>
              <a:t>;  </a:t>
            </a:r>
          </a:p>
          <a:p>
            <a:pPr lvl="0" algn="just">
              <a:buNone/>
            </a:pPr>
            <a:r>
              <a:rPr lang="en-IN" sz="2600" b="1" dirty="0"/>
              <a:t>class</a:t>
            </a:r>
            <a:r>
              <a:rPr lang="en-IN" sz="2600" dirty="0"/>
              <a:t> B{  </a:t>
            </a:r>
          </a:p>
          <a:p>
            <a:pPr lvl="0" algn="just">
              <a:buNone/>
            </a:pPr>
            <a:r>
              <a:rPr lang="en-IN" sz="2600" dirty="0"/>
              <a:t>  </a:t>
            </a:r>
            <a:r>
              <a:rPr lang="en-IN" sz="2600" b="1" dirty="0"/>
              <a:t>public</a:t>
            </a:r>
            <a:r>
              <a:rPr lang="en-IN" sz="2600" dirty="0"/>
              <a:t> </a:t>
            </a:r>
            <a:r>
              <a:rPr lang="en-IN" sz="2600" b="1" dirty="0"/>
              <a:t>static</a:t>
            </a:r>
            <a:r>
              <a:rPr lang="en-IN" sz="2600" dirty="0"/>
              <a:t> </a:t>
            </a:r>
            <a:r>
              <a:rPr lang="en-IN" sz="2600" b="1" dirty="0"/>
              <a:t>void</a:t>
            </a:r>
            <a:r>
              <a:rPr lang="en-IN" sz="2600" dirty="0"/>
              <a:t> main(String </a:t>
            </a:r>
            <a:r>
              <a:rPr lang="en-IN" sz="2600" dirty="0" err="1"/>
              <a:t>args</a:t>
            </a:r>
            <a:r>
              <a:rPr lang="en-IN" sz="2600" dirty="0"/>
              <a:t>[]){  </a:t>
            </a:r>
          </a:p>
          <a:p>
            <a:pPr lvl="0" algn="just">
              <a:buNone/>
            </a:pPr>
            <a:r>
              <a:rPr lang="en-IN" sz="2600" dirty="0"/>
              <a:t>   </a:t>
            </a:r>
            <a:r>
              <a:rPr lang="en-IN" sz="2600" dirty="0" err="1"/>
              <a:t>pack.A</a:t>
            </a:r>
            <a:r>
              <a:rPr lang="en-IN" sz="2600" dirty="0"/>
              <a:t> </a:t>
            </a:r>
            <a:r>
              <a:rPr lang="en-IN" sz="2600" dirty="0" err="1"/>
              <a:t>obj</a:t>
            </a:r>
            <a:r>
              <a:rPr lang="en-IN" sz="2600" dirty="0"/>
              <a:t> = </a:t>
            </a:r>
            <a:r>
              <a:rPr lang="en-IN" sz="2600" b="1" dirty="0"/>
              <a:t>new</a:t>
            </a:r>
            <a:r>
              <a:rPr lang="en-IN" sz="2600" dirty="0"/>
              <a:t> </a:t>
            </a:r>
            <a:r>
              <a:rPr lang="en-IN" sz="2600" dirty="0" err="1"/>
              <a:t>pack.A</a:t>
            </a:r>
            <a:r>
              <a:rPr lang="en-IN" sz="2600" dirty="0"/>
              <a:t>();</a:t>
            </a:r>
            <a:r>
              <a:rPr lang="en-IN" sz="2600" dirty="0">
                <a:solidFill>
                  <a:srgbClr val="C00000"/>
                </a:solidFill>
              </a:rPr>
              <a:t>//using fully qualified name</a:t>
            </a:r>
            <a:r>
              <a:rPr lang="en-IN" sz="2600" dirty="0"/>
              <a:t>  </a:t>
            </a:r>
          </a:p>
          <a:p>
            <a:pPr lvl="0" algn="just">
              <a:buNone/>
            </a:pPr>
            <a:r>
              <a:rPr lang="en-IN" sz="2600" dirty="0"/>
              <a:t>   obj.msg();  </a:t>
            </a:r>
          </a:p>
          <a:p>
            <a:pPr lvl="0" algn="just">
              <a:buNone/>
            </a:pPr>
            <a:r>
              <a:rPr lang="en-IN" sz="2600" dirty="0"/>
              <a:t>  }  </a:t>
            </a:r>
          </a:p>
          <a:p>
            <a:pPr lvl="0" algn="just">
              <a:buNone/>
            </a:pPr>
            <a:r>
              <a:rPr lang="en-IN" sz="2600" dirty="0"/>
              <a:t>}</a:t>
            </a:r>
            <a:r>
              <a:rPr lang="en-IN" dirty="0"/>
              <a:t>  </a:t>
            </a:r>
          </a:p>
          <a:p>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1D672-1495-4B8A-A083-93EB8E0F7ED2}"/>
              </a:ext>
            </a:extLst>
          </p:cNvPr>
          <p:cNvSpPr>
            <a:spLocks noGrp="1"/>
          </p:cNvSpPr>
          <p:nvPr>
            <p:ph type="title"/>
          </p:nvPr>
        </p:nvSpPr>
        <p:spPr/>
        <p:txBody>
          <a:bodyPr>
            <a:normAutofit/>
          </a:bodyPr>
          <a:lstStyle/>
          <a:p>
            <a:r>
              <a:rPr lang="en-US" dirty="0">
                <a:solidFill>
                  <a:srgbClr val="C00000"/>
                </a:solidFill>
              </a:rPr>
              <a:t>Setting CLASSPATH</a:t>
            </a:r>
          </a:p>
        </p:txBody>
      </p:sp>
      <p:sp>
        <p:nvSpPr>
          <p:cNvPr id="3" name="Content Placeholder 2">
            <a:extLst>
              <a:ext uri="{FF2B5EF4-FFF2-40B4-BE49-F238E27FC236}">
                <a16:creationId xmlns:a16="http://schemas.microsoft.com/office/drawing/2014/main" id="{754B87F4-95A1-423F-AD10-056316F83140}"/>
              </a:ext>
            </a:extLst>
          </p:cNvPr>
          <p:cNvSpPr>
            <a:spLocks noGrp="1"/>
          </p:cNvSpPr>
          <p:nvPr>
            <p:ph idx="1"/>
          </p:nvPr>
        </p:nvSpPr>
        <p:spPr/>
        <p:txBody>
          <a:bodyPr>
            <a:normAutofit fontScale="92500"/>
          </a:bodyPr>
          <a:lstStyle/>
          <a:p>
            <a:pPr marL="0" indent="0">
              <a:buNone/>
            </a:pPr>
            <a:r>
              <a:rPr lang="en-US" dirty="0"/>
              <a:t>CLASSPATH can be set by any of the following ways:</a:t>
            </a:r>
          </a:p>
          <a:p>
            <a:r>
              <a:rPr lang="en-US" dirty="0"/>
              <a:t>CLASSPATH can be set permanently in the environment: In Windows.</a:t>
            </a:r>
          </a:p>
          <a:p>
            <a:r>
              <a:rPr lang="en-US" dirty="0"/>
              <a:t>CLASSPATH can be set temporarily for that particular CMD shell session by issuing the following command:</a:t>
            </a:r>
          </a:p>
          <a:p>
            <a:r>
              <a:rPr lang="en-US" dirty="0"/>
              <a:t>&gt; </a:t>
            </a:r>
            <a:r>
              <a:rPr lang="en-US" sz="2600" dirty="0"/>
              <a:t>SET CLASSPATH=.;c:\</a:t>
            </a:r>
            <a:r>
              <a:rPr lang="en-US" sz="2600" dirty="0" err="1"/>
              <a:t>javaproject</a:t>
            </a:r>
            <a:r>
              <a:rPr lang="en-US" sz="2600" dirty="0"/>
              <a:t>\</a:t>
            </a:r>
            <a:r>
              <a:rPr lang="en-US" sz="2600" dirty="0" err="1"/>
              <a:t>classes;d</a:t>
            </a:r>
            <a:r>
              <a:rPr lang="en-US" sz="2600" dirty="0"/>
              <a:t>:\tomcat\lib\servlet-api.jar</a:t>
            </a:r>
            <a:endParaRPr lang="en-US" dirty="0"/>
          </a:p>
        </p:txBody>
      </p:sp>
    </p:spTree>
    <p:extLst>
      <p:ext uri="{BB962C8B-B14F-4D97-AF65-F5344CB8AC3E}">
        <p14:creationId xmlns:p14="http://schemas.microsoft.com/office/powerpoint/2010/main" val="307555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pPr algn="l"/>
            <a:r>
              <a:rPr lang="en-US" b="1" dirty="0">
                <a:solidFill>
                  <a:srgbClr val="C00000"/>
                </a:solidFill>
              </a:rPr>
              <a:t>Lecture 11</a:t>
            </a:r>
          </a:p>
        </p:txBody>
      </p:sp>
      <p:sp>
        <p:nvSpPr>
          <p:cNvPr id="3" name="Content Placeholder 2"/>
          <p:cNvSpPr>
            <a:spLocks noGrp="1"/>
          </p:cNvSpPr>
          <p:nvPr>
            <p:ph idx="1"/>
          </p:nvPr>
        </p:nvSpPr>
        <p:spPr>
          <a:xfrm>
            <a:off x="457200" y="836712"/>
            <a:ext cx="8229600" cy="5289451"/>
          </a:xfrm>
        </p:spPr>
        <p:txBody>
          <a:bodyPr>
            <a:normAutofit/>
          </a:bodyPr>
          <a:lstStyle/>
          <a:p>
            <a:r>
              <a:rPr lang="en-US" b="1" dirty="0"/>
              <a:t>Defining Package</a:t>
            </a:r>
          </a:p>
          <a:p>
            <a:r>
              <a:rPr lang="en-US" b="1" dirty="0"/>
              <a:t>CLASSPATH Setting for Packages</a:t>
            </a:r>
          </a:p>
        </p:txBody>
      </p:sp>
    </p:spTree>
    <p:extLst>
      <p:ext uri="{BB962C8B-B14F-4D97-AF65-F5344CB8AC3E}">
        <p14:creationId xmlns:p14="http://schemas.microsoft.com/office/powerpoint/2010/main" val="2406532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dirty="0">
                <a:solidFill>
                  <a:srgbClr val="C00000"/>
                </a:solidFill>
              </a:rPr>
              <a:t>Java Package</a:t>
            </a:r>
            <a:r>
              <a:rPr lang="en-US" dirty="0">
                <a:solidFill>
                  <a:srgbClr val="C00000"/>
                </a:solidFill>
              </a:rPr>
              <a:t>  </a:t>
            </a:r>
            <a:endParaRPr lang="en-IN" dirty="0">
              <a:solidFill>
                <a:srgbClr val="C00000"/>
              </a:solidFill>
            </a:endParaRPr>
          </a:p>
        </p:txBody>
      </p:sp>
      <p:sp>
        <p:nvSpPr>
          <p:cNvPr id="3" name="Content Placeholder 2"/>
          <p:cNvSpPr>
            <a:spLocks noGrp="1"/>
          </p:cNvSpPr>
          <p:nvPr>
            <p:ph idx="1"/>
          </p:nvPr>
        </p:nvSpPr>
        <p:spPr>
          <a:xfrm>
            <a:off x="457200" y="1428736"/>
            <a:ext cx="8229600" cy="5214974"/>
          </a:xfrm>
        </p:spPr>
        <p:txBody>
          <a:bodyPr>
            <a:normAutofit lnSpcReduction="10000"/>
          </a:bodyPr>
          <a:lstStyle/>
          <a:p>
            <a:pPr marL="0" indent="0" algn="just">
              <a:buNone/>
            </a:pPr>
            <a:r>
              <a:rPr lang="en-US" dirty="0"/>
              <a:t>Package in Java is a mechanism to encapsulate a group of classes, sub packages and interfaces. </a:t>
            </a:r>
          </a:p>
          <a:p>
            <a:pPr marL="0" indent="0" algn="just">
              <a:buNone/>
            </a:pPr>
            <a:r>
              <a:rPr lang="en-US" dirty="0">
                <a:solidFill>
                  <a:srgbClr val="C00000"/>
                </a:solidFill>
              </a:rPr>
              <a:t>Packages are used for:</a:t>
            </a:r>
          </a:p>
          <a:p>
            <a:pPr algn="just"/>
            <a:r>
              <a:rPr lang="en-US" dirty="0"/>
              <a:t>Preventing naming conflicts. For example there can be two classes with name Employee in two packages, </a:t>
            </a:r>
            <a:r>
              <a:rPr lang="en-US" dirty="0" err="1"/>
              <a:t>college.staff.cs.Employee</a:t>
            </a:r>
            <a:r>
              <a:rPr lang="en-US" dirty="0"/>
              <a:t> and </a:t>
            </a:r>
            <a:r>
              <a:rPr lang="en-US" dirty="0" err="1"/>
              <a:t>college.staff.ee.Employee</a:t>
            </a:r>
            <a:endParaRPr lang="en-US" dirty="0"/>
          </a:p>
          <a:p>
            <a:pPr algn="just"/>
            <a:r>
              <a:rPr lang="en-US" dirty="0"/>
              <a:t>Making searching/locating and usage of classes, interfaces, enumerations and annotations easier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0471A-0A30-4884-9130-02362E1A7B83}"/>
              </a:ext>
            </a:extLst>
          </p:cNvPr>
          <p:cNvSpPr>
            <a:spLocks noGrp="1"/>
          </p:cNvSpPr>
          <p:nvPr>
            <p:ph type="title"/>
          </p:nvPr>
        </p:nvSpPr>
        <p:spPr/>
        <p:txBody>
          <a:bodyPr/>
          <a:lstStyle/>
          <a:p>
            <a:r>
              <a:rPr lang="en-US" dirty="0"/>
              <a:t>  </a:t>
            </a:r>
          </a:p>
        </p:txBody>
      </p:sp>
      <p:sp>
        <p:nvSpPr>
          <p:cNvPr id="3" name="Content Placeholder 2">
            <a:extLst>
              <a:ext uri="{FF2B5EF4-FFF2-40B4-BE49-F238E27FC236}">
                <a16:creationId xmlns:a16="http://schemas.microsoft.com/office/drawing/2014/main" id="{B0CDD7D3-2D51-40A9-AF01-AFED8D45CB07}"/>
              </a:ext>
            </a:extLst>
          </p:cNvPr>
          <p:cNvSpPr>
            <a:spLocks noGrp="1"/>
          </p:cNvSpPr>
          <p:nvPr>
            <p:ph idx="1"/>
          </p:nvPr>
        </p:nvSpPr>
        <p:spPr>
          <a:xfrm>
            <a:off x="457200" y="404664"/>
            <a:ext cx="8229600" cy="6178698"/>
          </a:xfrm>
        </p:spPr>
        <p:txBody>
          <a:bodyPr>
            <a:normAutofit lnSpcReduction="10000"/>
          </a:bodyPr>
          <a:lstStyle/>
          <a:p>
            <a:pPr algn="just"/>
            <a:r>
              <a:rPr lang="en-US" sz="3600" dirty="0">
                <a:solidFill>
                  <a:srgbClr val="C00000"/>
                </a:solidFill>
              </a:rPr>
              <a:t>Providing controlled access: </a:t>
            </a:r>
            <a:r>
              <a:rPr lang="en-US" sz="3600" dirty="0"/>
              <a:t>protected and default have package level access control.</a:t>
            </a:r>
          </a:p>
          <a:p>
            <a:pPr algn="just"/>
            <a:r>
              <a:rPr lang="en-US" sz="3600" dirty="0"/>
              <a:t>A protected member is accessible by classes in the same package and its subclasses.</a:t>
            </a:r>
          </a:p>
          <a:p>
            <a:pPr algn="just"/>
            <a:r>
              <a:rPr lang="en-US" sz="3600" dirty="0"/>
              <a:t>A default member (without any access specifier) is accessible by classes in the same package only.</a:t>
            </a:r>
          </a:p>
          <a:p>
            <a:pPr algn="just"/>
            <a:r>
              <a:rPr lang="en-US" sz="3600" dirty="0"/>
              <a:t>Packages can be considered as data encapsulation (or data-hiding).</a:t>
            </a:r>
          </a:p>
          <a:p>
            <a:endParaRPr lang="en-US" dirty="0"/>
          </a:p>
        </p:txBody>
      </p:sp>
    </p:spTree>
    <p:extLst>
      <p:ext uri="{BB962C8B-B14F-4D97-AF65-F5344CB8AC3E}">
        <p14:creationId xmlns:p14="http://schemas.microsoft.com/office/powerpoint/2010/main" val="1256727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lstStyle/>
          <a:p>
            <a:r>
              <a:rPr lang="en-US" dirty="0"/>
              <a:t>  </a:t>
            </a:r>
            <a:endParaRPr lang="en-IN" dirty="0"/>
          </a:p>
        </p:txBody>
      </p:sp>
      <p:sp>
        <p:nvSpPr>
          <p:cNvPr id="3" name="Content Placeholder 2"/>
          <p:cNvSpPr>
            <a:spLocks noGrp="1"/>
          </p:cNvSpPr>
          <p:nvPr>
            <p:ph idx="1"/>
          </p:nvPr>
        </p:nvSpPr>
        <p:spPr>
          <a:xfrm>
            <a:off x="457200" y="285728"/>
            <a:ext cx="8229600" cy="6357982"/>
          </a:xfrm>
        </p:spPr>
        <p:txBody>
          <a:bodyPr/>
          <a:lstStyle/>
          <a:p>
            <a:pPr>
              <a:buNone/>
            </a:pPr>
            <a:r>
              <a:rPr lang="en-IN" sz="3600" b="1" dirty="0">
                <a:solidFill>
                  <a:srgbClr val="C00000"/>
                </a:solidFill>
              </a:rPr>
              <a:t>Advantage of Java Package</a:t>
            </a:r>
          </a:p>
          <a:p>
            <a:pPr>
              <a:buNone/>
            </a:pPr>
            <a:r>
              <a:rPr lang="en-IN" sz="3600" dirty="0"/>
              <a:t>1) Java package is used to categorize the classes and interfaces so that they can be easily maintained.</a:t>
            </a:r>
          </a:p>
          <a:p>
            <a:pPr>
              <a:buNone/>
            </a:pPr>
            <a:r>
              <a:rPr lang="en-IN" sz="3600" dirty="0"/>
              <a:t>2) Java package provides access protection.</a:t>
            </a:r>
          </a:p>
          <a:p>
            <a:pPr>
              <a:buNone/>
            </a:pPr>
            <a:r>
              <a:rPr lang="en-IN" sz="3600" dirty="0"/>
              <a:t>3) Java package removes naming collision.</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89B0-0DB2-46DB-8CD6-7DFEACC23E3D}"/>
              </a:ext>
            </a:extLst>
          </p:cNvPr>
          <p:cNvSpPr>
            <a:spLocks noGrp="1"/>
          </p:cNvSpPr>
          <p:nvPr>
            <p:ph type="title"/>
          </p:nvPr>
        </p:nvSpPr>
        <p:spPr>
          <a:xfrm>
            <a:off x="457200" y="274638"/>
            <a:ext cx="8229600" cy="346050"/>
          </a:xfrm>
        </p:spPr>
        <p:txBody>
          <a:bodyPr>
            <a:normAutofit fontScale="90000"/>
          </a:bodyPr>
          <a:lstStyle/>
          <a:p>
            <a:r>
              <a:rPr lang="en-US" b="1" dirty="0">
                <a:solidFill>
                  <a:srgbClr val="C00000"/>
                </a:solidFill>
              </a:rPr>
              <a:t>How packages work</a:t>
            </a:r>
            <a:endParaRPr lang="en-US" dirty="0">
              <a:solidFill>
                <a:srgbClr val="C00000"/>
              </a:solidFill>
            </a:endParaRPr>
          </a:p>
        </p:txBody>
      </p:sp>
      <p:sp>
        <p:nvSpPr>
          <p:cNvPr id="3" name="Content Placeholder 2">
            <a:extLst>
              <a:ext uri="{FF2B5EF4-FFF2-40B4-BE49-F238E27FC236}">
                <a16:creationId xmlns:a16="http://schemas.microsoft.com/office/drawing/2014/main" id="{E8F03DAA-566F-4D40-BCAF-77E6D7D7D5D0}"/>
              </a:ext>
            </a:extLst>
          </p:cNvPr>
          <p:cNvSpPr>
            <a:spLocks noGrp="1"/>
          </p:cNvSpPr>
          <p:nvPr>
            <p:ph idx="1"/>
          </p:nvPr>
        </p:nvSpPr>
        <p:spPr>
          <a:xfrm>
            <a:off x="457200" y="1052736"/>
            <a:ext cx="8229600" cy="5073427"/>
          </a:xfrm>
        </p:spPr>
        <p:txBody>
          <a:bodyPr>
            <a:normAutofit fontScale="92500"/>
          </a:bodyPr>
          <a:lstStyle/>
          <a:p>
            <a:pPr marL="0" indent="0" algn="just">
              <a:buNone/>
            </a:pPr>
            <a:r>
              <a:rPr lang="en-US" dirty="0"/>
              <a:t>Package names and directory structure are closely related. </a:t>
            </a:r>
          </a:p>
          <a:p>
            <a:pPr marL="0" indent="0" algn="just">
              <a:buNone/>
            </a:pPr>
            <a:r>
              <a:rPr lang="en-US" dirty="0"/>
              <a:t>For example if a package name is </a:t>
            </a:r>
            <a:r>
              <a:rPr lang="en-US" dirty="0" err="1">
                <a:solidFill>
                  <a:srgbClr val="C00000"/>
                </a:solidFill>
              </a:rPr>
              <a:t>college.staff.cs</a:t>
            </a:r>
            <a:r>
              <a:rPr lang="en-US" dirty="0"/>
              <a:t>, then there are three directories, college, staff and cs such that cs is present in staff and staff is present inside college. </a:t>
            </a:r>
          </a:p>
          <a:p>
            <a:pPr marL="0" indent="0" algn="just">
              <a:buNone/>
            </a:pPr>
            <a:r>
              <a:rPr lang="en-US" dirty="0"/>
              <a:t>Also, the directory college is accessible through CLASSPATH variable, i.e., path of parent directory of college is present in CLASSPATH. The idea is to make sure that classes are easy to locate</a:t>
            </a:r>
          </a:p>
        </p:txBody>
      </p:sp>
    </p:spTree>
    <p:extLst>
      <p:ext uri="{BB962C8B-B14F-4D97-AF65-F5344CB8AC3E}">
        <p14:creationId xmlns:p14="http://schemas.microsoft.com/office/powerpoint/2010/main" val="3043436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AE4E7-4F44-4915-AED8-4EA4210A10EA}"/>
              </a:ext>
            </a:extLst>
          </p:cNvPr>
          <p:cNvSpPr>
            <a:spLocks noGrp="1"/>
          </p:cNvSpPr>
          <p:nvPr>
            <p:ph type="title"/>
          </p:nvPr>
        </p:nvSpPr>
        <p:spPr>
          <a:xfrm>
            <a:off x="457200" y="274638"/>
            <a:ext cx="8229600" cy="922114"/>
          </a:xfrm>
        </p:spPr>
        <p:txBody>
          <a:bodyPr/>
          <a:lstStyle/>
          <a:p>
            <a:r>
              <a:rPr lang="en-US" b="1" dirty="0">
                <a:solidFill>
                  <a:srgbClr val="C00000"/>
                </a:solidFill>
              </a:rPr>
              <a:t>Sub packages</a:t>
            </a:r>
            <a:endParaRPr lang="en-US" dirty="0">
              <a:solidFill>
                <a:srgbClr val="C00000"/>
              </a:solidFill>
            </a:endParaRPr>
          </a:p>
        </p:txBody>
      </p:sp>
      <p:sp>
        <p:nvSpPr>
          <p:cNvPr id="3" name="Content Placeholder 2">
            <a:extLst>
              <a:ext uri="{FF2B5EF4-FFF2-40B4-BE49-F238E27FC236}">
                <a16:creationId xmlns:a16="http://schemas.microsoft.com/office/drawing/2014/main" id="{90C48660-F94F-4E7E-8454-2296FDCA74CF}"/>
              </a:ext>
            </a:extLst>
          </p:cNvPr>
          <p:cNvSpPr>
            <a:spLocks noGrp="1"/>
          </p:cNvSpPr>
          <p:nvPr>
            <p:ph idx="1"/>
          </p:nvPr>
        </p:nvSpPr>
        <p:spPr>
          <a:xfrm>
            <a:off x="457200" y="1052736"/>
            <a:ext cx="8229600" cy="5530626"/>
          </a:xfrm>
        </p:spPr>
        <p:txBody>
          <a:bodyPr>
            <a:normAutofit lnSpcReduction="10000"/>
          </a:bodyPr>
          <a:lstStyle/>
          <a:p>
            <a:pPr marL="0" indent="0" algn="just">
              <a:buNone/>
            </a:pPr>
            <a:r>
              <a:rPr lang="en-US" dirty="0"/>
              <a:t>Packages that are inside another package are the </a:t>
            </a:r>
            <a:r>
              <a:rPr lang="en-US" b="1" dirty="0"/>
              <a:t>sub packages</a:t>
            </a:r>
            <a:r>
              <a:rPr lang="en-US" dirty="0"/>
              <a:t>. </a:t>
            </a:r>
          </a:p>
          <a:p>
            <a:pPr marL="0" indent="0" algn="just">
              <a:buNone/>
            </a:pPr>
            <a:r>
              <a:rPr lang="en-US" dirty="0"/>
              <a:t>These are not imported by default, they have to imported explicitly. </a:t>
            </a:r>
          </a:p>
          <a:p>
            <a:pPr marL="0" indent="0" algn="just">
              <a:buNone/>
            </a:pPr>
            <a:r>
              <a:rPr lang="en-US" dirty="0"/>
              <a:t>Also, members of a sub package have no access privileges, i.e., they are considered as different package for protected and default access specifiers.</a:t>
            </a:r>
          </a:p>
          <a:p>
            <a:pPr marL="0" indent="0" algn="just">
              <a:buNone/>
            </a:pPr>
            <a:r>
              <a:rPr lang="en-US" dirty="0">
                <a:solidFill>
                  <a:srgbClr val="C00000"/>
                </a:solidFill>
              </a:rPr>
              <a:t>Example :</a:t>
            </a:r>
          </a:p>
          <a:p>
            <a:pPr marL="0" indent="0" algn="just">
              <a:buNone/>
            </a:pPr>
            <a:r>
              <a:rPr lang="en-US" dirty="0"/>
              <a:t>import </a:t>
            </a:r>
            <a:r>
              <a:rPr lang="en-US" dirty="0" err="1"/>
              <a:t>java.util</a:t>
            </a:r>
            <a:r>
              <a:rPr lang="en-US" dirty="0"/>
              <a:t>.*;</a:t>
            </a:r>
          </a:p>
          <a:p>
            <a:pPr marL="0" indent="0" algn="just">
              <a:buNone/>
            </a:pPr>
            <a:r>
              <a:rPr lang="en-US" dirty="0" err="1"/>
              <a:t>util</a:t>
            </a:r>
            <a:r>
              <a:rPr lang="en-US" dirty="0"/>
              <a:t> is a </a:t>
            </a:r>
            <a:r>
              <a:rPr lang="en-US" dirty="0" err="1"/>
              <a:t>subpackage</a:t>
            </a:r>
            <a:r>
              <a:rPr lang="en-US" dirty="0"/>
              <a:t> created inside java package.</a:t>
            </a:r>
          </a:p>
          <a:p>
            <a:endParaRPr lang="en-US" dirty="0"/>
          </a:p>
        </p:txBody>
      </p:sp>
    </p:spTree>
    <p:extLst>
      <p:ext uri="{BB962C8B-B14F-4D97-AF65-F5344CB8AC3E}">
        <p14:creationId xmlns:p14="http://schemas.microsoft.com/office/powerpoint/2010/main" val="40149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2911C-584D-4258-9E79-AAF3B2DEDFBA}"/>
              </a:ext>
            </a:extLst>
          </p:cNvPr>
          <p:cNvSpPr>
            <a:spLocks noGrp="1"/>
          </p:cNvSpPr>
          <p:nvPr>
            <p:ph type="title"/>
          </p:nvPr>
        </p:nvSpPr>
        <p:spPr>
          <a:xfrm>
            <a:off x="457200" y="274638"/>
            <a:ext cx="8229600" cy="706090"/>
          </a:xfrm>
        </p:spPr>
        <p:txBody>
          <a:bodyPr>
            <a:normAutofit fontScale="90000"/>
          </a:bodyPr>
          <a:lstStyle/>
          <a:p>
            <a:r>
              <a:rPr lang="en-US" b="1" dirty="0">
                <a:solidFill>
                  <a:srgbClr val="C00000"/>
                </a:solidFill>
              </a:rPr>
              <a:t>Accessing classes inside a package</a:t>
            </a:r>
            <a:endParaRPr lang="en-US" dirty="0">
              <a:solidFill>
                <a:srgbClr val="C00000"/>
              </a:solidFill>
            </a:endParaRPr>
          </a:p>
        </p:txBody>
      </p:sp>
      <p:sp>
        <p:nvSpPr>
          <p:cNvPr id="3" name="Content Placeholder 2">
            <a:extLst>
              <a:ext uri="{FF2B5EF4-FFF2-40B4-BE49-F238E27FC236}">
                <a16:creationId xmlns:a16="http://schemas.microsoft.com/office/drawing/2014/main" id="{5CEF46AB-13B4-4331-9A5C-DD58DFA0884D}"/>
              </a:ext>
            </a:extLst>
          </p:cNvPr>
          <p:cNvSpPr>
            <a:spLocks noGrp="1"/>
          </p:cNvSpPr>
          <p:nvPr>
            <p:ph idx="1"/>
          </p:nvPr>
        </p:nvSpPr>
        <p:spPr>
          <a:xfrm>
            <a:off x="457200" y="1196752"/>
            <a:ext cx="8229600" cy="5386610"/>
          </a:xfrm>
        </p:spPr>
        <p:txBody>
          <a:bodyPr>
            <a:normAutofit/>
          </a:bodyPr>
          <a:lstStyle/>
          <a:p>
            <a:pPr marL="0" indent="0">
              <a:buNone/>
            </a:pPr>
            <a:r>
              <a:rPr lang="en-US" sz="3600" dirty="0"/>
              <a:t>import the Vector class from </a:t>
            </a:r>
            <a:r>
              <a:rPr lang="en-US" sz="3600" dirty="0" err="1"/>
              <a:t>util</a:t>
            </a:r>
            <a:r>
              <a:rPr lang="en-US" sz="3600" dirty="0"/>
              <a:t> package.</a:t>
            </a:r>
          </a:p>
          <a:p>
            <a:pPr marL="0" indent="0">
              <a:buNone/>
            </a:pPr>
            <a:r>
              <a:rPr lang="en-US" sz="3600" dirty="0"/>
              <a:t>import </a:t>
            </a:r>
            <a:r>
              <a:rPr lang="en-US" sz="3600" dirty="0" err="1"/>
              <a:t>java.util.vector</a:t>
            </a:r>
            <a:r>
              <a:rPr lang="en-US" sz="3600" dirty="0"/>
              <a:t>; </a:t>
            </a:r>
          </a:p>
          <a:p>
            <a:endParaRPr lang="en-US" sz="3600" dirty="0"/>
          </a:p>
          <a:p>
            <a:pPr marL="0" indent="0">
              <a:buNone/>
            </a:pPr>
            <a:r>
              <a:rPr lang="en-US" sz="3600" dirty="0"/>
              <a:t>// import all the classes from </a:t>
            </a:r>
            <a:r>
              <a:rPr lang="en-US" sz="3600" dirty="0" err="1"/>
              <a:t>util</a:t>
            </a:r>
            <a:r>
              <a:rPr lang="en-US" sz="3600" dirty="0"/>
              <a:t> package</a:t>
            </a:r>
          </a:p>
          <a:p>
            <a:pPr marL="0" indent="0">
              <a:buNone/>
            </a:pPr>
            <a:r>
              <a:rPr lang="en-US" sz="3600" dirty="0"/>
              <a:t>import </a:t>
            </a:r>
            <a:r>
              <a:rPr lang="en-US" sz="3600" dirty="0" err="1"/>
              <a:t>java.util</a:t>
            </a:r>
            <a:r>
              <a:rPr lang="en-US" sz="3600" dirty="0"/>
              <a:t>.*; </a:t>
            </a:r>
          </a:p>
        </p:txBody>
      </p:sp>
    </p:spTree>
    <p:extLst>
      <p:ext uri="{BB962C8B-B14F-4D97-AF65-F5344CB8AC3E}">
        <p14:creationId xmlns:p14="http://schemas.microsoft.com/office/powerpoint/2010/main" val="29642622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7E38E-FE22-43BF-857B-CF493834D03C}"/>
              </a:ext>
            </a:extLst>
          </p:cNvPr>
          <p:cNvSpPr>
            <a:spLocks noGrp="1"/>
          </p:cNvSpPr>
          <p:nvPr>
            <p:ph type="title"/>
          </p:nvPr>
        </p:nvSpPr>
        <p:spPr/>
        <p:txBody>
          <a:bodyPr/>
          <a:lstStyle/>
          <a:p>
            <a:r>
              <a:rPr lang="en-US" dirty="0">
                <a:solidFill>
                  <a:srgbClr val="C00000"/>
                </a:solidFill>
              </a:rPr>
              <a:t>Types of Packages</a:t>
            </a:r>
          </a:p>
        </p:txBody>
      </p:sp>
      <p:pic>
        <p:nvPicPr>
          <p:cNvPr id="4" name="Content Placeholder 3">
            <a:extLst>
              <a:ext uri="{FF2B5EF4-FFF2-40B4-BE49-F238E27FC236}">
                <a16:creationId xmlns:a16="http://schemas.microsoft.com/office/drawing/2014/main" id="{99F93A8A-52B1-4B32-A2C0-D964DC9B11D5}"/>
              </a:ext>
            </a:extLst>
          </p:cNvPr>
          <p:cNvPicPr>
            <a:picLocks noGrp="1" noChangeAspect="1"/>
          </p:cNvPicPr>
          <p:nvPr>
            <p:ph idx="1"/>
          </p:nvPr>
        </p:nvPicPr>
        <p:blipFill>
          <a:blip r:embed="rId2"/>
          <a:stretch>
            <a:fillRect/>
          </a:stretch>
        </p:blipFill>
        <p:spPr>
          <a:xfrm>
            <a:off x="755576" y="1600200"/>
            <a:ext cx="7416824" cy="4853136"/>
          </a:xfrm>
          <a:prstGeom prst="rect">
            <a:avLst/>
          </a:prstGeom>
        </p:spPr>
      </p:pic>
    </p:spTree>
    <p:extLst>
      <p:ext uri="{BB962C8B-B14F-4D97-AF65-F5344CB8AC3E}">
        <p14:creationId xmlns:p14="http://schemas.microsoft.com/office/powerpoint/2010/main" val="423528346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2504</TotalTime>
  <Words>1274</Words>
  <Application>Microsoft Office PowerPoint</Application>
  <PresentationFormat>On-screen Show (4:3)</PresentationFormat>
  <Paragraphs>140</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1_Office Theme</vt:lpstr>
      <vt:lpstr> Object Oriented Programming with Java (Subject Code: BCS-403)</vt:lpstr>
      <vt:lpstr>Lecture 11</vt:lpstr>
      <vt:lpstr>Java Package  </vt:lpstr>
      <vt:lpstr>  </vt:lpstr>
      <vt:lpstr>  </vt:lpstr>
      <vt:lpstr>How packages work</vt:lpstr>
      <vt:lpstr>Sub packages</vt:lpstr>
      <vt:lpstr>Accessing classes inside a package</vt:lpstr>
      <vt:lpstr>Types of Packages</vt:lpstr>
      <vt:lpstr>Built-in Packages</vt:lpstr>
      <vt:lpstr>User-defined packages</vt:lpstr>
      <vt:lpstr>  </vt:lpstr>
      <vt:lpstr>  </vt:lpstr>
      <vt:lpstr>  </vt:lpstr>
      <vt:lpstr>  </vt:lpstr>
      <vt:lpstr>  </vt:lpstr>
      <vt:lpstr>  </vt:lpstr>
      <vt:lpstr>  </vt:lpstr>
      <vt:lpstr>Setting CLASSPATH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 in Java  </dc:title>
  <dc:creator>Administrator</dc:creator>
  <cp:lastModifiedBy>User</cp:lastModifiedBy>
  <cp:revision>234</cp:revision>
  <dcterms:created xsi:type="dcterms:W3CDTF">2016-07-25T09:37:31Z</dcterms:created>
  <dcterms:modified xsi:type="dcterms:W3CDTF">2024-04-29T06:42:37Z</dcterms:modified>
</cp:coreProperties>
</file>