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469" r:id="rId2"/>
    <p:sldId id="460" r:id="rId3"/>
    <p:sldId id="470" r:id="rId4"/>
    <p:sldId id="471" r:id="rId5"/>
    <p:sldId id="472" r:id="rId6"/>
    <p:sldId id="473" r:id="rId7"/>
    <p:sldId id="474" r:id="rId8"/>
    <p:sldId id="481" r:id="rId9"/>
    <p:sldId id="482" r:id="rId10"/>
    <p:sldId id="47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5E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01F2A3-F3EE-49DB-A4A9-319A04A526ED}" type="datetimeFigureOut">
              <a:rPr lang="en-US" smtClean="0"/>
              <a:pPr/>
              <a:t>5/3/2024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82BCD5-8674-4677-B141-28D447B9F472}" type="slidenum">
              <a:rPr lang="en-IN" smtClean="0"/>
              <a:pPr/>
              <a:t>‹#›</a:t>
            </a:fld>
            <a:endParaRPr lang="en-IN"/>
          </a:p>
        </p:txBody>
      </p:sp>
    </p:spTree>
    <p:extLst>
      <p:ext uri="{BB962C8B-B14F-4D97-AF65-F5344CB8AC3E}">
        <p14:creationId xmlns:p14="http://schemas.microsoft.com/office/powerpoint/2010/main" val="3193940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3E3BE48-04C9-46F1-B9C6-D84AEDBAF2EB}" type="datetimeFigureOut">
              <a:rPr lang="en-US" smtClean="0">
                <a:solidFill>
                  <a:prstClr val="black">
                    <a:tint val="75000"/>
                  </a:prstClr>
                </a:solidFill>
              </a:rPr>
              <a:pPr/>
              <a:t>5/3/2024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EC8EE9AF-8642-4017-A128-977BC26508A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113640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3E3BE48-04C9-46F1-B9C6-D84AEDBAF2EB}" type="datetimeFigureOut">
              <a:rPr lang="en-US" smtClean="0">
                <a:solidFill>
                  <a:prstClr val="black">
                    <a:tint val="75000"/>
                  </a:prstClr>
                </a:solidFill>
              </a:rPr>
              <a:pPr/>
              <a:t>5/3/2024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EC8EE9AF-8642-4017-A128-977BC26508A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594802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3E3BE48-04C9-46F1-B9C6-D84AEDBAF2EB}" type="datetimeFigureOut">
              <a:rPr lang="en-US" smtClean="0">
                <a:solidFill>
                  <a:prstClr val="black">
                    <a:tint val="75000"/>
                  </a:prstClr>
                </a:solidFill>
              </a:rPr>
              <a:pPr/>
              <a:t>5/3/2024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EC8EE9AF-8642-4017-A128-977BC26508A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57816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3E3BE48-04C9-46F1-B9C6-D84AEDBAF2EB}" type="datetimeFigureOut">
              <a:rPr lang="en-US" smtClean="0">
                <a:solidFill>
                  <a:prstClr val="black">
                    <a:tint val="75000"/>
                  </a:prstClr>
                </a:solidFill>
              </a:rPr>
              <a:pPr/>
              <a:t>5/3/2024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EC8EE9AF-8642-4017-A128-977BC26508A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603257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E3BE48-04C9-46F1-B9C6-D84AEDBAF2EB}" type="datetimeFigureOut">
              <a:rPr lang="en-US" smtClean="0">
                <a:solidFill>
                  <a:prstClr val="black">
                    <a:tint val="75000"/>
                  </a:prstClr>
                </a:solidFill>
              </a:rPr>
              <a:pPr/>
              <a:t>5/3/2024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EC8EE9AF-8642-4017-A128-977BC26508A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36674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3E3BE48-04C9-46F1-B9C6-D84AEDBAF2EB}" type="datetimeFigureOut">
              <a:rPr lang="en-US" smtClean="0">
                <a:solidFill>
                  <a:prstClr val="black">
                    <a:tint val="75000"/>
                  </a:prstClr>
                </a:solidFill>
              </a:rPr>
              <a:pPr/>
              <a:t>5/3/2024</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EC8EE9AF-8642-4017-A128-977BC26508A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863014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3E3BE48-04C9-46F1-B9C6-D84AEDBAF2EB}" type="datetimeFigureOut">
              <a:rPr lang="en-US" smtClean="0">
                <a:solidFill>
                  <a:prstClr val="black">
                    <a:tint val="75000"/>
                  </a:prstClr>
                </a:solidFill>
              </a:rPr>
              <a:pPr/>
              <a:t>5/3/2024</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EC8EE9AF-8642-4017-A128-977BC26508A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019983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3E3BE48-04C9-46F1-B9C6-D84AEDBAF2EB}" type="datetimeFigureOut">
              <a:rPr lang="en-US" smtClean="0">
                <a:solidFill>
                  <a:prstClr val="black">
                    <a:tint val="75000"/>
                  </a:prstClr>
                </a:solidFill>
              </a:rPr>
              <a:pPr/>
              <a:t>5/3/2024</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EC8EE9AF-8642-4017-A128-977BC26508A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632315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E3BE48-04C9-46F1-B9C6-D84AEDBAF2EB}" type="datetimeFigureOut">
              <a:rPr lang="en-US" smtClean="0">
                <a:solidFill>
                  <a:prstClr val="black">
                    <a:tint val="75000"/>
                  </a:prstClr>
                </a:solidFill>
              </a:rPr>
              <a:pPr/>
              <a:t>5/3/2024</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EC8EE9AF-8642-4017-A128-977BC26508A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239487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E3BE48-04C9-46F1-B9C6-D84AEDBAF2EB}" type="datetimeFigureOut">
              <a:rPr lang="en-US" smtClean="0">
                <a:solidFill>
                  <a:prstClr val="black">
                    <a:tint val="75000"/>
                  </a:prstClr>
                </a:solidFill>
              </a:rPr>
              <a:pPr/>
              <a:t>5/3/2024</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EC8EE9AF-8642-4017-A128-977BC26508A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08785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E3BE48-04C9-46F1-B9C6-D84AEDBAF2EB}" type="datetimeFigureOut">
              <a:rPr lang="en-US" smtClean="0">
                <a:solidFill>
                  <a:prstClr val="black">
                    <a:tint val="75000"/>
                  </a:prstClr>
                </a:solidFill>
              </a:rPr>
              <a:pPr/>
              <a:t>5/3/2024</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EC8EE9AF-8642-4017-A128-977BC26508A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125702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E3BE48-04C9-46F1-B9C6-D84AEDBAF2EB}" type="datetimeFigureOut">
              <a:rPr lang="en-US" smtClean="0">
                <a:solidFill>
                  <a:prstClr val="black">
                    <a:tint val="75000"/>
                  </a:prstClr>
                </a:solidFill>
              </a:rPr>
              <a:pPr/>
              <a:t>5/3/2024</a:t>
            </a:fld>
            <a:endParaRPr lang="en-IN">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8EE9AF-8642-4017-A128-977BC26508A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7515236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ABBFD-A736-49B4-ABD2-43594F04F2BD}"/>
              </a:ext>
            </a:extLst>
          </p:cNvPr>
          <p:cNvSpPr>
            <a:spLocks noGrp="1"/>
          </p:cNvSpPr>
          <p:nvPr>
            <p:ph type="ctrTitle"/>
          </p:nvPr>
        </p:nvSpPr>
        <p:spPr>
          <a:xfrm>
            <a:off x="323528" y="2130425"/>
            <a:ext cx="8352928" cy="1470025"/>
          </a:xfrm>
        </p:spPr>
        <p:txBody>
          <a:bodyPr>
            <a:normAutofit/>
          </a:bodyPr>
          <a:lstStyle/>
          <a:p>
            <a:r>
              <a:rPr lang="en-US" sz="3200" b="1" dirty="0">
                <a:solidFill>
                  <a:srgbClr val="C00000"/>
                </a:solidFill>
              </a:rPr>
              <a:t> </a:t>
            </a:r>
            <a:r>
              <a:rPr lang="en-US" sz="3600" b="1" dirty="0">
                <a:solidFill>
                  <a:srgbClr val="C00000"/>
                </a:solidFill>
              </a:rPr>
              <a:t>Object Oriented Programming with Java</a:t>
            </a:r>
            <a:br>
              <a:rPr lang="en-US" sz="3600" b="1" dirty="0">
                <a:solidFill>
                  <a:srgbClr val="C00000"/>
                </a:solidFill>
              </a:rPr>
            </a:br>
            <a:r>
              <a:rPr lang="en-US" sz="3600" b="1" dirty="0">
                <a:solidFill>
                  <a:srgbClr val="C00000"/>
                </a:solidFill>
              </a:rPr>
              <a:t>(Subject Code: BCS-403)</a:t>
            </a:r>
            <a:endParaRPr lang="en-US" sz="3200" b="1" dirty="0">
              <a:solidFill>
                <a:srgbClr val="C00000"/>
              </a:solidFill>
            </a:endParaRPr>
          </a:p>
        </p:txBody>
      </p:sp>
      <p:sp>
        <p:nvSpPr>
          <p:cNvPr id="3" name="Subtitle 2">
            <a:extLst>
              <a:ext uri="{FF2B5EF4-FFF2-40B4-BE49-F238E27FC236}">
                <a16:creationId xmlns:a16="http://schemas.microsoft.com/office/drawing/2014/main" id="{049FB854-B86E-4CAA-A622-A25DA7DF7511}"/>
              </a:ext>
            </a:extLst>
          </p:cNvPr>
          <p:cNvSpPr>
            <a:spLocks noGrp="1"/>
          </p:cNvSpPr>
          <p:nvPr>
            <p:ph type="subTitle" idx="1"/>
          </p:nvPr>
        </p:nvSpPr>
        <p:spPr/>
        <p:txBody>
          <a:bodyPr>
            <a:normAutofit/>
          </a:bodyPr>
          <a:lstStyle/>
          <a:p>
            <a:r>
              <a:rPr lang="en-US" sz="3600" b="1" dirty="0">
                <a:solidFill>
                  <a:srgbClr val="C00000"/>
                </a:solidFill>
              </a:rPr>
              <a:t>Unit 1</a:t>
            </a:r>
          </a:p>
          <a:p>
            <a:r>
              <a:rPr lang="en-US" sz="3600" b="1" dirty="0">
                <a:solidFill>
                  <a:srgbClr val="C00000"/>
                </a:solidFill>
              </a:rPr>
              <a:t>Lecture 12</a:t>
            </a:r>
          </a:p>
        </p:txBody>
      </p:sp>
      <p:pic>
        <p:nvPicPr>
          <p:cNvPr id="5" name="Picture 4">
            <a:extLst>
              <a:ext uri="{FF2B5EF4-FFF2-40B4-BE49-F238E27FC236}">
                <a16:creationId xmlns:a16="http://schemas.microsoft.com/office/drawing/2014/main" id="{07E1D6B4-9D12-497F-A50F-867129A4A8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2662" y="476672"/>
            <a:ext cx="1343794" cy="1267599"/>
          </a:xfrm>
          <a:prstGeom prst="rect">
            <a:avLst/>
          </a:prstGeom>
        </p:spPr>
      </p:pic>
      <p:sp>
        <p:nvSpPr>
          <p:cNvPr id="6" name="Footer Placeholder 5">
            <a:extLst>
              <a:ext uri="{FF2B5EF4-FFF2-40B4-BE49-F238E27FC236}">
                <a16:creationId xmlns:a16="http://schemas.microsoft.com/office/drawing/2014/main" id="{559488A4-BB6B-4D29-97FF-5B8727DFCF64}"/>
              </a:ext>
            </a:extLst>
          </p:cNvPr>
          <p:cNvSpPr>
            <a:spLocks noGrp="1"/>
          </p:cNvSpPr>
          <p:nvPr>
            <p:ph type="ftr" sz="quarter" idx="11"/>
          </p:nvPr>
        </p:nvSpPr>
        <p:spPr>
          <a:xfrm>
            <a:off x="1979712" y="6356350"/>
            <a:ext cx="5688632" cy="365125"/>
          </a:xfrm>
        </p:spPr>
        <p:txBody>
          <a:bodyPr/>
          <a:lstStyle/>
          <a:p>
            <a:r>
              <a:rPr lang="en-US" dirty="0"/>
              <a:t>Department of Computer Science ,ABES Engineering College</a:t>
            </a:r>
            <a:endParaRPr lang="en-IN" dirty="0"/>
          </a:p>
        </p:txBody>
      </p:sp>
    </p:spTree>
    <p:extLst>
      <p:ext uri="{BB962C8B-B14F-4D97-AF65-F5344CB8AC3E}">
        <p14:creationId xmlns:p14="http://schemas.microsoft.com/office/powerpoint/2010/main" val="2292160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BB9C1-0C19-4D3D-A676-EC6A235C6673}"/>
              </a:ext>
            </a:extLst>
          </p:cNvPr>
          <p:cNvSpPr>
            <a:spLocks noGrp="1"/>
          </p:cNvSpPr>
          <p:nvPr>
            <p:ph type="title"/>
          </p:nvPr>
        </p:nvSpPr>
        <p:spPr>
          <a:xfrm>
            <a:off x="457200" y="274638"/>
            <a:ext cx="8229600" cy="850106"/>
          </a:xfrm>
        </p:spPr>
        <p:txBody>
          <a:bodyPr>
            <a:normAutofit/>
          </a:bodyPr>
          <a:lstStyle/>
          <a:p>
            <a:r>
              <a:rPr lang="en-US" dirty="0">
                <a:solidFill>
                  <a:srgbClr val="C00000"/>
                </a:solidFill>
              </a:rPr>
              <a:t>Making Jar Files</a:t>
            </a:r>
          </a:p>
        </p:txBody>
      </p:sp>
      <p:sp>
        <p:nvSpPr>
          <p:cNvPr id="3" name="Content Placeholder 2">
            <a:extLst>
              <a:ext uri="{FF2B5EF4-FFF2-40B4-BE49-F238E27FC236}">
                <a16:creationId xmlns:a16="http://schemas.microsoft.com/office/drawing/2014/main" id="{0CCBD859-F59A-4578-B5C3-C54296EA1F2E}"/>
              </a:ext>
            </a:extLst>
          </p:cNvPr>
          <p:cNvSpPr>
            <a:spLocks noGrp="1"/>
          </p:cNvSpPr>
          <p:nvPr>
            <p:ph idx="1"/>
          </p:nvPr>
        </p:nvSpPr>
        <p:spPr>
          <a:xfrm>
            <a:off x="457200" y="1268760"/>
            <a:ext cx="8229600" cy="5314602"/>
          </a:xfrm>
        </p:spPr>
        <p:txBody>
          <a:bodyPr>
            <a:normAutofit fontScale="92500" lnSpcReduction="20000"/>
          </a:bodyPr>
          <a:lstStyle/>
          <a:p>
            <a:pPr algn="just"/>
            <a:r>
              <a:rPr lang="en-US" dirty="0"/>
              <a:t>In Java, JAR stands for Java Archive, whose format is based on the zip format.</a:t>
            </a:r>
          </a:p>
          <a:p>
            <a:pPr algn="just"/>
            <a:r>
              <a:rPr lang="en-US" dirty="0"/>
              <a:t>The JAR files format is mainly used to aggregate a collection of files into a single one. </a:t>
            </a:r>
          </a:p>
          <a:p>
            <a:pPr algn="just"/>
            <a:r>
              <a:rPr lang="en-US" dirty="0"/>
              <a:t>It is a single cross-platform archive format that handles images, audio, and class files. With the existing applet code, it is backward-compatible. </a:t>
            </a:r>
          </a:p>
          <a:p>
            <a:pPr algn="just"/>
            <a:r>
              <a:rPr lang="en-US" dirty="0"/>
              <a:t>In Java, Jar files are completely written in the Java programming language.</a:t>
            </a:r>
          </a:p>
          <a:p>
            <a:pPr algn="just"/>
            <a:r>
              <a:rPr lang="en-US" dirty="0"/>
              <a:t>We can either download the JAR files from the browser or can write our own JAR files using Eclipse IDE.</a:t>
            </a:r>
          </a:p>
        </p:txBody>
      </p:sp>
    </p:spTree>
    <p:extLst>
      <p:ext uri="{BB962C8B-B14F-4D97-AF65-F5344CB8AC3E}">
        <p14:creationId xmlns:p14="http://schemas.microsoft.com/office/powerpoint/2010/main" val="1187578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pPr algn="l"/>
            <a:r>
              <a:rPr lang="en-US" b="1" dirty="0">
                <a:solidFill>
                  <a:srgbClr val="C00000"/>
                </a:solidFill>
              </a:rPr>
              <a:t>Lecture 12</a:t>
            </a:r>
          </a:p>
        </p:txBody>
      </p:sp>
      <p:sp>
        <p:nvSpPr>
          <p:cNvPr id="3" name="Content Placeholder 2"/>
          <p:cNvSpPr>
            <a:spLocks noGrp="1"/>
          </p:cNvSpPr>
          <p:nvPr>
            <p:ph idx="1"/>
          </p:nvPr>
        </p:nvSpPr>
        <p:spPr>
          <a:xfrm>
            <a:off x="457200" y="836712"/>
            <a:ext cx="8229600" cy="5289451"/>
          </a:xfrm>
        </p:spPr>
        <p:txBody>
          <a:bodyPr>
            <a:normAutofit/>
          </a:bodyPr>
          <a:lstStyle/>
          <a:p>
            <a:r>
              <a:rPr lang="en-US" dirty="0"/>
              <a:t>Import and Static Import</a:t>
            </a:r>
          </a:p>
          <a:p>
            <a:r>
              <a:rPr lang="en-US" dirty="0"/>
              <a:t>Naming Convention for Packages</a:t>
            </a:r>
          </a:p>
          <a:p>
            <a:r>
              <a:rPr lang="en-US" dirty="0"/>
              <a:t>Making JAR Files for Library Packages</a:t>
            </a:r>
          </a:p>
          <a:p>
            <a:endParaRPr lang="en-US" b="1" dirty="0"/>
          </a:p>
        </p:txBody>
      </p:sp>
      <p:sp>
        <p:nvSpPr>
          <p:cNvPr id="4" name="Footer Placeholder 3">
            <a:extLst>
              <a:ext uri="{FF2B5EF4-FFF2-40B4-BE49-F238E27FC236}">
                <a16:creationId xmlns:a16="http://schemas.microsoft.com/office/drawing/2014/main" id="{D7667AA7-DEAE-4206-ABB4-230A9D41CDBE}"/>
              </a:ext>
            </a:extLst>
          </p:cNvPr>
          <p:cNvSpPr>
            <a:spLocks noGrp="1"/>
          </p:cNvSpPr>
          <p:nvPr>
            <p:ph type="ftr" sz="quarter" idx="11"/>
          </p:nvPr>
        </p:nvSpPr>
        <p:spPr/>
        <p:txBody>
          <a:bodyPr/>
          <a:lstStyle/>
          <a:p>
            <a:r>
              <a:rPr lang="en-US" dirty="0"/>
              <a:t>Department of Computer Science ,ABES Engineering College</a:t>
            </a:r>
            <a:endParaRPr lang="en-IN" dirty="0"/>
          </a:p>
        </p:txBody>
      </p:sp>
    </p:spTree>
    <p:extLst>
      <p:ext uri="{BB962C8B-B14F-4D97-AF65-F5344CB8AC3E}">
        <p14:creationId xmlns:p14="http://schemas.microsoft.com/office/powerpoint/2010/main" val="2406532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7B77F-2D20-478F-A2CC-B42B9C5C23A9}"/>
              </a:ext>
            </a:extLst>
          </p:cNvPr>
          <p:cNvSpPr>
            <a:spLocks noGrp="1"/>
          </p:cNvSpPr>
          <p:nvPr>
            <p:ph type="title"/>
          </p:nvPr>
        </p:nvSpPr>
        <p:spPr>
          <a:xfrm>
            <a:off x="457200" y="274638"/>
            <a:ext cx="8229600" cy="994122"/>
          </a:xfrm>
        </p:spPr>
        <p:txBody>
          <a:bodyPr>
            <a:normAutofit/>
          </a:bodyPr>
          <a:lstStyle/>
          <a:p>
            <a:r>
              <a:rPr lang="en-US" b="1" dirty="0">
                <a:solidFill>
                  <a:srgbClr val="C00000"/>
                </a:solidFill>
              </a:rPr>
              <a:t>Static import in Java</a:t>
            </a:r>
            <a:endParaRPr lang="en-US" dirty="0">
              <a:solidFill>
                <a:srgbClr val="C00000"/>
              </a:solidFill>
            </a:endParaRPr>
          </a:p>
        </p:txBody>
      </p:sp>
      <p:sp>
        <p:nvSpPr>
          <p:cNvPr id="3" name="Content Placeholder 2">
            <a:extLst>
              <a:ext uri="{FF2B5EF4-FFF2-40B4-BE49-F238E27FC236}">
                <a16:creationId xmlns:a16="http://schemas.microsoft.com/office/drawing/2014/main" id="{981BF28E-E2D4-43AA-ABE5-201E315C498E}"/>
              </a:ext>
            </a:extLst>
          </p:cNvPr>
          <p:cNvSpPr>
            <a:spLocks noGrp="1"/>
          </p:cNvSpPr>
          <p:nvPr>
            <p:ph idx="1"/>
          </p:nvPr>
        </p:nvSpPr>
        <p:spPr>
          <a:xfrm>
            <a:off x="457200" y="1484784"/>
            <a:ext cx="8229600" cy="5098578"/>
          </a:xfrm>
        </p:spPr>
        <p:txBody>
          <a:bodyPr/>
          <a:lstStyle/>
          <a:p>
            <a:r>
              <a:rPr lang="en-US" dirty="0"/>
              <a:t>In Java, static import concept is introduced in 1.5 version. </a:t>
            </a:r>
          </a:p>
          <a:p>
            <a:r>
              <a:rPr lang="en-US" dirty="0"/>
              <a:t>With the help of static import, we can access the static members of a class directly without class name or any object.</a:t>
            </a:r>
          </a:p>
          <a:p>
            <a:r>
              <a:rPr lang="en-US" dirty="0"/>
              <a:t>For Example: we always use sqrt() method of Math class by using Math class i.e. </a:t>
            </a:r>
            <a:r>
              <a:rPr lang="en-US" b="1" dirty="0" err="1"/>
              <a:t>Math.sqrt</a:t>
            </a:r>
            <a:r>
              <a:rPr lang="en-US" b="1" dirty="0"/>
              <a:t>()</a:t>
            </a:r>
            <a:r>
              <a:rPr lang="en-US" dirty="0"/>
              <a:t>, but by using static import we can access sqrt() method directly. </a:t>
            </a:r>
          </a:p>
        </p:txBody>
      </p:sp>
    </p:spTree>
    <p:extLst>
      <p:ext uri="{BB962C8B-B14F-4D97-AF65-F5344CB8AC3E}">
        <p14:creationId xmlns:p14="http://schemas.microsoft.com/office/powerpoint/2010/main" val="2846029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21E60-E869-4028-92A9-45A4B32268E3}"/>
              </a:ext>
            </a:extLst>
          </p:cNvPr>
          <p:cNvSpPr>
            <a:spLocks noGrp="1"/>
          </p:cNvSpPr>
          <p:nvPr>
            <p:ph type="title"/>
          </p:nvPr>
        </p:nvSpPr>
        <p:spPr>
          <a:xfrm>
            <a:off x="457200" y="274638"/>
            <a:ext cx="8229600" cy="850106"/>
          </a:xfrm>
        </p:spPr>
        <p:txBody>
          <a:bodyPr/>
          <a:lstStyle/>
          <a:p>
            <a:r>
              <a:rPr lang="en-US" dirty="0">
                <a:solidFill>
                  <a:srgbClr val="C00000"/>
                </a:solidFill>
              </a:rPr>
              <a:t>With Static import</a:t>
            </a:r>
          </a:p>
        </p:txBody>
      </p:sp>
      <p:sp>
        <p:nvSpPr>
          <p:cNvPr id="3" name="Content Placeholder 2">
            <a:extLst>
              <a:ext uri="{FF2B5EF4-FFF2-40B4-BE49-F238E27FC236}">
                <a16:creationId xmlns:a16="http://schemas.microsoft.com/office/drawing/2014/main" id="{172EA8E0-AB7B-499A-AFB9-BE05C8F2AABE}"/>
              </a:ext>
            </a:extLst>
          </p:cNvPr>
          <p:cNvSpPr>
            <a:spLocks noGrp="1"/>
          </p:cNvSpPr>
          <p:nvPr>
            <p:ph idx="1"/>
          </p:nvPr>
        </p:nvSpPr>
        <p:spPr>
          <a:xfrm>
            <a:off x="457200" y="1340768"/>
            <a:ext cx="8229600" cy="4968552"/>
          </a:xfrm>
        </p:spPr>
        <p:txBody>
          <a:bodyPr>
            <a:normAutofit lnSpcReduction="10000"/>
          </a:bodyPr>
          <a:lstStyle/>
          <a:p>
            <a:pPr marL="0" indent="0">
              <a:buNone/>
            </a:pPr>
            <a:r>
              <a:rPr lang="en-US" dirty="0"/>
              <a:t>import static </a:t>
            </a:r>
            <a:r>
              <a:rPr lang="en-US" dirty="0" err="1"/>
              <a:t>java.lang.Math</a:t>
            </a:r>
            <a:r>
              <a:rPr lang="en-US" dirty="0"/>
              <a:t>.*;</a:t>
            </a:r>
          </a:p>
          <a:p>
            <a:pPr marL="0" indent="0">
              <a:buNone/>
            </a:pPr>
            <a:r>
              <a:rPr lang="en-US" dirty="0"/>
              <a:t>class Test2 {</a:t>
            </a:r>
          </a:p>
          <a:p>
            <a:pPr marL="0" indent="0">
              <a:buNone/>
            </a:pPr>
            <a:r>
              <a:rPr lang="en-US" dirty="0"/>
              <a:t>    public static void main(String[] </a:t>
            </a:r>
            <a:r>
              <a:rPr lang="en-US" dirty="0" err="1"/>
              <a:t>args</a:t>
            </a:r>
            <a:r>
              <a:rPr lang="en-US" dirty="0"/>
              <a:t>)</a:t>
            </a:r>
          </a:p>
          <a:p>
            <a:pPr marL="0" indent="0">
              <a:buNone/>
            </a:pPr>
            <a:r>
              <a:rPr lang="en-US" dirty="0"/>
              <a:t>    {</a:t>
            </a:r>
          </a:p>
          <a:p>
            <a:pPr marL="0" indent="0">
              <a:buNone/>
            </a:pPr>
            <a:r>
              <a:rPr lang="en-US" dirty="0"/>
              <a:t>        </a:t>
            </a:r>
            <a:r>
              <a:rPr lang="en-US" dirty="0" err="1"/>
              <a:t>System.out.println</a:t>
            </a:r>
            <a:r>
              <a:rPr lang="en-US" dirty="0"/>
              <a:t>(sqrt(4));</a:t>
            </a:r>
          </a:p>
          <a:p>
            <a:pPr marL="0" indent="0">
              <a:buNone/>
            </a:pPr>
            <a:r>
              <a:rPr lang="en-US" dirty="0"/>
              <a:t>        </a:t>
            </a:r>
            <a:r>
              <a:rPr lang="en-US" dirty="0" err="1"/>
              <a:t>System.out.println</a:t>
            </a:r>
            <a:r>
              <a:rPr lang="en-US" dirty="0"/>
              <a:t>(pow(2, 2));</a:t>
            </a:r>
          </a:p>
          <a:p>
            <a:pPr marL="0" indent="0">
              <a:buNone/>
            </a:pPr>
            <a:r>
              <a:rPr lang="en-US" dirty="0"/>
              <a:t>        </a:t>
            </a:r>
            <a:r>
              <a:rPr lang="en-US" dirty="0" err="1"/>
              <a:t>System.out.println</a:t>
            </a:r>
            <a:r>
              <a:rPr lang="en-US" dirty="0"/>
              <a:t>(abs(6.3));</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219648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BB9C1-0C19-4D3D-A676-EC6A235C6673}"/>
              </a:ext>
            </a:extLst>
          </p:cNvPr>
          <p:cNvSpPr>
            <a:spLocks noGrp="1"/>
          </p:cNvSpPr>
          <p:nvPr>
            <p:ph type="title"/>
          </p:nvPr>
        </p:nvSpPr>
        <p:spPr>
          <a:xfrm>
            <a:off x="457200" y="274638"/>
            <a:ext cx="8229600" cy="850106"/>
          </a:xfrm>
        </p:spPr>
        <p:txBody>
          <a:bodyPr>
            <a:normAutofit/>
          </a:bodyPr>
          <a:lstStyle/>
          <a:p>
            <a:r>
              <a:rPr lang="en-US" dirty="0">
                <a:solidFill>
                  <a:srgbClr val="C00000"/>
                </a:solidFill>
              </a:rPr>
              <a:t>Ambiguity in static import</a:t>
            </a:r>
          </a:p>
        </p:txBody>
      </p:sp>
      <p:sp>
        <p:nvSpPr>
          <p:cNvPr id="3" name="Content Placeholder 2">
            <a:extLst>
              <a:ext uri="{FF2B5EF4-FFF2-40B4-BE49-F238E27FC236}">
                <a16:creationId xmlns:a16="http://schemas.microsoft.com/office/drawing/2014/main" id="{0CCBD859-F59A-4578-B5C3-C54296EA1F2E}"/>
              </a:ext>
            </a:extLst>
          </p:cNvPr>
          <p:cNvSpPr>
            <a:spLocks noGrp="1"/>
          </p:cNvSpPr>
          <p:nvPr>
            <p:ph idx="1"/>
          </p:nvPr>
        </p:nvSpPr>
        <p:spPr>
          <a:xfrm>
            <a:off x="457200" y="1268760"/>
            <a:ext cx="8229600" cy="5314602"/>
          </a:xfrm>
        </p:spPr>
        <p:txBody>
          <a:bodyPr/>
          <a:lstStyle/>
          <a:p>
            <a:pPr marL="0" indent="0" algn="just">
              <a:buNone/>
            </a:pPr>
            <a:r>
              <a:rPr lang="en-US" dirty="0"/>
              <a:t>If two static members of the same name are imported from multiple different classes, the compiler will throw an error, as it will not be able to determine which member to use in the absence of class name qualification</a:t>
            </a:r>
          </a:p>
        </p:txBody>
      </p:sp>
    </p:spTree>
    <p:extLst>
      <p:ext uri="{BB962C8B-B14F-4D97-AF65-F5344CB8AC3E}">
        <p14:creationId xmlns:p14="http://schemas.microsoft.com/office/powerpoint/2010/main" val="2352682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BB9C1-0C19-4D3D-A676-EC6A235C6673}"/>
              </a:ext>
            </a:extLst>
          </p:cNvPr>
          <p:cNvSpPr>
            <a:spLocks noGrp="1"/>
          </p:cNvSpPr>
          <p:nvPr>
            <p:ph type="title"/>
          </p:nvPr>
        </p:nvSpPr>
        <p:spPr>
          <a:xfrm>
            <a:off x="457200" y="274638"/>
            <a:ext cx="8229600" cy="850106"/>
          </a:xfrm>
        </p:spPr>
        <p:txBody>
          <a:bodyPr>
            <a:normAutofit/>
          </a:bodyPr>
          <a:lstStyle/>
          <a:p>
            <a:r>
              <a:rPr lang="en-US" dirty="0">
                <a:solidFill>
                  <a:srgbClr val="C00000"/>
                </a:solidFill>
              </a:rPr>
              <a:t>Ambiguity in case of static import</a:t>
            </a:r>
          </a:p>
        </p:txBody>
      </p:sp>
      <p:sp>
        <p:nvSpPr>
          <p:cNvPr id="3" name="Content Placeholder 2">
            <a:extLst>
              <a:ext uri="{FF2B5EF4-FFF2-40B4-BE49-F238E27FC236}">
                <a16:creationId xmlns:a16="http://schemas.microsoft.com/office/drawing/2014/main" id="{0CCBD859-F59A-4578-B5C3-C54296EA1F2E}"/>
              </a:ext>
            </a:extLst>
          </p:cNvPr>
          <p:cNvSpPr>
            <a:spLocks noGrp="1"/>
          </p:cNvSpPr>
          <p:nvPr>
            <p:ph idx="1"/>
          </p:nvPr>
        </p:nvSpPr>
        <p:spPr>
          <a:xfrm>
            <a:off x="457200" y="1268760"/>
            <a:ext cx="8229600" cy="5314602"/>
          </a:xfrm>
        </p:spPr>
        <p:txBody>
          <a:bodyPr/>
          <a:lstStyle/>
          <a:p>
            <a:pPr marL="0" indent="0">
              <a:buNone/>
            </a:pPr>
            <a:r>
              <a:rPr lang="en-US" sz="2800" dirty="0"/>
              <a:t>package </a:t>
            </a:r>
            <a:r>
              <a:rPr lang="en-US" sz="2800" dirty="0" err="1"/>
              <a:t>MyPackage</a:t>
            </a:r>
            <a:r>
              <a:rPr lang="en-US" sz="2800" dirty="0"/>
              <a:t>;</a:t>
            </a:r>
          </a:p>
          <a:p>
            <a:pPr marL="0" indent="0">
              <a:buNone/>
            </a:pPr>
            <a:r>
              <a:rPr lang="en-US" sz="2800" dirty="0"/>
              <a:t>import static </a:t>
            </a:r>
            <a:r>
              <a:rPr lang="en-US" sz="2800" dirty="0" err="1"/>
              <a:t>java.lang.Integer</a:t>
            </a:r>
            <a:r>
              <a:rPr lang="en-US" sz="2800" dirty="0"/>
              <a:t>.*;</a:t>
            </a:r>
          </a:p>
          <a:p>
            <a:pPr marL="0" indent="0">
              <a:buNone/>
            </a:pPr>
            <a:r>
              <a:rPr lang="en-US" sz="2800" dirty="0"/>
              <a:t>import static </a:t>
            </a:r>
            <a:r>
              <a:rPr lang="en-US" sz="2800" dirty="0" err="1"/>
              <a:t>java.lang.Byte</a:t>
            </a:r>
            <a:r>
              <a:rPr lang="en-US" sz="2800" dirty="0"/>
              <a:t>.*;</a:t>
            </a:r>
          </a:p>
          <a:p>
            <a:pPr marL="0" indent="0">
              <a:buNone/>
            </a:pPr>
            <a:r>
              <a:rPr lang="en-US" sz="2800" dirty="0"/>
              <a:t>public class </a:t>
            </a:r>
            <a:r>
              <a:rPr lang="en-US" sz="2800" dirty="0" err="1"/>
              <a:t>MyMain</a:t>
            </a:r>
            <a:r>
              <a:rPr lang="en-US" sz="2800" dirty="0"/>
              <a:t> {</a:t>
            </a:r>
          </a:p>
          <a:p>
            <a:pPr marL="0" indent="0">
              <a:buNone/>
            </a:pPr>
            <a:r>
              <a:rPr lang="en-US" sz="2800" dirty="0"/>
              <a:t>    public static void main(String[] </a:t>
            </a:r>
            <a:r>
              <a:rPr lang="en-US" sz="2800" dirty="0" err="1"/>
              <a:t>args</a:t>
            </a:r>
            <a:r>
              <a:rPr lang="en-US" sz="2800" dirty="0"/>
              <a:t>)</a:t>
            </a:r>
          </a:p>
          <a:p>
            <a:pPr marL="0" indent="0">
              <a:buNone/>
            </a:pPr>
            <a:r>
              <a:rPr lang="en-US" sz="2800" dirty="0"/>
              <a:t>    {</a:t>
            </a:r>
          </a:p>
          <a:p>
            <a:pPr marL="0" indent="0">
              <a:buNone/>
            </a:pPr>
            <a:r>
              <a:rPr lang="en-US" sz="2800" dirty="0"/>
              <a:t>        </a:t>
            </a:r>
            <a:r>
              <a:rPr lang="en-US" sz="2800" dirty="0" err="1"/>
              <a:t>System.out.println</a:t>
            </a:r>
            <a:r>
              <a:rPr lang="en-US" sz="2800" dirty="0"/>
              <a:t>(</a:t>
            </a:r>
            <a:r>
              <a:rPr lang="en-US" sz="2800" dirty="0">
                <a:solidFill>
                  <a:srgbClr val="FF0000"/>
                </a:solidFill>
              </a:rPr>
              <a:t>MAX_VALUE</a:t>
            </a:r>
            <a:r>
              <a:rPr lang="en-US" sz="2800" dirty="0"/>
              <a:t>);</a:t>
            </a:r>
          </a:p>
          <a:p>
            <a:pPr marL="0" indent="0">
              <a:buNone/>
            </a:pPr>
            <a:r>
              <a:rPr lang="en-US" sz="2800" dirty="0"/>
              <a:t>    }</a:t>
            </a:r>
          </a:p>
          <a:p>
            <a:pPr marL="0" indent="0">
              <a:buNone/>
            </a:pPr>
            <a:r>
              <a:rPr lang="en-US" sz="2800" dirty="0"/>
              <a:t>}</a:t>
            </a:r>
          </a:p>
          <a:p>
            <a:pPr marL="0" indent="0">
              <a:buNone/>
            </a:pPr>
            <a:r>
              <a:rPr lang="en-US" dirty="0">
                <a:solidFill>
                  <a:srgbClr val="C00000"/>
                </a:solidFill>
              </a:rPr>
              <a:t>Error: Reference to MAX_VALUE is ambiguous</a:t>
            </a:r>
          </a:p>
        </p:txBody>
      </p:sp>
    </p:spTree>
    <p:extLst>
      <p:ext uri="{BB962C8B-B14F-4D97-AF65-F5344CB8AC3E}">
        <p14:creationId xmlns:p14="http://schemas.microsoft.com/office/powerpoint/2010/main" val="2260245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BB9C1-0C19-4D3D-A676-EC6A235C6673}"/>
              </a:ext>
            </a:extLst>
          </p:cNvPr>
          <p:cNvSpPr>
            <a:spLocks noGrp="1"/>
          </p:cNvSpPr>
          <p:nvPr>
            <p:ph type="title"/>
          </p:nvPr>
        </p:nvSpPr>
        <p:spPr>
          <a:xfrm>
            <a:off x="457200" y="274638"/>
            <a:ext cx="8229600" cy="850106"/>
          </a:xfrm>
        </p:spPr>
        <p:txBody>
          <a:bodyPr>
            <a:noAutofit/>
          </a:bodyPr>
          <a:lstStyle/>
          <a:p>
            <a:r>
              <a:rPr lang="en-US" sz="3200" dirty="0">
                <a:solidFill>
                  <a:srgbClr val="C00000"/>
                </a:solidFill>
              </a:rPr>
              <a:t>Difference between import and static import:</a:t>
            </a:r>
          </a:p>
        </p:txBody>
      </p:sp>
      <p:sp>
        <p:nvSpPr>
          <p:cNvPr id="3" name="Content Placeholder 2">
            <a:extLst>
              <a:ext uri="{FF2B5EF4-FFF2-40B4-BE49-F238E27FC236}">
                <a16:creationId xmlns:a16="http://schemas.microsoft.com/office/drawing/2014/main" id="{0CCBD859-F59A-4578-B5C3-C54296EA1F2E}"/>
              </a:ext>
            </a:extLst>
          </p:cNvPr>
          <p:cNvSpPr>
            <a:spLocks noGrp="1"/>
          </p:cNvSpPr>
          <p:nvPr>
            <p:ph idx="1"/>
          </p:nvPr>
        </p:nvSpPr>
        <p:spPr>
          <a:xfrm>
            <a:off x="457200" y="1268760"/>
            <a:ext cx="8229600" cy="5314602"/>
          </a:xfrm>
        </p:spPr>
        <p:txBody>
          <a:bodyPr>
            <a:normAutofit/>
          </a:bodyPr>
          <a:lstStyle/>
          <a:p>
            <a:pPr algn="just"/>
            <a:r>
              <a:rPr lang="en-US" sz="2800" dirty="0"/>
              <a:t>With the help of import, we are able to access classes and interfaces which are present in any package. But using static import, we can access all the static members (variables and methods) of a class directly without explicitly calling class name.</a:t>
            </a:r>
          </a:p>
          <a:p>
            <a:r>
              <a:rPr lang="en-US" sz="2800" dirty="0"/>
              <a:t>The main difference is Readability, </a:t>
            </a:r>
            <a:r>
              <a:rPr lang="en-US" sz="2800" dirty="0" err="1"/>
              <a:t>ClassName.dataMember</a:t>
            </a:r>
            <a:r>
              <a:rPr lang="en-US" sz="2800" dirty="0"/>
              <a:t> (</a:t>
            </a:r>
            <a:r>
              <a:rPr lang="en-US" sz="2800" dirty="0" err="1"/>
              <a:t>System.out</a:t>
            </a:r>
            <a:r>
              <a:rPr lang="en-US" sz="2800" dirty="0"/>
              <a:t>) is less readable when compared to </a:t>
            </a:r>
            <a:r>
              <a:rPr lang="en-US" sz="2800" dirty="0" err="1"/>
              <a:t>dataMember</a:t>
            </a:r>
            <a:r>
              <a:rPr lang="en-US" sz="2800" dirty="0"/>
              <a:t>(out)</a:t>
            </a:r>
          </a:p>
          <a:p>
            <a:pPr algn="just"/>
            <a:r>
              <a:rPr lang="en-US" sz="2800" dirty="0"/>
              <a:t>static import can make your program more readable</a:t>
            </a:r>
          </a:p>
        </p:txBody>
      </p:sp>
    </p:spTree>
    <p:extLst>
      <p:ext uri="{BB962C8B-B14F-4D97-AF65-F5344CB8AC3E}">
        <p14:creationId xmlns:p14="http://schemas.microsoft.com/office/powerpoint/2010/main" val="1971001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BB9C1-0C19-4D3D-A676-EC6A235C6673}"/>
              </a:ext>
            </a:extLst>
          </p:cNvPr>
          <p:cNvSpPr>
            <a:spLocks noGrp="1"/>
          </p:cNvSpPr>
          <p:nvPr>
            <p:ph type="title"/>
          </p:nvPr>
        </p:nvSpPr>
        <p:spPr>
          <a:xfrm>
            <a:off x="457200" y="274638"/>
            <a:ext cx="8229600" cy="850106"/>
          </a:xfrm>
        </p:spPr>
        <p:txBody>
          <a:bodyPr>
            <a:normAutofit/>
          </a:bodyPr>
          <a:lstStyle/>
          <a:p>
            <a:r>
              <a:rPr lang="en-US" dirty="0">
                <a:solidFill>
                  <a:srgbClr val="FF0000"/>
                </a:solidFill>
              </a:rPr>
              <a:t>Naming Conventions</a:t>
            </a:r>
          </a:p>
        </p:txBody>
      </p:sp>
      <p:sp>
        <p:nvSpPr>
          <p:cNvPr id="3" name="Content Placeholder 2">
            <a:extLst>
              <a:ext uri="{FF2B5EF4-FFF2-40B4-BE49-F238E27FC236}">
                <a16:creationId xmlns:a16="http://schemas.microsoft.com/office/drawing/2014/main" id="{0CCBD859-F59A-4578-B5C3-C54296EA1F2E}"/>
              </a:ext>
            </a:extLst>
          </p:cNvPr>
          <p:cNvSpPr>
            <a:spLocks noGrp="1"/>
          </p:cNvSpPr>
          <p:nvPr>
            <p:ph idx="1"/>
          </p:nvPr>
        </p:nvSpPr>
        <p:spPr>
          <a:xfrm>
            <a:off x="457200" y="1268760"/>
            <a:ext cx="8229600" cy="5314602"/>
          </a:xfrm>
        </p:spPr>
        <p:txBody>
          <a:bodyPr>
            <a:normAutofit/>
          </a:bodyPr>
          <a:lstStyle/>
          <a:p>
            <a:r>
              <a:rPr lang="en-US" dirty="0"/>
              <a:t>Package names are written in all lower case to avoid conflict with the names of classes or interfaces.</a:t>
            </a:r>
          </a:p>
          <a:p>
            <a:r>
              <a:rPr lang="en-US" dirty="0"/>
              <a:t>Companies use their reversed Internet domain name to begin their package names.</a:t>
            </a:r>
          </a:p>
          <a:p>
            <a:pPr marL="0" indent="0" algn="just">
              <a:buNone/>
            </a:pPr>
            <a:r>
              <a:rPr lang="en-US" dirty="0"/>
              <a:t>For example</a:t>
            </a:r>
            <a:r>
              <a:rPr lang="en-US" dirty="0">
                <a:solidFill>
                  <a:srgbClr val="FF0000"/>
                </a:solidFill>
              </a:rPr>
              <a:t>, </a:t>
            </a:r>
            <a:r>
              <a:rPr lang="en-US" dirty="0" err="1">
                <a:solidFill>
                  <a:srgbClr val="FF0000"/>
                </a:solidFill>
              </a:rPr>
              <a:t>com.example.mypackage</a:t>
            </a:r>
            <a:r>
              <a:rPr lang="en-US" dirty="0">
                <a:solidFill>
                  <a:srgbClr val="FF0000"/>
                </a:solidFill>
              </a:rPr>
              <a:t> </a:t>
            </a:r>
            <a:r>
              <a:rPr lang="en-US" dirty="0"/>
              <a:t>for a package named </a:t>
            </a:r>
            <a:r>
              <a:rPr lang="en-US" dirty="0" err="1">
                <a:solidFill>
                  <a:srgbClr val="FF0000"/>
                </a:solidFill>
              </a:rPr>
              <a:t>mypackage</a:t>
            </a:r>
            <a:r>
              <a:rPr lang="en-US" dirty="0"/>
              <a:t> created by a programmer at example.com.</a:t>
            </a:r>
          </a:p>
          <a:p>
            <a:endParaRPr lang="en-US" dirty="0"/>
          </a:p>
        </p:txBody>
      </p:sp>
    </p:spTree>
    <p:extLst>
      <p:ext uri="{BB962C8B-B14F-4D97-AF65-F5344CB8AC3E}">
        <p14:creationId xmlns:p14="http://schemas.microsoft.com/office/powerpoint/2010/main" val="1498422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BB9C1-0C19-4D3D-A676-EC6A235C6673}"/>
              </a:ext>
            </a:extLst>
          </p:cNvPr>
          <p:cNvSpPr>
            <a:spLocks noGrp="1"/>
          </p:cNvSpPr>
          <p:nvPr>
            <p:ph type="title"/>
          </p:nvPr>
        </p:nvSpPr>
        <p:spPr>
          <a:xfrm>
            <a:off x="457200" y="274638"/>
            <a:ext cx="8229600" cy="850106"/>
          </a:xfrm>
        </p:spPr>
        <p:txBody>
          <a:bodyPr/>
          <a:lstStyle/>
          <a:p>
            <a:r>
              <a:rPr lang="en-US" dirty="0"/>
              <a:t>  </a:t>
            </a:r>
          </a:p>
        </p:txBody>
      </p:sp>
      <p:sp>
        <p:nvSpPr>
          <p:cNvPr id="3" name="Content Placeholder 2">
            <a:extLst>
              <a:ext uri="{FF2B5EF4-FFF2-40B4-BE49-F238E27FC236}">
                <a16:creationId xmlns:a16="http://schemas.microsoft.com/office/drawing/2014/main" id="{0CCBD859-F59A-4578-B5C3-C54296EA1F2E}"/>
              </a:ext>
            </a:extLst>
          </p:cNvPr>
          <p:cNvSpPr>
            <a:spLocks noGrp="1"/>
          </p:cNvSpPr>
          <p:nvPr>
            <p:ph idx="1"/>
          </p:nvPr>
        </p:nvSpPr>
        <p:spPr>
          <a:xfrm>
            <a:off x="457200" y="476672"/>
            <a:ext cx="8229600" cy="6106690"/>
          </a:xfrm>
        </p:spPr>
        <p:txBody>
          <a:bodyPr/>
          <a:lstStyle/>
          <a:p>
            <a:pPr algn="just"/>
            <a:r>
              <a:rPr lang="en-US" dirty="0"/>
              <a:t>Name collisions that occur within a single company need to be handled by convention within that company, perhaps by including the region or the project name after the company name.</a:t>
            </a:r>
          </a:p>
          <a:p>
            <a:pPr marL="0" indent="0">
              <a:buNone/>
            </a:pPr>
            <a:r>
              <a:rPr lang="en-US" dirty="0"/>
              <a:t>for example, </a:t>
            </a:r>
            <a:r>
              <a:rPr lang="en-US" dirty="0" err="1"/>
              <a:t>com.example.region.mypackage</a:t>
            </a:r>
            <a:r>
              <a:rPr lang="en-US" dirty="0"/>
              <a:t>).</a:t>
            </a:r>
          </a:p>
          <a:p>
            <a:endParaRPr lang="en-US" dirty="0"/>
          </a:p>
        </p:txBody>
      </p:sp>
    </p:spTree>
    <p:extLst>
      <p:ext uri="{BB962C8B-B14F-4D97-AF65-F5344CB8AC3E}">
        <p14:creationId xmlns:p14="http://schemas.microsoft.com/office/powerpoint/2010/main" val="264913572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1249</TotalTime>
  <Words>589</Words>
  <Application>Microsoft Office PowerPoint</Application>
  <PresentationFormat>On-screen Show (4:3)</PresentationFormat>
  <Paragraphs>53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1_Office Theme</vt:lpstr>
      <vt:lpstr> Object Oriented Programming with Java (Subject Code: BCS-403)</vt:lpstr>
      <vt:lpstr>Lecture 12</vt:lpstr>
      <vt:lpstr>Static import in Java</vt:lpstr>
      <vt:lpstr>With Static import</vt:lpstr>
      <vt:lpstr>Ambiguity in static import</vt:lpstr>
      <vt:lpstr>Ambiguity in case of static import</vt:lpstr>
      <vt:lpstr>Difference between import and static import:</vt:lpstr>
      <vt:lpstr>Naming Conventions</vt:lpstr>
      <vt:lpstr>  </vt:lpstr>
      <vt:lpstr>Making Jar Files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 in Java  </dc:title>
  <dc:creator>Administrator</dc:creator>
  <cp:lastModifiedBy>User</cp:lastModifiedBy>
  <cp:revision>238</cp:revision>
  <dcterms:created xsi:type="dcterms:W3CDTF">2016-07-25T09:37:31Z</dcterms:created>
  <dcterms:modified xsi:type="dcterms:W3CDTF">2024-05-03T04:59:16Z</dcterms:modified>
</cp:coreProperties>
</file>