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69" r:id="rId2"/>
    <p:sldId id="460" r:id="rId3"/>
    <p:sldId id="475" r:id="rId4"/>
    <p:sldId id="473" r:id="rId5"/>
    <p:sldId id="481" r:id="rId6"/>
    <p:sldId id="482" r:id="rId7"/>
    <p:sldId id="484" r:id="rId8"/>
    <p:sldId id="483" r:id="rId9"/>
    <p:sldId id="476" r:id="rId10"/>
    <p:sldId id="479" r:id="rId11"/>
    <p:sldId id="477" r:id="rId12"/>
    <p:sldId id="478" r:id="rId13"/>
    <p:sldId id="474" r:id="rId14"/>
    <p:sldId id="480" r:id="rId15"/>
    <p:sldId id="485" r:id="rId16"/>
    <p:sldId id="486" r:id="rId17"/>
    <p:sldId id="487" r:id="rId18"/>
    <p:sldId id="488" r:id="rId19"/>
    <p:sldId id="489" r:id="rId20"/>
    <p:sldId id="490" r:id="rId21"/>
    <p:sldId id="49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6DB3A3-BEBB-46B6-9B07-D466DD6BDE78}" type="datetimeFigureOut">
              <a:rPr lang="en-US" smtClean="0"/>
              <a:t>5/3/2024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3EAECC-00D0-4331-B6C0-ABED6F157675}" type="slidenum">
              <a:rPr lang="en-US" smtClean="0"/>
              <a:t>‹#›</a:t>
            </a:fld>
            <a:endParaRPr lang="en-US"/>
          </a:p>
        </p:txBody>
      </p:sp>
    </p:spTree>
    <p:extLst>
      <p:ext uri="{BB962C8B-B14F-4D97-AF65-F5344CB8AC3E}">
        <p14:creationId xmlns:p14="http://schemas.microsoft.com/office/powerpoint/2010/main" val="66970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BA61B16-37B5-4351-BAD5-BBF844435BAE}" type="datetime1">
              <a:rPr lang="en-US" smtClean="0"/>
              <a:t>5/3/2024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100FD5-86C6-485F-803A-A299297FB22E}" type="datetime1">
              <a:rPr lang="en-US" smtClean="0"/>
              <a:t>5/3/2024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9334C96-BCB9-453B-BE08-7EFAA7BAC2B9}" type="datetime1">
              <a:rPr lang="en-US" smtClean="0"/>
              <a:t>5/3/2024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67DA6E-8941-4F95-8FE7-288BDA956267}" type="datetime1">
              <a:rPr lang="en-US" smtClean="0"/>
              <a:t>5/3/2024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1BC97-A477-40EB-B448-98CD9ACF11AB}" type="datetime1">
              <a:rPr lang="en-US" smtClean="0"/>
              <a:t>5/3/2024</a:t>
            </a:fld>
            <a:endParaRPr lang="en-IN"/>
          </a:p>
        </p:txBody>
      </p:sp>
      <p:sp>
        <p:nvSpPr>
          <p:cNvPr id="5" name="Footer Placeholder 4"/>
          <p:cNvSpPr>
            <a:spLocks noGrp="1"/>
          </p:cNvSpPr>
          <p:nvPr>
            <p:ph type="ftr" sz="quarter" idx="11"/>
          </p:nvPr>
        </p:nvSpPr>
        <p:spPr/>
        <p:txBody>
          <a:bodyPr/>
          <a:lstStyle/>
          <a:p>
            <a:r>
              <a:rPr lang="en-US"/>
              <a:t>Department of Computer Science ,ABES Engineering College</a:t>
            </a:r>
            <a:endParaRPr lang="en-IN"/>
          </a:p>
        </p:txBody>
      </p:sp>
      <p:sp>
        <p:nvSpPr>
          <p:cNvPr id="6" name="Slide Number Placeholder 5"/>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FBB0CF3-9FF8-47C2-88C7-467EA9854E64}" type="datetime1">
              <a:rPr lang="en-US" smtClean="0"/>
              <a:t>5/3/2024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F5A84D9-27F0-4063-8E2F-43C407CB0CBA}" type="datetime1">
              <a:rPr lang="en-US" smtClean="0"/>
              <a:t>5/3/2024</a:t>
            </a:fld>
            <a:endParaRPr lang="en-IN"/>
          </a:p>
        </p:txBody>
      </p:sp>
      <p:sp>
        <p:nvSpPr>
          <p:cNvPr id="8" name="Footer Placeholder 7"/>
          <p:cNvSpPr>
            <a:spLocks noGrp="1"/>
          </p:cNvSpPr>
          <p:nvPr>
            <p:ph type="ftr" sz="quarter" idx="11"/>
          </p:nvPr>
        </p:nvSpPr>
        <p:spPr/>
        <p:txBody>
          <a:bodyPr/>
          <a:lstStyle/>
          <a:p>
            <a:r>
              <a:rPr lang="en-US"/>
              <a:t>Department of Computer Science ,ABES Engineering College</a:t>
            </a:r>
            <a:endParaRPr lang="en-IN"/>
          </a:p>
        </p:txBody>
      </p:sp>
      <p:sp>
        <p:nvSpPr>
          <p:cNvPr id="9" name="Slide Number Placeholder 8"/>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7A1B1CD-E166-4820-9ACC-C9479FE309BE}" type="datetime1">
              <a:rPr lang="en-US" smtClean="0"/>
              <a:t>5/3/2024</a:t>
            </a:fld>
            <a:endParaRPr lang="en-IN"/>
          </a:p>
        </p:txBody>
      </p:sp>
      <p:sp>
        <p:nvSpPr>
          <p:cNvPr id="4" name="Footer Placeholder 3"/>
          <p:cNvSpPr>
            <a:spLocks noGrp="1"/>
          </p:cNvSpPr>
          <p:nvPr>
            <p:ph type="ftr" sz="quarter" idx="11"/>
          </p:nvPr>
        </p:nvSpPr>
        <p:spPr/>
        <p:txBody>
          <a:bodyPr/>
          <a:lstStyle/>
          <a:p>
            <a:r>
              <a:rPr lang="en-US"/>
              <a:t>Department of Computer Science ,ABES Engineering College</a:t>
            </a:r>
            <a:endParaRPr lang="en-IN"/>
          </a:p>
        </p:txBody>
      </p:sp>
      <p:sp>
        <p:nvSpPr>
          <p:cNvPr id="5" name="Slide Number Placeholder 4"/>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35069B-088E-46AE-8F71-0EF81679F9BC}" type="datetime1">
              <a:rPr lang="en-US" smtClean="0"/>
              <a:t>5/3/2024</a:t>
            </a:fld>
            <a:endParaRPr lang="en-IN"/>
          </a:p>
        </p:txBody>
      </p:sp>
      <p:sp>
        <p:nvSpPr>
          <p:cNvPr id="3" name="Footer Placeholder 2"/>
          <p:cNvSpPr>
            <a:spLocks noGrp="1"/>
          </p:cNvSpPr>
          <p:nvPr>
            <p:ph type="ftr" sz="quarter" idx="11"/>
          </p:nvPr>
        </p:nvSpPr>
        <p:spPr/>
        <p:txBody>
          <a:bodyPr/>
          <a:lstStyle/>
          <a:p>
            <a:r>
              <a:rPr lang="en-US"/>
              <a:t>Department of Computer Science ,ABES Engineering College</a:t>
            </a:r>
            <a:endParaRPr lang="en-IN"/>
          </a:p>
        </p:txBody>
      </p:sp>
      <p:sp>
        <p:nvSpPr>
          <p:cNvPr id="4" name="Slide Number Placeholder 3"/>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EF959C3-6D9B-4D3D-8A5F-C5093CF5628A}" type="datetime1">
              <a:rPr lang="en-US" smtClean="0"/>
              <a:t>5/3/2024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5EFCAD9-EB91-469A-BF8F-E527E7FECA47}" type="datetime1">
              <a:rPr lang="en-US" smtClean="0"/>
              <a:t>5/3/2024</a:t>
            </a:fld>
            <a:endParaRPr lang="en-IN"/>
          </a:p>
        </p:txBody>
      </p:sp>
      <p:sp>
        <p:nvSpPr>
          <p:cNvPr id="6" name="Footer Placeholder 5"/>
          <p:cNvSpPr>
            <a:spLocks noGrp="1"/>
          </p:cNvSpPr>
          <p:nvPr>
            <p:ph type="ftr" sz="quarter" idx="11"/>
          </p:nvPr>
        </p:nvSpPr>
        <p:spPr/>
        <p:txBody>
          <a:bodyPr/>
          <a:lstStyle/>
          <a:p>
            <a:r>
              <a:rPr lang="en-US"/>
              <a:t>Department of Computer Science ,ABES Engineering College</a:t>
            </a:r>
            <a:endParaRPr lang="en-IN"/>
          </a:p>
        </p:txBody>
      </p:sp>
      <p:sp>
        <p:nvSpPr>
          <p:cNvPr id="7" name="Slide Number Placeholder 6"/>
          <p:cNvSpPr>
            <a:spLocks noGrp="1"/>
          </p:cNvSpPr>
          <p:nvPr>
            <p:ph type="sldNum" sz="quarter" idx="12"/>
          </p:nvPr>
        </p:nvSpPr>
        <p:spPr/>
        <p:txBody>
          <a:bodyPr/>
          <a:lstStyle/>
          <a:p>
            <a:fld id="{DCF08DDB-63FA-4D9A-BCEE-6F305DD97853}"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6E0374-3565-40EF-B365-25D60598141E}" type="datetime1">
              <a:rPr lang="en-US" smtClean="0"/>
              <a:t>5/3/2024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,ABES Engineering College</a:t>
            </a:r>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F08DDB-63FA-4D9A-BCEE-6F305DD97853}"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2</a:t>
            </a:r>
          </a:p>
          <a:p>
            <a:r>
              <a:rPr lang="en-US" sz="3600" b="1" dirty="0">
                <a:solidFill>
                  <a:srgbClr val="C00000"/>
                </a:solidFill>
              </a:rPr>
              <a:t>Lecture 14</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
        <p:nvSpPr>
          <p:cNvPr id="6" name="Footer Placeholder 5">
            <a:extLst>
              <a:ext uri="{FF2B5EF4-FFF2-40B4-BE49-F238E27FC236}">
                <a16:creationId xmlns:a16="http://schemas.microsoft.com/office/drawing/2014/main" id="{559488A4-BB6B-4D29-97FF-5B8727DFCF64}"/>
              </a:ext>
            </a:extLst>
          </p:cNvPr>
          <p:cNvSpPr>
            <a:spLocks noGrp="1"/>
          </p:cNvSpPr>
          <p:nvPr>
            <p:ph type="ftr" sz="quarter" idx="11"/>
          </p:nvPr>
        </p:nvSpPr>
        <p:spPr>
          <a:xfrm>
            <a:off x="1979712" y="6356350"/>
            <a:ext cx="5688632" cy="365125"/>
          </a:xfrm>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solidFill>
                  <a:srgbClr val="C00000"/>
                </a:solidFill>
                <a:latin typeface="Arial" panose="020B0604020202020204" pitchFamily="34" charset="0"/>
                <a:cs typeface="Arial" panose="020B0604020202020204" pitchFamily="34" charset="0"/>
              </a:rPr>
              <a:t>Exception not raised: </a:t>
            </a:r>
          </a:p>
          <a:p>
            <a:pPr marL="0" indent="0" algn="just">
              <a:buNone/>
            </a:pPr>
            <a:r>
              <a:rPr lang="en-US" sz="2800" dirty="0">
                <a:latin typeface="Arial" panose="020B0604020202020204" pitchFamily="34" charset="0"/>
                <a:cs typeface="Arial" panose="020B0604020202020204" pitchFamily="34" charset="0"/>
              </a:rPr>
              <a:t>If an exception does not occur in the try block then the control flow will be finally block followed by the rest of the program</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2576964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dirty="0">
                <a:solidFill>
                  <a:srgbClr val="C00000"/>
                </a:solidFill>
                <a:latin typeface="Arial" panose="020B0604020202020204" pitchFamily="34" charset="0"/>
                <a:cs typeface="Arial" panose="020B0604020202020204" pitchFamily="34" charset="0"/>
              </a:rPr>
              <a:t>Default Exception Handling</a:t>
            </a:r>
            <a:endParaRPr lang="en-US"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algn="just"/>
            <a:r>
              <a:rPr lang="en-US" sz="2800" dirty="0">
                <a:latin typeface="Arial" panose="020B0604020202020204" pitchFamily="34" charset="0"/>
                <a:cs typeface="Arial" panose="020B0604020202020204" pitchFamily="34" charset="0"/>
              </a:rPr>
              <a:t>Whenever inside a method, if an exception has occurred, the method creates an Object known as an Exception Object and hands it off to the run-time system(JVM). </a:t>
            </a:r>
          </a:p>
          <a:p>
            <a:pPr algn="just"/>
            <a:r>
              <a:rPr lang="en-US" sz="2800" dirty="0">
                <a:latin typeface="Arial" panose="020B0604020202020204" pitchFamily="34" charset="0"/>
                <a:cs typeface="Arial" panose="020B0604020202020204" pitchFamily="34" charset="0"/>
              </a:rPr>
              <a:t>The exception object contains the name and description of the exception and the current state of the program where the exception has occurred.</a:t>
            </a:r>
          </a:p>
          <a:p>
            <a:pPr algn="just"/>
            <a:r>
              <a:rPr lang="en-US" sz="2800" dirty="0">
                <a:latin typeface="Arial" panose="020B0604020202020204" pitchFamily="34" charset="0"/>
                <a:cs typeface="Arial" panose="020B0604020202020204" pitchFamily="34" charset="0"/>
              </a:rPr>
              <a:t>Creating the Exception Object and handling it in the run-time system is called throwing an Exception.</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691235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There might be a list of the methods that had been called to get to the method where an exception occurred. This ordered list of methods is called Call Stack.</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4006321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pic>
        <p:nvPicPr>
          <p:cNvPr id="6" name="Content Placeholder 5">
            <a:extLst>
              <a:ext uri="{FF2B5EF4-FFF2-40B4-BE49-F238E27FC236}">
                <a16:creationId xmlns:a16="http://schemas.microsoft.com/office/drawing/2014/main" id="{B7BDFE73-2C96-4FEA-BCCF-30C74B423E64}"/>
              </a:ext>
            </a:extLst>
          </p:cNvPr>
          <p:cNvPicPr>
            <a:picLocks noGrp="1" noChangeAspect="1"/>
          </p:cNvPicPr>
          <p:nvPr>
            <p:ph idx="1"/>
          </p:nvPr>
        </p:nvPicPr>
        <p:blipFill>
          <a:blip r:embed="rId2"/>
          <a:stretch>
            <a:fillRect/>
          </a:stretch>
        </p:blipFill>
        <p:spPr>
          <a:xfrm>
            <a:off x="755576" y="274638"/>
            <a:ext cx="8064895" cy="6178698"/>
          </a:xfrm>
          <a:prstGeom prst="rect">
            <a:avLst/>
          </a:prstGeom>
        </p:spPr>
      </p:pic>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99249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algn="just"/>
            <a:r>
              <a:rPr lang="en-US" dirty="0">
                <a:latin typeface="Arial" panose="020B0604020202020204" pitchFamily="34" charset="0"/>
                <a:cs typeface="Arial" panose="020B0604020202020204" pitchFamily="34" charset="0"/>
              </a:rPr>
              <a:t>The run-time system searches the call stack to find the method that contains a block of code that can handle the occurred exception. The block of the code is called an Exception handler.</a:t>
            </a:r>
          </a:p>
          <a:p>
            <a:pPr algn="just"/>
            <a:r>
              <a:rPr lang="en-US" dirty="0">
                <a:latin typeface="Arial" panose="020B0604020202020204" pitchFamily="34" charset="0"/>
                <a:cs typeface="Arial" panose="020B0604020202020204" pitchFamily="34" charset="0"/>
              </a:rPr>
              <a:t>The run-time system starts searching from the method in which the exception occurred and proceeds through the call stack in the reverse order in which methods were called.</a:t>
            </a:r>
          </a:p>
          <a:p>
            <a:pPr marL="0" indent="0" algn="just">
              <a:buNone/>
            </a:pPr>
            <a:r>
              <a:rPr lang="en-US"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174544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algn="just" fontAlgn="base"/>
            <a:r>
              <a:rPr lang="en-US" sz="3600" dirty="0"/>
              <a:t>If it finds an appropriate handler, then it passes the occurred exception to it. An appropriate handler means the type of exception object thrown matches the type of exception object it can handle.</a:t>
            </a:r>
          </a:p>
          <a:p>
            <a:pPr marL="0" indent="0" algn="just">
              <a:buNone/>
            </a:pPr>
            <a:r>
              <a:rPr lang="en-US" sz="28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741413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755576" y="404664"/>
            <a:ext cx="8136904" cy="6178698"/>
          </a:xfrm>
        </p:spPr>
        <p:txBody>
          <a:bodyPr>
            <a:noAutofit/>
          </a:bodyPr>
          <a:lstStyle/>
          <a:p>
            <a:pPr algn="just"/>
            <a:r>
              <a:rPr lang="en-US" dirty="0"/>
              <a:t>If the run-time system searches all the methods on the call stack and couldn’t have found the appropriate handler, then the run-time system handover the Exception Object to the </a:t>
            </a:r>
            <a:r>
              <a:rPr lang="en-US" b="1" dirty="0"/>
              <a:t>default exception handler</a:t>
            </a:r>
            <a:r>
              <a:rPr lang="en-US" dirty="0"/>
              <a:t>, which is part of the run-time system. </a:t>
            </a:r>
          </a:p>
          <a:p>
            <a:pPr algn="just"/>
            <a:r>
              <a:rPr lang="en-US" dirty="0"/>
              <a:t>This handler prints the exception information in the following format and terminates the program </a:t>
            </a:r>
            <a:r>
              <a:rPr lang="en-US" b="1" dirty="0"/>
              <a:t>abnormally</a:t>
            </a:r>
          </a:p>
          <a:p>
            <a:pPr marL="0" indent="0" algn="just">
              <a:buNone/>
            </a:pPr>
            <a:r>
              <a:rPr lang="en-US" sz="2400" dirty="0">
                <a:solidFill>
                  <a:srgbClr val="C00000"/>
                </a:solidFill>
                <a:latin typeface="Arial" panose="020B0604020202020204" pitchFamily="34" charset="0"/>
                <a:cs typeface="Arial" panose="020B0604020202020204" pitchFamily="34" charset="0"/>
              </a:rPr>
              <a:t>Exception in thread "xxx" Name of Exception : Description</a:t>
            </a:r>
          </a:p>
          <a:p>
            <a:pPr marL="0" indent="0" algn="just">
              <a:buNone/>
            </a:pPr>
            <a:r>
              <a:rPr lang="en-US" sz="2400" dirty="0">
                <a:solidFill>
                  <a:srgbClr val="C00000"/>
                </a:solidFill>
                <a:latin typeface="Arial" panose="020B0604020202020204" pitchFamily="34" charset="0"/>
                <a:cs typeface="Arial" panose="020B0604020202020204" pitchFamily="34" charset="0"/>
              </a:rPr>
              <a:t>... ...... ..  // Call Stack</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090488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CF341-70D6-4DA5-96EF-843F2F7893FF}"/>
              </a:ext>
            </a:extLst>
          </p:cNvPr>
          <p:cNvSpPr>
            <a:spLocks noGrp="1"/>
          </p:cNvSpPr>
          <p:nvPr>
            <p:ph type="title"/>
          </p:nvPr>
        </p:nvSpPr>
        <p:spPr>
          <a:xfrm>
            <a:off x="457200" y="274638"/>
            <a:ext cx="8229600" cy="706090"/>
          </a:xfrm>
        </p:spPr>
        <p:txBody>
          <a:bodyPr>
            <a:normAutofit fontScale="90000"/>
          </a:bodyPr>
          <a:lstStyle/>
          <a:p>
            <a:r>
              <a:rPr lang="en-US" sz="4800" dirty="0">
                <a:solidFill>
                  <a:srgbClr val="C00000"/>
                </a:solidFill>
              </a:rPr>
              <a:t>Java Exception Keywords</a:t>
            </a:r>
          </a:p>
        </p:txBody>
      </p:sp>
      <p:graphicFrame>
        <p:nvGraphicFramePr>
          <p:cNvPr id="5" name="Content Placeholder 4">
            <a:extLst>
              <a:ext uri="{FF2B5EF4-FFF2-40B4-BE49-F238E27FC236}">
                <a16:creationId xmlns:a16="http://schemas.microsoft.com/office/drawing/2014/main" id="{4808321C-2AE6-4F15-BF5A-EB286DA29037}"/>
              </a:ext>
            </a:extLst>
          </p:cNvPr>
          <p:cNvGraphicFramePr>
            <a:graphicFrameLocks noGrp="1"/>
          </p:cNvGraphicFramePr>
          <p:nvPr>
            <p:ph idx="1"/>
            <p:extLst>
              <p:ext uri="{D42A27DB-BD31-4B8C-83A1-F6EECF244321}">
                <p14:modId xmlns:p14="http://schemas.microsoft.com/office/powerpoint/2010/main" val="1049700327"/>
              </p:ext>
            </p:extLst>
          </p:nvPr>
        </p:nvGraphicFramePr>
        <p:xfrm>
          <a:off x="457200" y="1196752"/>
          <a:ext cx="8363272" cy="5409022"/>
        </p:xfrm>
        <a:graphic>
          <a:graphicData uri="http://schemas.openxmlformats.org/drawingml/2006/table">
            <a:tbl>
              <a:tblPr/>
              <a:tblGrid>
                <a:gridCol w="1378496">
                  <a:extLst>
                    <a:ext uri="{9D8B030D-6E8A-4147-A177-3AD203B41FA5}">
                      <a16:colId xmlns:a16="http://schemas.microsoft.com/office/drawing/2014/main" val="3987249917"/>
                    </a:ext>
                  </a:extLst>
                </a:gridCol>
                <a:gridCol w="6984776">
                  <a:extLst>
                    <a:ext uri="{9D8B030D-6E8A-4147-A177-3AD203B41FA5}">
                      <a16:colId xmlns:a16="http://schemas.microsoft.com/office/drawing/2014/main" val="934566742"/>
                    </a:ext>
                  </a:extLst>
                </a:gridCol>
              </a:tblGrid>
              <a:tr h="615544">
                <a:tc>
                  <a:txBody>
                    <a:bodyPr/>
                    <a:lstStyle/>
                    <a:p>
                      <a:pPr algn="l" fontAlgn="t"/>
                      <a:r>
                        <a:rPr lang="en-US" sz="2400" dirty="0">
                          <a:solidFill>
                            <a:srgbClr val="000000"/>
                          </a:solidFill>
                          <a:effectLst/>
                          <a:latin typeface="times new roman" panose="02020603050405020304" pitchFamily="18" charset="0"/>
                        </a:rPr>
                        <a:t>Keyword</a:t>
                      </a:r>
                    </a:p>
                  </a:txBody>
                  <a:tcPr marL="101936" marR="101936" marT="101936" marB="101936">
                    <a:lnL w="9525" cap="flat" cmpd="sng" algn="ctr">
                      <a:solidFill>
                        <a:srgbClr val="305490"/>
                      </a:solidFill>
                      <a:prstDash val="solid"/>
                      <a:round/>
                      <a:headEnd type="none" w="med" len="med"/>
                      <a:tailEnd type="none" w="med" len="med"/>
                    </a:lnL>
                    <a:lnR w="9525" cap="flat" cmpd="sng" algn="ctr">
                      <a:solidFill>
                        <a:srgbClr val="305490"/>
                      </a:solidFill>
                      <a:prstDash val="solid"/>
                      <a:round/>
                      <a:headEnd type="none" w="med" len="med"/>
                      <a:tailEnd type="none" w="med" len="med"/>
                    </a:lnR>
                    <a:lnT w="9525" cap="flat" cmpd="sng" algn="ctr">
                      <a:solidFill>
                        <a:srgbClr val="3054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400" dirty="0">
                          <a:solidFill>
                            <a:srgbClr val="000000"/>
                          </a:solidFill>
                          <a:effectLst/>
                          <a:latin typeface="times new roman" panose="02020603050405020304" pitchFamily="18" charset="0"/>
                        </a:rPr>
                        <a:t>Description</a:t>
                      </a:r>
                    </a:p>
                  </a:txBody>
                  <a:tcPr marL="101936" marR="101936" marT="101936" marB="101936">
                    <a:lnL w="9525" cap="flat" cmpd="sng" algn="ctr">
                      <a:solidFill>
                        <a:srgbClr val="305490"/>
                      </a:solidFill>
                      <a:prstDash val="solid"/>
                      <a:round/>
                      <a:headEnd type="none" w="med" len="med"/>
                      <a:tailEnd type="none" w="med" len="med"/>
                    </a:lnL>
                    <a:lnR w="9525" cap="flat" cmpd="sng" algn="ctr">
                      <a:solidFill>
                        <a:srgbClr val="305490"/>
                      </a:solidFill>
                      <a:prstDash val="solid"/>
                      <a:round/>
                      <a:headEnd type="none" w="med" len="med"/>
                      <a:tailEnd type="none" w="med" len="med"/>
                    </a:lnR>
                    <a:lnT w="9525" cap="flat" cmpd="sng" algn="ctr">
                      <a:solidFill>
                        <a:srgbClr val="305490"/>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74032421"/>
                  </a:ext>
                </a:extLst>
              </a:tr>
              <a:tr h="1733060">
                <a:tc>
                  <a:txBody>
                    <a:bodyPr/>
                    <a:lstStyle/>
                    <a:p>
                      <a:pPr algn="just" fontAlgn="t"/>
                      <a:r>
                        <a:rPr lang="en-US" sz="2400">
                          <a:solidFill>
                            <a:srgbClr val="333333"/>
                          </a:solidFill>
                          <a:effectLst/>
                          <a:latin typeface="inter-regular"/>
                        </a:rPr>
                        <a:t>try</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"try" keyword is used to specify a block where we should place an exception code. It means we can't use try block alone. The try block must be followed by either catch or finally.</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1300049"/>
                  </a:ext>
                </a:extLst>
              </a:tr>
              <a:tr h="1727829">
                <a:tc>
                  <a:txBody>
                    <a:bodyPr/>
                    <a:lstStyle/>
                    <a:p>
                      <a:pPr algn="just" fontAlgn="t"/>
                      <a:r>
                        <a:rPr lang="en-US" sz="2400">
                          <a:solidFill>
                            <a:srgbClr val="333333"/>
                          </a:solidFill>
                          <a:effectLst/>
                          <a:latin typeface="inter-regular"/>
                        </a:rPr>
                        <a:t>catch</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400" dirty="0">
                          <a:solidFill>
                            <a:srgbClr val="333333"/>
                          </a:solidFill>
                          <a:effectLst/>
                          <a:latin typeface="inter-regular"/>
                        </a:rPr>
                        <a:t>The "catch" block is used to handle the exception. It must be preceded by try block which means we can't use catch block alone. It can be followed by finally block later.</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15670151"/>
                  </a:ext>
                </a:extLst>
              </a:tr>
              <a:tr h="1332589">
                <a:tc>
                  <a:txBody>
                    <a:bodyPr/>
                    <a:lstStyle/>
                    <a:p>
                      <a:pPr algn="just" fontAlgn="t"/>
                      <a:r>
                        <a:rPr lang="en-US" sz="2400">
                          <a:solidFill>
                            <a:srgbClr val="333333"/>
                          </a:solidFill>
                          <a:effectLst/>
                          <a:latin typeface="inter-regular"/>
                        </a:rPr>
                        <a:t>finally</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400" dirty="0">
                          <a:solidFill>
                            <a:srgbClr val="333333"/>
                          </a:solidFill>
                          <a:effectLst/>
                          <a:latin typeface="inter-regular"/>
                        </a:rPr>
                        <a:t>The "finally" block is used to execute the necessary code of the program. It is executed whether an exception is handled or not.</a:t>
                      </a:r>
                    </a:p>
                  </a:txBody>
                  <a:tcPr marL="67957" marR="67957" marT="67957" marB="67957">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656441203"/>
                  </a:ext>
                </a:extLst>
              </a:tr>
            </a:tbl>
          </a:graphicData>
        </a:graphic>
      </p:graphicFrame>
      <p:sp>
        <p:nvSpPr>
          <p:cNvPr id="4" name="Footer Placeholder 3">
            <a:extLst>
              <a:ext uri="{FF2B5EF4-FFF2-40B4-BE49-F238E27FC236}">
                <a16:creationId xmlns:a16="http://schemas.microsoft.com/office/drawing/2014/main" id="{32DD4053-D6DE-4D76-ABCF-1B70AEDD038D}"/>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6147134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D3CC4-7347-4820-8282-64D402B5812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DE02FE98-548A-4C42-BD82-3D76F78C7BD6}"/>
              </a:ext>
            </a:extLst>
          </p:cNvPr>
          <p:cNvSpPr>
            <a:spLocks noGrp="1"/>
          </p:cNvSpPr>
          <p:nvPr>
            <p:ph idx="1"/>
          </p:nvPr>
        </p:nvSpPr>
        <p:spPr>
          <a:xfrm>
            <a:off x="457200" y="404664"/>
            <a:ext cx="8229600" cy="5721499"/>
          </a:xfrm>
        </p:spPr>
        <p:txBody>
          <a:bodyPr>
            <a:normAutofit fontScale="92500" lnSpcReduction="20000"/>
          </a:bodyPr>
          <a:lstStyle/>
          <a:p>
            <a:pPr marL="0" indent="0">
              <a:buNone/>
            </a:pPr>
            <a:r>
              <a:rPr lang="en-US" dirty="0"/>
              <a:t>class example {</a:t>
            </a:r>
          </a:p>
          <a:p>
            <a:pPr marL="0" indent="0">
              <a:buNone/>
            </a:pPr>
            <a:r>
              <a:rPr lang="en-US" dirty="0"/>
              <a:t>   public static void main (String </a:t>
            </a:r>
            <a:r>
              <a:rPr lang="en-US" dirty="0" err="1"/>
              <a:t>args</a:t>
            </a:r>
            <a:r>
              <a:rPr lang="en-US" dirty="0"/>
              <a:t>[]) {</a:t>
            </a:r>
          </a:p>
          <a:p>
            <a:pPr marL="0" indent="0">
              <a:buNone/>
            </a:pPr>
            <a:r>
              <a:rPr lang="en-US" dirty="0"/>
              <a:t>      int num1 = 15, num2 = 0, result = 0;</a:t>
            </a:r>
          </a:p>
          <a:p>
            <a:pPr marL="0" indent="0">
              <a:buNone/>
            </a:pPr>
            <a:r>
              <a:rPr lang="en-US" dirty="0"/>
              <a:t>      try{</a:t>
            </a:r>
          </a:p>
          <a:p>
            <a:pPr marL="0" indent="0">
              <a:buNone/>
            </a:pPr>
            <a:r>
              <a:rPr lang="en-US" dirty="0"/>
              <a:t>          result = num1/num2;</a:t>
            </a:r>
          </a:p>
          <a:p>
            <a:pPr marL="0" indent="0">
              <a:buNone/>
            </a:pPr>
            <a:r>
              <a:rPr lang="en-US" dirty="0"/>
              <a:t>          </a:t>
            </a:r>
            <a:r>
              <a:rPr lang="en-US" dirty="0" err="1"/>
              <a:t>System.out.println</a:t>
            </a:r>
            <a:r>
              <a:rPr lang="en-US" dirty="0"/>
              <a:t>("The result is" +result);</a:t>
            </a:r>
          </a:p>
          <a:p>
            <a:pPr marL="0" indent="0">
              <a:buNone/>
            </a:pPr>
            <a:r>
              <a:rPr lang="en-US" dirty="0"/>
              <a:t>      } </a:t>
            </a:r>
          </a:p>
          <a:p>
            <a:pPr marL="0" indent="0">
              <a:buNone/>
            </a:pPr>
            <a:r>
              <a:rPr lang="en-US" dirty="0"/>
              <a:t>      catch (</a:t>
            </a:r>
            <a:r>
              <a:rPr lang="en-US" dirty="0" err="1"/>
              <a:t>ArithmeticException</a:t>
            </a:r>
            <a:r>
              <a:rPr lang="en-US" dirty="0"/>
              <a:t> e) {</a:t>
            </a:r>
          </a:p>
          <a:p>
            <a:pPr marL="0" indent="0">
              <a:buNone/>
            </a:pPr>
            <a:r>
              <a:rPr lang="en-US" sz="2800" dirty="0"/>
              <a:t>         </a:t>
            </a:r>
            <a:r>
              <a:rPr lang="en-US" sz="2800" dirty="0" err="1"/>
              <a:t>System.out.println</a:t>
            </a:r>
            <a:r>
              <a:rPr lang="en-US" sz="2800" dirty="0"/>
              <a:t> ("Can't be divided by Zero " + e);</a:t>
            </a:r>
          </a:p>
          <a:p>
            <a:pPr marL="0" indent="0">
              <a:buNone/>
            </a:pPr>
            <a:r>
              <a:rPr lang="en-US" dirty="0"/>
              <a:t>      }</a:t>
            </a:r>
          </a:p>
          <a:p>
            <a:pPr marL="0" indent="0">
              <a:buNone/>
            </a:pPr>
            <a:r>
              <a:rPr lang="en-US" dirty="0"/>
              <a:t>   }</a:t>
            </a:r>
          </a:p>
          <a:p>
            <a:pPr marL="0" indent="0">
              <a:buNone/>
            </a:pPr>
            <a:r>
              <a:rPr lang="en-US" dirty="0"/>
              <a:t>}</a:t>
            </a:r>
          </a:p>
        </p:txBody>
      </p:sp>
      <p:sp>
        <p:nvSpPr>
          <p:cNvPr id="4" name="Footer Placeholder 3">
            <a:extLst>
              <a:ext uri="{FF2B5EF4-FFF2-40B4-BE49-F238E27FC236}">
                <a16:creationId xmlns:a16="http://schemas.microsoft.com/office/drawing/2014/main" id="{730F5376-19A0-4CA1-86C6-65F16E14CD22}"/>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8463073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78710-8194-4C1C-9CE2-16C242635F03}"/>
              </a:ext>
            </a:extLst>
          </p:cNvPr>
          <p:cNvSpPr>
            <a:spLocks noGrp="1"/>
          </p:cNvSpPr>
          <p:nvPr>
            <p:ph type="title"/>
          </p:nvPr>
        </p:nvSpPr>
        <p:spPr>
          <a:xfrm>
            <a:off x="457200" y="274638"/>
            <a:ext cx="8229600" cy="634082"/>
          </a:xfrm>
        </p:spPr>
        <p:txBody>
          <a:bodyPr>
            <a:normAutofit fontScale="90000"/>
          </a:bodyPr>
          <a:lstStyle/>
          <a:p>
            <a:r>
              <a:rPr lang="en-US" dirty="0">
                <a:solidFill>
                  <a:srgbClr val="C00000"/>
                </a:solidFill>
              </a:rPr>
              <a:t>Java Multi-catch block</a:t>
            </a:r>
          </a:p>
        </p:txBody>
      </p:sp>
      <p:sp>
        <p:nvSpPr>
          <p:cNvPr id="3" name="Content Placeholder 2">
            <a:extLst>
              <a:ext uri="{FF2B5EF4-FFF2-40B4-BE49-F238E27FC236}">
                <a16:creationId xmlns:a16="http://schemas.microsoft.com/office/drawing/2014/main" id="{B0B5167B-9127-426B-B93F-3B5BB7227432}"/>
              </a:ext>
            </a:extLst>
          </p:cNvPr>
          <p:cNvSpPr>
            <a:spLocks noGrp="1"/>
          </p:cNvSpPr>
          <p:nvPr>
            <p:ph idx="1"/>
          </p:nvPr>
        </p:nvSpPr>
        <p:spPr>
          <a:xfrm>
            <a:off x="457200" y="1052736"/>
            <a:ext cx="8229600" cy="5073427"/>
          </a:xfrm>
        </p:spPr>
        <p:txBody>
          <a:bodyPr/>
          <a:lstStyle/>
          <a:p>
            <a:pPr marL="0" indent="0" algn="just">
              <a:buNone/>
            </a:pPr>
            <a:r>
              <a:rPr lang="en-US" dirty="0"/>
              <a:t>A try block can be followed by one or more catch blocks. </a:t>
            </a:r>
          </a:p>
          <a:p>
            <a:pPr marL="0" indent="0" algn="just">
              <a:buNone/>
            </a:pPr>
            <a:r>
              <a:rPr lang="en-US" dirty="0"/>
              <a:t>Each catch block must contain a different exception handler. </a:t>
            </a:r>
          </a:p>
          <a:p>
            <a:pPr marL="0" indent="0" algn="just">
              <a:buNone/>
            </a:pPr>
            <a:r>
              <a:rPr lang="en-US" dirty="0"/>
              <a:t>So, if you have to perform different tasks at the occurrence of different exceptions, use java multi-catch block.</a:t>
            </a:r>
          </a:p>
        </p:txBody>
      </p:sp>
      <p:sp>
        <p:nvSpPr>
          <p:cNvPr id="4" name="Footer Placeholder 3">
            <a:extLst>
              <a:ext uri="{FF2B5EF4-FFF2-40B4-BE49-F238E27FC236}">
                <a16:creationId xmlns:a16="http://schemas.microsoft.com/office/drawing/2014/main" id="{C558344E-8DE9-43D5-A612-302FFBDAB31D}"/>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2600378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14</a:t>
            </a:r>
          </a:p>
        </p:txBody>
      </p:sp>
      <p:sp>
        <p:nvSpPr>
          <p:cNvPr id="3" name="Content Placeholder 2"/>
          <p:cNvSpPr>
            <a:spLocks noGrp="1"/>
          </p:cNvSpPr>
          <p:nvPr>
            <p:ph idx="1"/>
          </p:nvPr>
        </p:nvSpPr>
        <p:spPr>
          <a:xfrm>
            <a:off x="457200" y="836712"/>
            <a:ext cx="8229600" cy="5289451"/>
          </a:xfrm>
        </p:spPr>
        <p:txBody>
          <a:bodyPr>
            <a:normAutofit/>
          </a:bodyPr>
          <a:lstStyle/>
          <a:p>
            <a:r>
              <a:rPr lang="en-US" dirty="0"/>
              <a:t>Control Flow in Exceptions</a:t>
            </a:r>
          </a:p>
          <a:p>
            <a:r>
              <a:rPr lang="en-US" dirty="0"/>
              <a:t>JVM Reaction to Exceptions</a:t>
            </a:r>
          </a:p>
          <a:p>
            <a:r>
              <a:rPr lang="en-US" dirty="0"/>
              <a:t>Use of try, catch and finally</a:t>
            </a:r>
            <a:endParaRPr lang="en-US" b="1" dirty="0"/>
          </a:p>
        </p:txBody>
      </p:sp>
      <p:sp>
        <p:nvSpPr>
          <p:cNvPr id="4" name="Footer Placeholder 3">
            <a:extLst>
              <a:ext uri="{FF2B5EF4-FFF2-40B4-BE49-F238E27FC236}">
                <a16:creationId xmlns:a16="http://schemas.microsoft.com/office/drawing/2014/main" id="{D7667AA7-DEAE-4206-ABB4-230A9D41CDBE}"/>
              </a:ext>
            </a:extLst>
          </p:cNvPr>
          <p:cNvSpPr>
            <a:spLocks noGrp="1"/>
          </p:cNvSpPr>
          <p:nvPr>
            <p:ph type="ftr" sz="quarter" idx="11"/>
          </p:nvPr>
        </p:nvSpPr>
        <p:spPr/>
        <p:txBody>
          <a:bodyPr/>
          <a:lstStyle/>
          <a:p>
            <a:r>
              <a:rPr lang="en-US" dirty="0"/>
              <a:t>Department of Computer Science ,ABES Engineering College</a:t>
            </a:r>
            <a:endParaRPr lang="en-IN" dirty="0"/>
          </a:p>
        </p:txBody>
      </p:sp>
    </p:spTree>
    <p:extLst>
      <p:ext uri="{BB962C8B-B14F-4D97-AF65-F5344CB8AC3E}">
        <p14:creationId xmlns:p14="http://schemas.microsoft.com/office/powerpoint/2010/main" val="2406532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EB7DC-E84F-4FAD-B003-97E09AB449B7}"/>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6A9012D7-8D52-49F8-ACC8-9C27E011A0E7}"/>
              </a:ext>
            </a:extLst>
          </p:cNvPr>
          <p:cNvSpPr>
            <a:spLocks noGrp="1"/>
          </p:cNvSpPr>
          <p:nvPr>
            <p:ph idx="1"/>
          </p:nvPr>
        </p:nvSpPr>
        <p:spPr>
          <a:xfrm>
            <a:off x="457200" y="274638"/>
            <a:ext cx="8229600" cy="6446837"/>
          </a:xfrm>
        </p:spPr>
        <p:txBody>
          <a:bodyPr>
            <a:normAutofit/>
          </a:bodyPr>
          <a:lstStyle/>
          <a:p>
            <a:pPr marL="0" indent="0">
              <a:buNone/>
            </a:pPr>
            <a:r>
              <a:rPr lang="en-US" sz="1600" b="1" dirty="0"/>
              <a:t>public class MultipleCatchBlock1 {  </a:t>
            </a:r>
          </a:p>
          <a:p>
            <a:pPr marL="0" indent="0">
              <a:buNone/>
            </a:pPr>
            <a:r>
              <a:rPr lang="en-US" sz="1600" b="1" dirty="0"/>
              <a:t>  public static void main(String[] </a:t>
            </a:r>
            <a:r>
              <a:rPr lang="en-US" sz="1600" b="1" dirty="0" err="1"/>
              <a:t>args</a:t>
            </a:r>
            <a:r>
              <a:rPr lang="en-US" sz="1600" b="1" dirty="0"/>
              <a:t>) {  </a:t>
            </a:r>
          </a:p>
          <a:p>
            <a:pPr marL="0" indent="0">
              <a:buNone/>
            </a:pPr>
            <a:r>
              <a:rPr lang="en-US" sz="1600" b="1" dirty="0"/>
              <a:t>             try{    </a:t>
            </a:r>
          </a:p>
          <a:p>
            <a:pPr marL="0" indent="0">
              <a:buNone/>
            </a:pPr>
            <a:r>
              <a:rPr lang="en-US" sz="1600" b="1" dirty="0"/>
              <a:t>                int a[]=new int[5];    </a:t>
            </a:r>
          </a:p>
          <a:p>
            <a:pPr marL="0" indent="0">
              <a:buNone/>
            </a:pPr>
            <a:r>
              <a:rPr lang="en-US" sz="1600" b="1" dirty="0"/>
              <a:t>                a[5]=30/0;    </a:t>
            </a:r>
          </a:p>
          <a:p>
            <a:pPr marL="0" indent="0">
              <a:buNone/>
            </a:pPr>
            <a:r>
              <a:rPr lang="en-US" sz="1600" b="1" dirty="0"/>
              <a:t>               }    </a:t>
            </a:r>
          </a:p>
          <a:p>
            <a:pPr marL="0" indent="0">
              <a:buNone/>
            </a:pPr>
            <a:r>
              <a:rPr lang="en-US" sz="1600" b="1" dirty="0"/>
              <a:t>               catch(</a:t>
            </a:r>
            <a:r>
              <a:rPr lang="en-US" sz="1600" b="1" dirty="0" err="1"/>
              <a:t>ArithmeticException</a:t>
            </a:r>
            <a:r>
              <a:rPr lang="en-US" sz="1600" b="1" dirty="0"/>
              <a:t> e)  </a:t>
            </a:r>
          </a:p>
          <a:p>
            <a:pPr marL="0" indent="0">
              <a:buNone/>
            </a:pPr>
            <a:r>
              <a:rPr lang="en-US" sz="1600" b="1" dirty="0"/>
              <a:t>                  {  </a:t>
            </a:r>
          </a:p>
          <a:p>
            <a:pPr marL="0" indent="0">
              <a:buNone/>
            </a:pPr>
            <a:r>
              <a:rPr lang="en-US" sz="1600" b="1" dirty="0"/>
              <a:t>                   </a:t>
            </a:r>
            <a:r>
              <a:rPr lang="en-US" sz="1600" b="1" dirty="0" err="1"/>
              <a:t>System.out.println</a:t>
            </a:r>
            <a:r>
              <a:rPr lang="en-US" sz="1600" b="1" dirty="0"/>
              <a:t>("Arithmetic Exception occurs");  </a:t>
            </a:r>
          </a:p>
          <a:p>
            <a:pPr marL="0" indent="0">
              <a:buNone/>
            </a:pPr>
            <a:r>
              <a:rPr lang="en-US" sz="1600" b="1" dirty="0"/>
              <a:t>                  }    </a:t>
            </a:r>
          </a:p>
          <a:p>
            <a:pPr marL="0" indent="0">
              <a:buNone/>
            </a:pPr>
            <a:r>
              <a:rPr lang="en-US" sz="1600" b="1" dirty="0"/>
              <a:t>               catch(</a:t>
            </a:r>
            <a:r>
              <a:rPr lang="en-US" sz="1600" b="1" dirty="0" err="1"/>
              <a:t>ArrayIndexOutOfBoundsException</a:t>
            </a:r>
            <a:r>
              <a:rPr lang="en-US" sz="1600" b="1" dirty="0"/>
              <a:t> e)  </a:t>
            </a:r>
          </a:p>
          <a:p>
            <a:pPr marL="0" indent="0">
              <a:buNone/>
            </a:pPr>
            <a:r>
              <a:rPr lang="en-US" sz="1600" b="1" dirty="0"/>
              <a:t>                  {  </a:t>
            </a:r>
          </a:p>
          <a:p>
            <a:pPr marL="0" indent="0">
              <a:buNone/>
            </a:pPr>
            <a:r>
              <a:rPr lang="en-US" sz="1600" b="1" dirty="0"/>
              <a:t>                   </a:t>
            </a:r>
            <a:r>
              <a:rPr lang="en-US" sz="1600" b="1" dirty="0" err="1"/>
              <a:t>System.out.println</a:t>
            </a:r>
            <a:r>
              <a:rPr lang="en-US" sz="1600" b="1" dirty="0"/>
              <a:t>("</a:t>
            </a:r>
            <a:r>
              <a:rPr lang="en-US" sz="1600" b="1" dirty="0" err="1"/>
              <a:t>ArrayIndexOutOfBounds</a:t>
            </a:r>
            <a:r>
              <a:rPr lang="en-US" sz="1600" b="1" dirty="0"/>
              <a:t> Exception occurs");  </a:t>
            </a:r>
          </a:p>
          <a:p>
            <a:pPr marL="0" indent="0">
              <a:buNone/>
            </a:pPr>
            <a:r>
              <a:rPr lang="en-US" sz="1600" b="1" dirty="0"/>
              <a:t>                  }    </a:t>
            </a:r>
          </a:p>
          <a:p>
            <a:pPr marL="0" indent="0">
              <a:buNone/>
            </a:pPr>
            <a:r>
              <a:rPr lang="en-US" sz="1600" b="1" dirty="0"/>
              <a:t>               catch(Exception e)  </a:t>
            </a:r>
          </a:p>
          <a:p>
            <a:pPr marL="0" indent="0">
              <a:buNone/>
            </a:pPr>
            <a:r>
              <a:rPr lang="en-US" sz="1600" b="1" dirty="0"/>
              <a:t>                  {  </a:t>
            </a:r>
          </a:p>
          <a:p>
            <a:pPr marL="0" indent="0">
              <a:buNone/>
            </a:pPr>
            <a:r>
              <a:rPr lang="en-US" sz="1600" b="1" dirty="0"/>
              <a:t>                   </a:t>
            </a:r>
            <a:r>
              <a:rPr lang="en-US" sz="1600" b="1" dirty="0" err="1"/>
              <a:t>System.out.println</a:t>
            </a:r>
            <a:r>
              <a:rPr lang="en-US" sz="1600" b="1" dirty="0"/>
              <a:t>("Parent Exception occurs");  </a:t>
            </a:r>
          </a:p>
          <a:p>
            <a:pPr marL="0" indent="0">
              <a:buNone/>
            </a:pPr>
            <a:r>
              <a:rPr lang="en-US" sz="1600" b="1" dirty="0"/>
              <a:t>                  }             </a:t>
            </a:r>
          </a:p>
          <a:p>
            <a:pPr marL="0" indent="0">
              <a:buNone/>
            </a:pPr>
            <a:r>
              <a:rPr lang="en-US" sz="1600" b="1" dirty="0"/>
              <a:t>               </a:t>
            </a:r>
            <a:r>
              <a:rPr lang="en-US" sz="1600" b="1" dirty="0" err="1"/>
              <a:t>System.out.println</a:t>
            </a:r>
            <a:r>
              <a:rPr lang="en-US" sz="1600" b="1" dirty="0"/>
              <a:t>("rest of the code");    </a:t>
            </a:r>
          </a:p>
          <a:p>
            <a:pPr marL="0" indent="0">
              <a:buNone/>
            </a:pPr>
            <a:r>
              <a:rPr lang="en-US" sz="1600" b="1" dirty="0"/>
              <a:t>    }  </a:t>
            </a:r>
          </a:p>
          <a:p>
            <a:pPr marL="0" indent="0">
              <a:buNone/>
            </a:pPr>
            <a:r>
              <a:rPr lang="en-US" sz="1600" b="1" dirty="0"/>
              <a:t>} </a:t>
            </a:r>
          </a:p>
        </p:txBody>
      </p:sp>
      <p:sp>
        <p:nvSpPr>
          <p:cNvPr id="4" name="Footer Placeholder 3">
            <a:extLst>
              <a:ext uri="{FF2B5EF4-FFF2-40B4-BE49-F238E27FC236}">
                <a16:creationId xmlns:a16="http://schemas.microsoft.com/office/drawing/2014/main" id="{3D45C47E-CDF9-4AAD-96D5-53C16E89912F}"/>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496306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5FBBF-73DE-44E5-BDBE-6AF792708BC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A805F28-7D0E-4403-A247-23BE21AD7D90}"/>
              </a:ext>
            </a:extLst>
          </p:cNvPr>
          <p:cNvSpPr>
            <a:spLocks noGrp="1"/>
          </p:cNvSpPr>
          <p:nvPr>
            <p:ph idx="1"/>
          </p:nvPr>
        </p:nvSpPr>
        <p:spPr>
          <a:xfrm>
            <a:off x="457200" y="136526"/>
            <a:ext cx="8229600" cy="6721474"/>
          </a:xfrm>
        </p:spPr>
        <p:txBody>
          <a:bodyPr>
            <a:normAutofit fontScale="32500" lnSpcReduction="20000"/>
          </a:bodyPr>
          <a:lstStyle/>
          <a:p>
            <a:pPr marL="0" indent="0">
              <a:buNone/>
            </a:pPr>
            <a:r>
              <a:rPr lang="en-US" sz="4900" b="1" dirty="0">
                <a:solidFill>
                  <a:srgbClr val="7F0055"/>
                </a:solidFill>
                <a:latin typeface="Consolas" panose="020B0609020204030204" pitchFamily="49" charset="0"/>
              </a:rPr>
              <a:t>public</a:t>
            </a:r>
            <a:r>
              <a:rPr lang="en-US" sz="4900" dirty="0">
                <a:solidFill>
                  <a:srgbClr val="000000"/>
                </a:solidFill>
                <a:latin typeface="Consolas" panose="020B0609020204030204" pitchFamily="49" charset="0"/>
              </a:rPr>
              <a:t> </a:t>
            </a:r>
            <a:r>
              <a:rPr lang="en-US" sz="4900" b="1" dirty="0">
                <a:solidFill>
                  <a:srgbClr val="7F0055"/>
                </a:solidFill>
                <a:latin typeface="Consolas" panose="020B0609020204030204" pitchFamily="49" charset="0"/>
              </a:rPr>
              <a:t>class</a:t>
            </a:r>
            <a:r>
              <a:rPr lang="en-US" sz="4900" dirty="0">
                <a:solidFill>
                  <a:srgbClr val="000000"/>
                </a:solidFill>
                <a:latin typeface="Consolas" panose="020B0609020204030204" pitchFamily="49" charset="0"/>
              </a:rPr>
              <a:t> </a:t>
            </a:r>
            <a:r>
              <a:rPr lang="en-US" sz="4900" dirty="0" err="1">
                <a:solidFill>
                  <a:srgbClr val="000000"/>
                </a:solidFill>
                <a:latin typeface="Consolas" panose="020B0609020204030204" pitchFamily="49" charset="0"/>
              </a:rPr>
              <a:t>MyMain</a:t>
            </a:r>
            <a:r>
              <a:rPr lang="en-US" sz="4900" dirty="0">
                <a:solidFill>
                  <a:srgbClr val="000000"/>
                </a:solidFill>
                <a:latin typeface="Consolas" panose="020B0609020204030204" pitchFamily="49" charset="0"/>
              </a:rPr>
              <a:t> {</a:t>
            </a:r>
          </a:p>
          <a:p>
            <a:pPr marL="0" indent="0">
              <a:buNone/>
            </a:pPr>
            <a:r>
              <a:rPr lang="en-US" sz="4900" b="1" dirty="0">
                <a:solidFill>
                  <a:srgbClr val="7F0055"/>
                </a:solidFill>
                <a:latin typeface="Consolas" panose="020B0609020204030204" pitchFamily="49" charset="0"/>
              </a:rPr>
              <a:t>public</a:t>
            </a:r>
            <a:r>
              <a:rPr lang="en-US" sz="4900" dirty="0">
                <a:solidFill>
                  <a:srgbClr val="000000"/>
                </a:solidFill>
                <a:latin typeface="Consolas" panose="020B0609020204030204" pitchFamily="49" charset="0"/>
              </a:rPr>
              <a:t> </a:t>
            </a:r>
            <a:r>
              <a:rPr lang="en-US" sz="4900" b="1" dirty="0">
                <a:solidFill>
                  <a:srgbClr val="7F0055"/>
                </a:solidFill>
                <a:latin typeface="Consolas" panose="020B0609020204030204" pitchFamily="49" charset="0"/>
              </a:rPr>
              <a:t>static</a:t>
            </a:r>
            <a:r>
              <a:rPr lang="en-US" sz="4900" dirty="0">
                <a:solidFill>
                  <a:srgbClr val="000000"/>
                </a:solidFill>
                <a:latin typeface="Consolas" panose="020B0609020204030204" pitchFamily="49" charset="0"/>
              </a:rPr>
              <a:t> </a:t>
            </a:r>
            <a:r>
              <a:rPr lang="en-US" sz="4900" b="1" dirty="0">
                <a:solidFill>
                  <a:srgbClr val="7F0055"/>
                </a:solidFill>
                <a:latin typeface="Consolas" panose="020B0609020204030204" pitchFamily="49" charset="0"/>
              </a:rPr>
              <a:t>void</a:t>
            </a:r>
            <a:r>
              <a:rPr lang="en-US" sz="4900" dirty="0">
                <a:solidFill>
                  <a:srgbClr val="000000"/>
                </a:solidFill>
                <a:latin typeface="Consolas" panose="020B0609020204030204" pitchFamily="49" charset="0"/>
              </a:rPr>
              <a:t> main(String[] </a:t>
            </a:r>
            <a:r>
              <a:rPr lang="en-US" sz="4900" dirty="0" err="1">
                <a:solidFill>
                  <a:srgbClr val="6A3E3E"/>
                </a:solidFill>
                <a:latin typeface="Consolas" panose="020B0609020204030204" pitchFamily="49" charset="0"/>
              </a:rPr>
              <a:t>args</a:t>
            </a:r>
            <a:r>
              <a:rPr lang="en-US" sz="4900" dirty="0">
                <a:solidFill>
                  <a:srgbClr val="000000"/>
                </a:solidFill>
                <a:latin typeface="Consolas" panose="020B0609020204030204" pitchFamily="49" charset="0"/>
              </a:rPr>
              <a:t>) {</a:t>
            </a:r>
          </a:p>
          <a:p>
            <a:pPr marL="0" indent="0">
              <a:buNone/>
            </a:pPr>
            <a:r>
              <a:rPr lang="en-US" sz="4900" b="1" dirty="0">
                <a:solidFill>
                  <a:srgbClr val="7F0055"/>
                </a:solidFill>
                <a:latin typeface="Consolas" panose="020B0609020204030204" pitchFamily="49" charset="0"/>
              </a:rPr>
              <a:t>int</a:t>
            </a:r>
            <a:r>
              <a:rPr lang="en-US" sz="4900" dirty="0">
                <a:solidFill>
                  <a:srgbClr val="000000"/>
                </a:solidFill>
                <a:latin typeface="Consolas" panose="020B0609020204030204" pitchFamily="49" charset="0"/>
              </a:rPr>
              <a:t> </a:t>
            </a:r>
            <a:r>
              <a:rPr lang="en-US" sz="4900" dirty="0">
                <a:solidFill>
                  <a:srgbClr val="6A3E3E"/>
                </a:solidFill>
                <a:latin typeface="Consolas" panose="020B0609020204030204" pitchFamily="49" charset="0"/>
              </a:rPr>
              <a:t>a</a:t>
            </a:r>
            <a:r>
              <a:rPr lang="en-US" sz="4900" dirty="0">
                <a:solidFill>
                  <a:srgbClr val="000000"/>
                </a:solidFill>
                <a:latin typeface="Consolas" panose="020B0609020204030204" pitchFamily="49" charset="0"/>
              </a:rPr>
              <a:t>[]=</a:t>
            </a:r>
            <a:r>
              <a:rPr lang="en-US" sz="4900" b="1" dirty="0">
                <a:solidFill>
                  <a:srgbClr val="7F0055"/>
                </a:solidFill>
                <a:latin typeface="Consolas" panose="020B0609020204030204" pitchFamily="49" charset="0"/>
              </a:rPr>
              <a:t>new</a:t>
            </a:r>
            <a:r>
              <a:rPr lang="en-US" sz="4900" dirty="0">
                <a:solidFill>
                  <a:srgbClr val="000000"/>
                </a:solidFill>
                <a:latin typeface="Consolas" panose="020B0609020204030204" pitchFamily="49" charset="0"/>
              </a:rPr>
              <a:t> </a:t>
            </a:r>
            <a:r>
              <a:rPr lang="en-US" sz="4900" b="1" dirty="0">
                <a:solidFill>
                  <a:srgbClr val="7F0055"/>
                </a:solidFill>
                <a:latin typeface="Consolas" panose="020B0609020204030204" pitchFamily="49" charset="0"/>
              </a:rPr>
              <a:t>int</a:t>
            </a:r>
            <a:r>
              <a:rPr lang="en-US" sz="4900" dirty="0">
                <a:solidFill>
                  <a:srgbClr val="000000"/>
                </a:solidFill>
                <a:latin typeface="Consolas" panose="020B0609020204030204" pitchFamily="49" charset="0"/>
              </a:rPr>
              <a:t>[4];</a:t>
            </a:r>
          </a:p>
          <a:p>
            <a:pPr marL="0" indent="0">
              <a:buNone/>
            </a:pPr>
            <a:r>
              <a:rPr lang="en-US" sz="4900" b="1" dirty="0">
                <a:solidFill>
                  <a:srgbClr val="7F0055"/>
                </a:solidFill>
                <a:latin typeface="Consolas" panose="020B0609020204030204" pitchFamily="49" charset="0"/>
              </a:rPr>
              <a:t>try</a:t>
            </a:r>
            <a:endParaRPr lang="en-US" sz="4900" dirty="0">
              <a:solidFill>
                <a:srgbClr val="000000"/>
              </a:solidFill>
              <a:latin typeface="Consolas" panose="020B0609020204030204" pitchFamily="49" charset="0"/>
            </a:endParaRPr>
          </a:p>
          <a:p>
            <a:pPr marL="0" indent="0">
              <a:buNone/>
            </a:pPr>
            <a:r>
              <a:rPr lang="en-US" sz="4900" dirty="0">
                <a:solidFill>
                  <a:srgbClr val="000000"/>
                </a:solidFill>
                <a:latin typeface="Consolas" panose="020B0609020204030204" pitchFamily="49" charset="0"/>
              </a:rPr>
              <a:t>{</a:t>
            </a:r>
          </a:p>
          <a:p>
            <a:pPr marL="0" indent="0">
              <a:buNone/>
            </a:pPr>
            <a:r>
              <a:rPr lang="en-US" sz="4900" dirty="0">
                <a:solidFill>
                  <a:srgbClr val="6A3E3E"/>
                </a:solidFill>
                <a:latin typeface="Consolas" panose="020B0609020204030204" pitchFamily="49" charset="0"/>
              </a:rPr>
              <a:t>a</a:t>
            </a:r>
            <a:r>
              <a:rPr lang="en-US" sz="4900" dirty="0">
                <a:solidFill>
                  <a:srgbClr val="000000"/>
                </a:solidFill>
                <a:latin typeface="Consolas" panose="020B0609020204030204" pitchFamily="49" charset="0"/>
              </a:rPr>
              <a:t>[0]=12/0;</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a:solidFill>
                  <a:srgbClr val="6A3E3E"/>
                </a:solidFill>
                <a:latin typeface="Consolas" panose="020B0609020204030204" pitchFamily="49" charset="0"/>
              </a:rPr>
              <a:t>a</a:t>
            </a:r>
            <a:r>
              <a:rPr lang="en-US" sz="4900" dirty="0">
                <a:solidFill>
                  <a:srgbClr val="000000"/>
                </a:solidFill>
                <a:latin typeface="Consolas" panose="020B0609020204030204" pitchFamily="49" charset="0"/>
              </a:rPr>
              <a:t>[6]);</a:t>
            </a:r>
          </a:p>
          <a:p>
            <a:pPr marL="0" indent="0">
              <a:buNone/>
            </a:pPr>
            <a:r>
              <a:rPr lang="en-US" sz="4900" dirty="0">
                <a:solidFill>
                  <a:srgbClr val="000000"/>
                </a:solidFill>
                <a:latin typeface="Consolas" panose="020B0609020204030204" pitchFamily="49" charset="0"/>
              </a:rPr>
              <a:t>}</a:t>
            </a:r>
          </a:p>
          <a:p>
            <a:pPr marL="0" indent="0">
              <a:buNone/>
            </a:pPr>
            <a:r>
              <a:rPr lang="en-US" sz="4900" b="1" dirty="0">
                <a:solidFill>
                  <a:srgbClr val="7F0055"/>
                </a:solidFill>
                <a:latin typeface="Consolas" panose="020B0609020204030204" pitchFamily="49" charset="0"/>
              </a:rPr>
              <a:t>catch</a:t>
            </a:r>
            <a:r>
              <a:rPr lang="en-US" sz="4900" dirty="0">
                <a:solidFill>
                  <a:srgbClr val="000000"/>
                </a:solidFill>
                <a:latin typeface="Consolas" panose="020B0609020204030204" pitchFamily="49" charset="0"/>
              </a:rPr>
              <a:t>(</a:t>
            </a:r>
            <a:r>
              <a:rPr lang="en-US" sz="4900" dirty="0" err="1">
                <a:solidFill>
                  <a:srgbClr val="000000"/>
                </a:solidFill>
                <a:latin typeface="Consolas" panose="020B0609020204030204" pitchFamily="49" charset="0"/>
              </a:rPr>
              <a:t>ArithmeticException</a:t>
            </a:r>
            <a:r>
              <a:rPr lang="en-US" sz="4900" dirty="0">
                <a:solidFill>
                  <a:srgbClr val="000000"/>
                </a:solidFill>
                <a:latin typeface="Consolas" panose="020B0609020204030204" pitchFamily="49" charset="0"/>
              </a:rPr>
              <a:t> </a:t>
            </a:r>
            <a:r>
              <a:rPr lang="en-US" sz="4900" dirty="0">
                <a:solidFill>
                  <a:srgbClr val="6A3E3E"/>
                </a:solidFill>
                <a:latin typeface="Consolas" panose="020B0609020204030204" pitchFamily="49" charset="0"/>
              </a:rPr>
              <a:t>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a:solidFill>
                  <a:srgbClr val="2A00FF"/>
                </a:solidFill>
                <a:latin typeface="Consolas" panose="020B0609020204030204" pitchFamily="49" charset="0"/>
              </a:rPr>
              <a:t>"</a:t>
            </a:r>
            <a:r>
              <a:rPr lang="en-US" sz="4900" dirty="0" err="1">
                <a:solidFill>
                  <a:srgbClr val="2A00FF"/>
                </a:solidFill>
                <a:latin typeface="Consolas" panose="020B0609020204030204" pitchFamily="49" charset="0"/>
              </a:rPr>
              <a:t>Aritmetic</a:t>
            </a:r>
            <a:r>
              <a:rPr lang="en-US" sz="4900" dirty="0">
                <a:solidFill>
                  <a:srgbClr val="2A00FF"/>
                </a:solidFill>
                <a:latin typeface="Consolas" panose="020B0609020204030204" pitchFamily="49" charset="0"/>
              </a:rPr>
              <a:t> Exception"</a:t>
            </a:r>
            <a:r>
              <a:rPr lang="en-US" sz="4900" dirty="0">
                <a:solidFill>
                  <a:srgbClr val="000000"/>
                </a:solidFill>
                <a:latin typeface="Consolas" panose="020B0609020204030204" pitchFamily="49" charset="0"/>
              </a:rPr>
              <a:t>+</a:t>
            </a:r>
            <a:r>
              <a:rPr lang="en-US" sz="4900" dirty="0" err="1">
                <a:solidFill>
                  <a:srgbClr val="6A3E3E"/>
                </a:solidFill>
                <a:latin typeface="Consolas" panose="020B0609020204030204" pitchFamily="49" charset="0"/>
              </a:rPr>
              <a:t>e</a:t>
            </a:r>
            <a:r>
              <a:rPr lang="en-US" sz="4900" dirty="0" err="1">
                <a:solidFill>
                  <a:srgbClr val="000000"/>
                </a:solidFill>
                <a:latin typeface="Consolas" panose="020B0609020204030204" pitchFamily="49" charset="0"/>
              </a:rPr>
              <a:t>.getMessage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b="1" dirty="0">
                <a:solidFill>
                  <a:srgbClr val="7F0055"/>
                </a:solidFill>
                <a:latin typeface="Consolas" panose="020B0609020204030204" pitchFamily="49" charset="0"/>
              </a:rPr>
              <a:t>catch</a:t>
            </a:r>
            <a:r>
              <a:rPr lang="en-US" sz="4900" dirty="0">
                <a:solidFill>
                  <a:srgbClr val="000000"/>
                </a:solidFill>
                <a:latin typeface="Consolas" panose="020B0609020204030204" pitchFamily="49" charset="0"/>
              </a:rPr>
              <a:t>(</a:t>
            </a:r>
            <a:r>
              <a:rPr lang="en-US" sz="4900" dirty="0" err="1">
                <a:solidFill>
                  <a:srgbClr val="000000"/>
                </a:solidFill>
                <a:latin typeface="Consolas" panose="020B0609020204030204" pitchFamily="49" charset="0"/>
              </a:rPr>
              <a:t>ArrayIndexOutOfBoundsException</a:t>
            </a:r>
            <a:r>
              <a:rPr lang="en-US" sz="4900" dirty="0">
                <a:solidFill>
                  <a:srgbClr val="000000"/>
                </a:solidFill>
                <a:latin typeface="Consolas" panose="020B0609020204030204" pitchFamily="49" charset="0"/>
              </a:rPr>
              <a:t> </a:t>
            </a:r>
            <a:r>
              <a:rPr lang="en-US" sz="4900" dirty="0">
                <a:solidFill>
                  <a:srgbClr val="6A3E3E"/>
                </a:solidFill>
                <a:latin typeface="Consolas" panose="020B0609020204030204" pitchFamily="49" charset="0"/>
              </a:rPr>
              <a:t>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a:solidFill>
                  <a:srgbClr val="2A00FF"/>
                </a:solidFill>
                <a:latin typeface="Consolas" panose="020B0609020204030204" pitchFamily="49" charset="0"/>
              </a:rPr>
              <a:t>"Index out of bound"</a:t>
            </a:r>
            <a:r>
              <a:rPr lang="en-US" sz="4900" dirty="0">
                <a:solidFill>
                  <a:srgbClr val="000000"/>
                </a:solidFill>
                <a:latin typeface="Consolas" panose="020B0609020204030204" pitchFamily="49" charset="0"/>
              </a:rPr>
              <a:t>+</a:t>
            </a:r>
            <a:r>
              <a:rPr lang="en-US" sz="4900" dirty="0" err="1">
                <a:solidFill>
                  <a:srgbClr val="6A3E3E"/>
                </a:solidFill>
                <a:latin typeface="Consolas" panose="020B0609020204030204" pitchFamily="49" charset="0"/>
              </a:rPr>
              <a:t>e</a:t>
            </a:r>
            <a:r>
              <a:rPr lang="en-US" sz="4900" dirty="0" err="1">
                <a:solidFill>
                  <a:srgbClr val="000000"/>
                </a:solidFill>
                <a:latin typeface="Consolas" panose="020B0609020204030204" pitchFamily="49" charset="0"/>
              </a:rPr>
              <a:t>.getMessage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b="1" dirty="0">
                <a:solidFill>
                  <a:srgbClr val="7F0055"/>
                </a:solidFill>
                <a:latin typeface="Consolas" panose="020B0609020204030204" pitchFamily="49" charset="0"/>
              </a:rPr>
              <a:t>catch</a:t>
            </a:r>
            <a:r>
              <a:rPr lang="en-US" sz="4900" dirty="0">
                <a:solidFill>
                  <a:srgbClr val="000000"/>
                </a:solidFill>
                <a:latin typeface="Consolas" panose="020B0609020204030204" pitchFamily="49" charset="0"/>
              </a:rPr>
              <a:t>(Exception </a:t>
            </a:r>
            <a:r>
              <a:rPr lang="en-US" sz="4900" dirty="0">
                <a:solidFill>
                  <a:srgbClr val="6A3E3E"/>
                </a:solidFill>
                <a:latin typeface="Consolas" panose="020B0609020204030204" pitchFamily="49" charset="0"/>
              </a:rPr>
              <a:t>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err="1">
                <a:solidFill>
                  <a:srgbClr val="6A3E3E"/>
                </a:solidFill>
                <a:latin typeface="Consolas" panose="020B0609020204030204" pitchFamily="49" charset="0"/>
              </a:rPr>
              <a:t>e</a:t>
            </a:r>
            <a:r>
              <a:rPr lang="en-US" sz="4900" dirty="0" err="1">
                <a:solidFill>
                  <a:srgbClr val="000000"/>
                </a:solidFill>
                <a:latin typeface="Consolas" panose="020B0609020204030204" pitchFamily="49" charset="0"/>
              </a:rPr>
              <a:t>.getMessage</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b="1" dirty="0">
                <a:solidFill>
                  <a:srgbClr val="7F0055"/>
                </a:solidFill>
                <a:latin typeface="Consolas" panose="020B0609020204030204" pitchFamily="49" charset="0"/>
              </a:rPr>
              <a:t>finally</a:t>
            </a:r>
            <a:endParaRPr lang="en-US" sz="4900" dirty="0">
              <a:solidFill>
                <a:srgbClr val="000000"/>
              </a:solidFill>
              <a:latin typeface="Consolas" panose="020B0609020204030204" pitchFamily="49" charset="0"/>
            </a:endParaRPr>
          </a:p>
          <a:p>
            <a:pPr marL="0" indent="0">
              <a:buNone/>
            </a:pPr>
            <a:r>
              <a:rPr lang="en-US" sz="4900" dirty="0">
                <a:solidFill>
                  <a:srgbClr val="000000"/>
                </a:solidFill>
                <a:latin typeface="Consolas" panose="020B0609020204030204" pitchFamily="49" charset="0"/>
              </a:rPr>
              <a:t>{</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a:solidFill>
                  <a:srgbClr val="2A00FF"/>
                </a:solidFill>
                <a:latin typeface="Consolas" panose="020B0609020204030204" pitchFamily="49" charset="0"/>
              </a:rPr>
              <a:t>"Finally block executed"</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dirty="0" err="1">
                <a:solidFill>
                  <a:srgbClr val="000000"/>
                </a:solidFill>
                <a:latin typeface="Consolas" panose="020B0609020204030204" pitchFamily="49" charset="0"/>
              </a:rPr>
              <a:t>System.</a:t>
            </a:r>
            <a:r>
              <a:rPr lang="en-US" sz="4900" b="1" i="1" dirty="0" err="1">
                <a:solidFill>
                  <a:srgbClr val="0000C0"/>
                </a:solidFill>
                <a:latin typeface="Consolas" panose="020B0609020204030204" pitchFamily="49" charset="0"/>
              </a:rPr>
              <a:t>out</a:t>
            </a:r>
            <a:r>
              <a:rPr lang="en-US" sz="4900" dirty="0" err="1">
                <a:solidFill>
                  <a:srgbClr val="000000"/>
                </a:solidFill>
                <a:latin typeface="Consolas" panose="020B0609020204030204" pitchFamily="49" charset="0"/>
              </a:rPr>
              <a:t>.println</a:t>
            </a:r>
            <a:r>
              <a:rPr lang="en-US" sz="4900" dirty="0">
                <a:solidFill>
                  <a:srgbClr val="000000"/>
                </a:solidFill>
                <a:latin typeface="Consolas" panose="020B0609020204030204" pitchFamily="49" charset="0"/>
              </a:rPr>
              <a:t>(</a:t>
            </a:r>
            <a:r>
              <a:rPr lang="en-US" sz="4900" dirty="0">
                <a:solidFill>
                  <a:srgbClr val="2A00FF"/>
                </a:solidFill>
                <a:latin typeface="Consolas" panose="020B0609020204030204" pitchFamily="49" charset="0"/>
              </a:rPr>
              <a:t>"outside Finally block executed"</a:t>
            </a: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p>
          <a:p>
            <a:pPr marL="0" indent="0">
              <a:buNone/>
            </a:pPr>
            <a:r>
              <a:rPr lang="en-US" sz="49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4" name="Footer Placeholder 3">
            <a:extLst>
              <a:ext uri="{FF2B5EF4-FFF2-40B4-BE49-F238E27FC236}">
                <a16:creationId xmlns:a16="http://schemas.microsoft.com/office/drawing/2014/main" id="{941DF5C2-F4B9-48C3-A4E3-A283AB985510}"/>
              </a:ext>
            </a:extLst>
          </p:cNvPr>
          <p:cNvSpPr>
            <a:spLocks noGrp="1"/>
          </p:cNvSpPr>
          <p:nvPr>
            <p:ph type="ftr" sz="quarter" idx="11"/>
          </p:nvPr>
        </p:nvSpPr>
        <p:spPr/>
        <p:txBody>
          <a:bodyPr/>
          <a:lstStyle/>
          <a:p>
            <a:r>
              <a:rPr lang="en-US"/>
              <a:t>Department of Computer Science ,ABES Engineering College</a:t>
            </a:r>
            <a:endParaRPr lang="en-IN"/>
          </a:p>
        </p:txBody>
      </p:sp>
    </p:spTree>
    <p:extLst>
      <p:ext uri="{BB962C8B-B14F-4D97-AF65-F5344CB8AC3E}">
        <p14:creationId xmlns:p14="http://schemas.microsoft.com/office/powerpoint/2010/main" val="1983187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sz="3600" b="1" dirty="0">
                <a:solidFill>
                  <a:srgbClr val="C00000"/>
                </a:solidFill>
              </a:rPr>
              <a:t>Flow control in try catch finally in Java</a:t>
            </a:r>
          </a:p>
        </p:txBody>
      </p:sp>
      <p:sp>
        <p:nvSpPr>
          <p:cNvPr id="3" name="Content Placeholder 2"/>
          <p:cNvSpPr>
            <a:spLocks noGrp="1"/>
          </p:cNvSpPr>
          <p:nvPr>
            <p:ph idx="1"/>
          </p:nvPr>
        </p:nvSpPr>
        <p:spPr>
          <a:xfrm>
            <a:off x="457200" y="1052736"/>
            <a:ext cx="8435280" cy="5688632"/>
          </a:xfrm>
        </p:spPr>
        <p:txBody>
          <a:bodyPr>
            <a:noAutofit/>
          </a:bodyPr>
          <a:lstStyle/>
          <a:p>
            <a:pPr fontAlgn="base">
              <a:buFont typeface="+mj-lt"/>
              <a:buAutoNum type="arabicPeriod"/>
            </a:pPr>
            <a:r>
              <a:rPr lang="en-US" b="1" dirty="0">
                <a:solidFill>
                  <a:srgbClr val="273239"/>
                </a:solidFill>
                <a:latin typeface="Nunito"/>
              </a:rPr>
              <a:t>Control flow in try-catch clause OR try-catch-finally clause</a:t>
            </a:r>
            <a:r>
              <a:rPr lang="en-US" dirty="0">
                <a:solidFill>
                  <a:srgbClr val="273239"/>
                </a:solidFill>
                <a:latin typeface="Nunito"/>
              </a:rPr>
              <a:t> </a:t>
            </a:r>
          </a:p>
          <a:p>
            <a:pPr lvl="1" fontAlgn="base">
              <a:buFont typeface="+mj-lt"/>
              <a:buAutoNum type="arabicPeriod"/>
            </a:pPr>
            <a:r>
              <a:rPr lang="en-US" b="1" dirty="0">
                <a:solidFill>
                  <a:srgbClr val="273239"/>
                </a:solidFill>
                <a:latin typeface="Nunito"/>
              </a:rPr>
              <a:t>Case 1:</a:t>
            </a:r>
            <a:r>
              <a:rPr lang="en-US" dirty="0">
                <a:solidFill>
                  <a:srgbClr val="273239"/>
                </a:solidFill>
                <a:latin typeface="Nunito"/>
              </a:rPr>
              <a:t> Exception occurs in try block and handled in catch block</a:t>
            </a:r>
          </a:p>
          <a:p>
            <a:pPr lvl="1" fontAlgn="base">
              <a:buFont typeface="+mj-lt"/>
              <a:buAutoNum type="arabicPeriod"/>
            </a:pPr>
            <a:r>
              <a:rPr lang="en-US" b="1" dirty="0">
                <a:solidFill>
                  <a:srgbClr val="273239"/>
                </a:solidFill>
                <a:latin typeface="Nunito"/>
              </a:rPr>
              <a:t>Case 2: </a:t>
            </a:r>
            <a:r>
              <a:rPr lang="en-US" dirty="0">
                <a:solidFill>
                  <a:srgbClr val="273239"/>
                </a:solidFill>
                <a:latin typeface="Nunito"/>
              </a:rPr>
              <a:t>Exception occurs in try-block is not handled in catch block</a:t>
            </a:r>
          </a:p>
          <a:p>
            <a:pPr lvl="1" fontAlgn="base">
              <a:buFont typeface="+mj-lt"/>
              <a:buAutoNum type="arabicPeriod"/>
            </a:pPr>
            <a:r>
              <a:rPr lang="en-US" b="1" dirty="0">
                <a:solidFill>
                  <a:srgbClr val="273239"/>
                </a:solidFill>
                <a:latin typeface="Nunito"/>
              </a:rPr>
              <a:t>Case 3:</a:t>
            </a:r>
            <a:r>
              <a:rPr lang="en-US" dirty="0">
                <a:solidFill>
                  <a:srgbClr val="273239"/>
                </a:solidFill>
                <a:latin typeface="Nunito"/>
              </a:rPr>
              <a:t> Exception doesn’t occur in try-block</a:t>
            </a:r>
          </a:p>
          <a:p>
            <a:pPr fontAlgn="base">
              <a:buFont typeface="+mj-lt"/>
              <a:buAutoNum type="arabicPeriod"/>
            </a:pPr>
            <a:r>
              <a:rPr lang="en-US" b="1" dirty="0">
                <a:solidFill>
                  <a:srgbClr val="273239"/>
                </a:solidFill>
                <a:latin typeface="Nunito"/>
              </a:rPr>
              <a:t>try-finally clause</a:t>
            </a:r>
            <a:r>
              <a:rPr lang="en-US" dirty="0">
                <a:solidFill>
                  <a:srgbClr val="273239"/>
                </a:solidFill>
                <a:latin typeface="Nunito"/>
              </a:rPr>
              <a:t> </a:t>
            </a:r>
          </a:p>
          <a:p>
            <a:pPr lvl="1" fontAlgn="base">
              <a:buFont typeface="+mj-lt"/>
              <a:buAutoNum type="arabicPeriod"/>
            </a:pPr>
            <a:r>
              <a:rPr lang="en-US" b="1" dirty="0">
                <a:solidFill>
                  <a:srgbClr val="273239"/>
                </a:solidFill>
                <a:latin typeface="Nunito"/>
              </a:rPr>
              <a:t>Case 1: </a:t>
            </a:r>
            <a:r>
              <a:rPr lang="en-US" dirty="0">
                <a:solidFill>
                  <a:srgbClr val="273239"/>
                </a:solidFill>
                <a:latin typeface="Nunito"/>
              </a:rPr>
              <a:t>Exception occurs in try block</a:t>
            </a:r>
          </a:p>
          <a:p>
            <a:pPr lvl="1" fontAlgn="base">
              <a:buFont typeface="+mj-lt"/>
              <a:buAutoNum type="arabicPeriod"/>
            </a:pPr>
            <a:r>
              <a:rPr lang="en-US" b="1" dirty="0">
                <a:solidFill>
                  <a:srgbClr val="273239"/>
                </a:solidFill>
                <a:latin typeface="Nunito"/>
              </a:rPr>
              <a:t>Case 2:</a:t>
            </a:r>
            <a:r>
              <a:rPr lang="en-US" dirty="0">
                <a:solidFill>
                  <a:srgbClr val="273239"/>
                </a:solidFill>
                <a:latin typeface="Nunito"/>
              </a:rPr>
              <a:t> Exception doesn’t occur in try-block</a:t>
            </a:r>
          </a:p>
          <a:p>
            <a:pPr marL="0" indent="0" algn="just">
              <a:buNone/>
            </a:pPr>
            <a:endParaRPr lang="en-US" sz="28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4125452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3600" b="1" dirty="0">
                <a:solidFill>
                  <a:srgbClr val="C00000"/>
                </a:solidFill>
                <a:latin typeface="Nunito"/>
              </a:rPr>
              <a:t>Exception occurs in try block and handled in catch block</a:t>
            </a:r>
            <a:endParaRPr lang="en-US" sz="3600" dirty="0">
              <a:solidFill>
                <a:srgbClr val="C00000"/>
              </a:solidFill>
              <a:latin typeface="Nunito"/>
            </a:endParaRPr>
          </a:p>
          <a:p>
            <a:pPr marL="0" indent="0" algn="just">
              <a:buNone/>
            </a:pPr>
            <a:r>
              <a:rPr lang="en-US" sz="3600" dirty="0">
                <a:solidFill>
                  <a:srgbClr val="273239"/>
                </a:solidFill>
                <a:latin typeface="Nunito"/>
              </a:rPr>
              <a:t>If a statement in try block raised an exception, then the rest of the try block doesn’t execute and control passes to the </a:t>
            </a:r>
            <a:r>
              <a:rPr lang="en-US" sz="3600" b="1" dirty="0">
                <a:solidFill>
                  <a:srgbClr val="273239"/>
                </a:solidFill>
                <a:latin typeface="Nunito"/>
              </a:rPr>
              <a:t>corresponding</a:t>
            </a:r>
            <a:r>
              <a:rPr lang="en-US" sz="3600" dirty="0">
                <a:solidFill>
                  <a:srgbClr val="273239"/>
                </a:solidFill>
                <a:latin typeface="Nunito"/>
              </a:rPr>
              <a:t> catch block. </a:t>
            </a:r>
          </a:p>
          <a:p>
            <a:pPr marL="0" indent="0" algn="just">
              <a:buNone/>
            </a:pPr>
            <a:r>
              <a:rPr lang="en-US" sz="3600" dirty="0">
                <a:solidFill>
                  <a:srgbClr val="273239"/>
                </a:solidFill>
                <a:latin typeface="Nunito"/>
              </a:rPr>
              <a:t>After executing the catch block, the control will be transferred to finally block(if present) and then the rest program will be executed. </a:t>
            </a:r>
            <a:endParaRPr lang="en-US" sz="3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981465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3600" b="1" dirty="0">
                <a:solidFill>
                  <a:srgbClr val="C00000"/>
                </a:solidFill>
                <a:latin typeface="Nunito"/>
              </a:rPr>
              <a:t>Exception occurred in try-block is not handled in catch block</a:t>
            </a:r>
          </a:p>
          <a:p>
            <a:pPr marL="0" indent="0" algn="just">
              <a:buNone/>
            </a:pPr>
            <a:r>
              <a:rPr lang="en-US" sz="3600" dirty="0">
                <a:solidFill>
                  <a:srgbClr val="273239"/>
                </a:solidFill>
                <a:latin typeface="Nunito"/>
              </a:rPr>
              <a:t>In this case, the default handling mechanism is followed.</a:t>
            </a:r>
          </a:p>
          <a:p>
            <a:pPr marL="0" indent="0" algn="just">
              <a:buNone/>
            </a:pPr>
            <a:r>
              <a:rPr lang="en-US" sz="3600" dirty="0">
                <a:solidFill>
                  <a:srgbClr val="273239"/>
                </a:solidFill>
                <a:latin typeface="Nunito"/>
              </a:rPr>
              <a:t>If finally block is present, it will be executed followed by the default handling mechanism. </a:t>
            </a:r>
            <a:endParaRPr lang="en-US" sz="3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353929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dirty="0">
                <a:solidFill>
                  <a:srgbClr val="C00000"/>
                </a:solidFill>
                <a:latin typeface="Arial" panose="020B0604020202020204" pitchFamily="34" charset="0"/>
                <a:cs typeface="Arial" panose="020B0604020202020204" pitchFamily="34" charset="0"/>
              </a:rPr>
              <a:t>Exception doesn’t occur in try-block:</a:t>
            </a:r>
          </a:p>
          <a:p>
            <a:pPr marL="0" indent="0" algn="just">
              <a:buNone/>
            </a:pPr>
            <a:r>
              <a:rPr lang="en-US" dirty="0">
                <a:latin typeface="Arial" panose="020B0604020202020204" pitchFamily="34" charset="0"/>
                <a:cs typeface="Arial" panose="020B0604020202020204" pitchFamily="34" charset="0"/>
              </a:rPr>
              <a:t> In this case catch block never runs as they are only meant to be run when an exception occurs. finally block(if present) will be executed followed by rest of the program.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2855700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960686" y="476672"/>
            <a:ext cx="7931794" cy="6264696"/>
          </a:xfrm>
        </p:spPr>
        <p:txBody>
          <a:bodyPr>
            <a:noAutofit/>
          </a:bodyPr>
          <a:lstStyle/>
          <a:p>
            <a:pPr marL="0" indent="0" algn="just">
              <a:buNone/>
            </a:pPr>
            <a:r>
              <a:rPr lang="en-US" sz="1600" dirty="0">
                <a:latin typeface="Arial" panose="020B0604020202020204" pitchFamily="34" charset="0"/>
                <a:cs typeface="Arial" panose="020B0604020202020204" pitchFamily="34" charset="0"/>
              </a:rPr>
              <a:t>class A</a:t>
            </a:r>
          </a:p>
          <a:p>
            <a:pPr marL="0" indent="0" algn="just">
              <a:buNone/>
            </a:pPr>
            <a:r>
              <a:rPr lang="en-US" sz="1600" dirty="0">
                <a:latin typeface="Arial" panose="020B0604020202020204" pitchFamily="34" charset="0"/>
                <a:cs typeface="Arial" panose="020B0604020202020204" pitchFamily="34" charset="0"/>
              </a:rPr>
              <a:t>{</a:t>
            </a:r>
          </a:p>
          <a:p>
            <a:pPr marL="0" indent="0" algn="just">
              <a:buNone/>
            </a:pPr>
            <a:r>
              <a:rPr lang="en-US" sz="1600" dirty="0">
                <a:latin typeface="Arial" panose="020B0604020202020204" pitchFamily="34" charset="0"/>
                <a:cs typeface="Arial" panose="020B0604020202020204" pitchFamily="34" charset="0"/>
              </a:rPr>
              <a:t>    public static void main (String[] </a:t>
            </a:r>
            <a:r>
              <a:rPr lang="en-US" sz="1600" dirty="0" err="1">
                <a:latin typeface="Arial" panose="020B0604020202020204" pitchFamily="34" charset="0"/>
                <a:cs typeface="Arial" panose="020B0604020202020204" pitchFamily="34" charset="0"/>
              </a:rPr>
              <a:t>args</a:t>
            </a:r>
            <a:r>
              <a:rPr lang="en-US" sz="1600" dirty="0">
                <a:latin typeface="Arial" panose="020B0604020202020204" pitchFamily="34" charset="0"/>
                <a:cs typeface="Arial" panose="020B0604020202020204" pitchFamily="34" charset="0"/>
              </a:rPr>
              <a:t>)</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try</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String str = "123";</a:t>
            </a:r>
          </a:p>
          <a:p>
            <a:pPr marL="0" indent="0" algn="just">
              <a:buNone/>
            </a:pPr>
            <a:r>
              <a:rPr lang="en-US" sz="1600" dirty="0">
                <a:latin typeface="Arial" panose="020B0604020202020204" pitchFamily="34" charset="0"/>
                <a:cs typeface="Arial" panose="020B0604020202020204" pitchFamily="34" charset="0"/>
              </a:rPr>
              <a:t>       int num = </a:t>
            </a:r>
            <a:r>
              <a:rPr lang="en-US" sz="1600" dirty="0" err="1">
                <a:latin typeface="Arial" panose="020B0604020202020204" pitchFamily="34" charset="0"/>
                <a:cs typeface="Arial" panose="020B0604020202020204" pitchFamily="34" charset="0"/>
              </a:rPr>
              <a:t>Integer.parseInt</a:t>
            </a:r>
            <a:r>
              <a:rPr lang="en-US" sz="1600" dirty="0">
                <a:latin typeface="Arial" panose="020B0604020202020204" pitchFamily="34" charset="0"/>
                <a:cs typeface="Arial" panose="020B0604020202020204" pitchFamily="34" charset="0"/>
              </a:rPr>
              <a:t>(str);</a:t>
            </a:r>
          </a:p>
          <a:p>
            <a:pPr marL="0" indent="0" algn="just">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("try block fully executed");</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catch(</a:t>
            </a:r>
            <a:r>
              <a:rPr lang="en-US" sz="1600" dirty="0" err="1">
                <a:latin typeface="Arial" panose="020B0604020202020204" pitchFamily="34" charset="0"/>
                <a:cs typeface="Arial" panose="020B0604020202020204" pitchFamily="34" charset="0"/>
              </a:rPr>
              <a:t>NumberFormatException</a:t>
            </a:r>
            <a:r>
              <a:rPr lang="en-US" sz="1600" dirty="0">
                <a:latin typeface="Arial" panose="020B0604020202020204" pitchFamily="34" charset="0"/>
                <a:cs typeface="Arial" panose="020B0604020202020204" pitchFamily="34" charset="0"/>
              </a:rPr>
              <a:t> ex)</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("catch block executed...");</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finally</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("finally block executed");</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System.out.println</a:t>
            </a:r>
            <a:r>
              <a:rPr lang="en-US" sz="1600" dirty="0">
                <a:latin typeface="Arial" panose="020B0604020202020204" pitchFamily="34" charset="0"/>
                <a:cs typeface="Arial" panose="020B0604020202020204" pitchFamily="34" charset="0"/>
              </a:rPr>
              <a:t>("Outside try-catch-finally clause");</a:t>
            </a:r>
          </a:p>
          <a:p>
            <a:pPr marL="0" indent="0" algn="just">
              <a:buNone/>
            </a:pPr>
            <a:r>
              <a:rPr lang="en-US" sz="1600" dirty="0">
                <a:latin typeface="Arial" panose="020B0604020202020204" pitchFamily="34" charset="0"/>
                <a:cs typeface="Arial" panose="020B0604020202020204" pitchFamily="34" charset="0"/>
              </a:rPr>
              <a:t>    }</a:t>
            </a:r>
          </a:p>
          <a:p>
            <a:pPr marL="0" indent="0" algn="just">
              <a:buNone/>
            </a:pPr>
            <a:r>
              <a:rPr lang="en-US" sz="1600" dirty="0">
                <a:latin typeface="Arial" panose="020B0604020202020204" pitchFamily="34" charset="0"/>
                <a:cs typeface="Arial" panose="020B0604020202020204" pitchFamily="34" charset="0"/>
              </a:rPr>
              <a:t>}</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67907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sz="4000" dirty="0">
                <a:solidFill>
                  <a:srgbClr val="C00000"/>
                </a:solidFill>
                <a:latin typeface="Arial" panose="020B0604020202020204" pitchFamily="34" charset="0"/>
                <a:cs typeface="Arial" panose="020B0604020202020204" pitchFamily="34" charset="0"/>
              </a:rPr>
              <a:t>Control flow in try-finally</a:t>
            </a:r>
            <a:endParaRPr lang="en-US" sz="4000" b="1" dirty="0">
              <a:solidFill>
                <a:srgbClr val="C00000"/>
              </a:solidFill>
            </a:endParaRPr>
          </a:p>
        </p:txBody>
      </p:sp>
      <p:sp>
        <p:nvSpPr>
          <p:cNvPr id="3" name="Content Placeholder 2"/>
          <p:cNvSpPr>
            <a:spLocks noGrp="1"/>
          </p:cNvSpPr>
          <p:nvPr>
            <p:ph idx="1"/>
          </p:nvPr>
        </p:nvSpPr>
        <p:spPr>
          <a:xfrm>
            <a:off x="457200" y="1052736"/>
            <a:ext cx="8435280" cy="5688632"/>
          </a:xfrm>
        </p:spPr>
        <p:txBody>
          <a:bodyPr>
            <a:noAutofit/>
          </a:bodyPr>
          <a:lstStyle/>
          <a:p>
            <a:pPr marL="0" indent="0" algn="just">
              <a:buNone/>
            </a:pPr>
            <a:r>
              <a:rPr lang="en-US" sz="2800" dirty="0">
                <a:latin typeface="Arial" panose="020B0604020202020204" pitchFamily="34" charset="0"/>
                <a:cs typeface="Arial" panose="020B0604020202020204" pitchFamily="34" charset="0"/>
              </a:rPr>
              <a:t>In this case, no matter whether an exception occurs in try-block or not finally will always be executed. But control flow will depend on whether an exception has occurred in the try block or not. </a:t>
            </a:r>
          </a:p>
          <a:p>
            <a:pPr marL="0" indent="0" algn="just">
              <a:buNone/>
            </a:pPr>
            <a:endParaRPr lang="en-US" sz="2800" dirty="0">
              <a:latin typeface="Arial" panose="020B0604020202020204" pitchFamily="34" charset="0"/>
              <a:cs typeface="Arial" panose="020B0604020202020204" pitchFamily="34" charset="0"/>
            </a:endParaRPr>
          </a:p>
          <a:p>
            <a:pPr marL="0" indent="0" algn="just">
              <a:buNone/>
            </a:pPr>
            <a:r>
              <a:rPr lang="en-US" sz="2800" dirty="0">
                <a:solidFill>
                  <a:srgbClr val="C00000"/>
                </a:solidFill>
                <a:latin typeface="Arial" panose="020B0604020202020204" pitchFamily="34" charset="0"/>
                <a:cs typeface="Arial" panose="020B0604020202020204" pitchFamily="34" charset="0"/>
              </a:rPr>
              <a:t>1</a:t>
            </a:r>
            <a:r>
              <a:rPr lang="en-US" sz="2800" dirty="0">
                <a:latin typeface="Arial" panose="020B0604020202020204" pitchFamily="34" charset="0"/>
                <a:cs typeface="Arial" panose="020B0604020202020204" pitchFamily="34" charset="0"/>
              </a:rPr>
              <a:t>. </a:t>
            </a:r>
            <a:r>
              <a:rPr lang="en-US" sz="2800" dirty="0">
                <a:solidFill>
                  <a:srgbClr val="C00000"/>
                </a:solidFill>
                <a:latin typeface="Arial" panose="020B0604020202020204" pitchFamily="34" charset="0"/>
                <a:cs typeface="Arial" panose="020B0604020202020204" pitchFamily="34" charset="0"/>
              </a:rPr>
              <a:t>Exception raised: </a:t>
            </a:r>
            <a:r>
              <a:rPr lang="en-US" sz="2800" dirty="0">
                <a:latin typeface="Arial" panose="020B0604020202020204" pitchFamily="34" charset="0"/>
                <a:cs typeface="Arial" panose="020B0604020202020204" pitchFamily="34" charset="0"/>
              </a:rPr>
              <a:t>If an exception has occurred in the try block then the control flow will be finally block followed by the default exception handling mechanism.  </a:t>
            </a: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1174382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274638"/>
            <a:ext cx="7499176" cy="490066"/>
          </a:xfrm>
        </p:spPr>
        <p:txBody>
          <a:bodyPr>
            <a:noAutofit/>
          </a:bodyPr>
          <a:lstStyle/>
          <a:p>
            <a:r>
              <a:rPr lang="en-US" b="1" dirty="0">
                <a:solidFill>
                  <a:srgbClr val="C00000"/>
                </a:solidFill>
              </a:rPr>
              <a:t>  </a:t>
            </a:r>
          </a:p>
        </p:txBody>
      </p:sp>
      <p:sp>
        <p:nvSpPr>
          <p:cNvPr id="3" name="Content Placeholder 2"/>
          <p:cNvSpPr>
            <a:spLocks noGrp="1"/>
          </p:cNvSpPr>
          <p:nvPr>
            <p:ph idx="1"/>
          </p:nvPr>
        </p:nvSpPr>
        <p:spPr>
          <a:xfrm>
            <a:off x="960686" y="476672"/>
            <a:ext cx="7931794" cy="6264696"/>
          </a:xfrm>
        </p:spPr>
        <p:txBody>
          <a:bodyPr>
            <a:noAutofit/>
          </a:bodyPr>
          <a:lstStyle/>
          <a:p>
            <a:pPr marL="0" indent="0" algn="just">
              <a:buNone/>
            </a:pPr>
            <a:r>
              <a:rPr lang="en-US" sz="1800" dirty="0">
                <a:latin typeface="Arial" panose="020B0604020202020204" pitchFamily="34" charset="0"/>
                <a:cs typeface="Arial" panose="020B0604020202020204" pitchFamily="34" charset="0"/>
              </a:rPr>
              <a:t>class A</a:t>
            </a:r>
          </a:p>
          <a:p>
            <a:pPr marL="0" indent="0" algn="just">
              <a:buNone/>
            </a:pPr>
            <a:r>
              <a:rPr lang="en-US" sz="1800" dirty="0">
                <a:latin typeface="Arial" panose="020B0604020202020204" pitchFamily="34" charset="0"/>
                <a:cs typeface="Arial" panose="020B0604020202020204" pitchFamily="34" charset="0"/>
              </a:rPr>
              <a:t>{</a:t>
            </a:r>
          </a:p>
          <a:p>
            <a:pPr marL="0" indent="0" algn="just">
              <a:buNone/>
            </a:pPr>
            <a:r>
              <a:rPr lang="en-US" sz="1800" dirty="0">
                <a:latin typeface="Arial" panose="020B0604020202020204" pitchFamily="34" charset="0"/>
                <a:cs typeface="Arial" panose="020B0604020202020204" pitchFamily="34" charset="0"/>
              </a:rPr>
              <a:t>    public static void main (String[] </a:t>
            </a:r>
            <a:r>
              <a:rPr lang="en-US" sz="1800" dirty="0" err="1">
                <a:latin typeface="Arial" panose="020B0604020202020204" pitchFamily="34" charset="0"/>
                <a:cs typeface="Arial" panose="020B0604020202020204" pitchFamily="34" charset="0"/>
              </a:rPr>
              <a:t>args</a:t>
            </a: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int[]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 = new int[4];</a:t>
            </a:r>
          </a:p>
          <a:p>
            <a:pPr marL="0" indent="0" algn="just">
              <a:buNone/>
            </a:pPr>
            <a:r>
              <a:rPr lang="en-US" sz="1800" dirty="0">
                <a:latin typeface="Arial" panose="020B0604020202020204" pitchFamily="34" charset="0"/>
                <a:cs typeface="Arial" panose="020B0604020202020204" pitchFamily="34" charset="0"/>
              </a:rPr>
              <a:t>        try</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int </a:t>
            </a:r>
            <a:r>
              <a:rPr lang="en-US" sz="1800" dirty="0" err="1">
                <a:latin typeface="Arial" panose="020B0604020202020204" pitchFamily="34" charset="0"/>
                <a:cs typeface="Arial" panose="020B0604020202020204" pitchFamily="34" charset="0"/>
              </a:rPr>
              <a:t>i</a:t>
            </a:r>
            <a:r>
              <a:rPr lang="en-US" sz="1800" dirty="0">
                <a:latin typeface="Arial" panose="020B0604020202020204" pitchFamily="34" charset="0"/>
                <a:cs typeface="Arial" panose="020B0604020202020204" pitchFamily="34" charset="0"/>
              </a:rPr>
              <a:t> = </a:t>
            </a:r>
            <a:r>
              <a:rPr lang="en-US" sz="1800" dirty="0" err="1">
                <a:latin typeface="Arial" panose="020B0604020202020204" pitchFamily="34" charset="0"/>
                <a:cs typeface="Arial" panose="020B0604020202020204" pitchFamily="34" charset="0"/>
              </a:rPr>
              <a:t>arr</a:t>
            </a:r>
            <a:r>
              <a:rPr lang="en-US" sz="1800" dirty="0">
                <a:latin typeface="Arial" panose="020B0604020202020204" pitchFamily="34" charset="0"/>
                <a:cs typeface="Arial" panose="020B0604020202020204" pitchFamily="34" charset="0"/>
              </a:rPr>
              <a:t>[4];</a:t>
            </a:r>
          </a:p>
          <a:p>
            <a:pPr marL="0" indent="0" algn="just">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System.out.println</a:t>
            </a:r>
            <a:r>
              <a:rPr lang="en-US" sz="1800" dirty="0">
                <a:latin typeface="Arial" panose="020B0604020202020204" pitchFamily="34" charset="0"/>
                <a:cs typeface="Arial" panose="020B0604020202020204" pitchFamily="34" charset="0"/>
              </a:rPr>
              <a:t>("Inside try block");</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finally</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System.out.println</a:t>
            </a:r>
            <a:r>
              <a:rPr lang="en-US" sz="1800" dirty="0">
                <a:latin typeface="Arial" panose="020B0604020202020204" pitchFamily="34" charset="0"/>
                <a:cs typeface="Arial" panose="020B0604020202020204" pitchFamily="34" charset="0"/>
              </a:rPr>
              <a:t>("finally block executed");</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        // rest program will not execute</a:t>
            </a:r>
          </a:p>
          <a:p>
            <a:pPr marL="0" indent="0" algn="just">
              <a:buNone/>
            </a:pP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System.out.println</a:t>
            </a:r>
            <a:r>
              <a:rPr lang="en-US" sz="1800" dirty="0">
                <a:latin typeface="Arial" panose="020B0604020202020204" pitchFamily="34" charset="0"/>
                <a:cs typeface="Arial" panose="020B0604020202020204" pitchFamily="34" charset="0"/>
              </a:rPr>
              <a:t>("Outside try-finally clause");</a:t>
            </a:r>
          </a:p>
          <a:p>
            <a:pPr marL="0" indent="0" algn="just">
              <a:buNone/>
            </a:pPr>
            <a:r>
              <a:rPr lang="en-US" sz="1800" dirty="0">
                <a:latin typeface="Arial" panose="020B0604020202020204" pitchFamily="34" charset="0"/>
                <a:cs typeface="Arial" panose="020B0604020202020204" pitchFamily="34" charset="0"/>
              </a:rPr>
              <a:t>    }</a:t>
            </a:r>
          </a:p>
          <a:p>
            <a:pPr marL="0" indent="0" algn="just">
              <a:buNone/>
            </a:pPr>
            <a:r>
              <a:rPr lang="en-US" sz="1800" dirty="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p:txBody>
      </p:sp>
      <p:sp>
        <p:nvSpPr>
          <p:cNvPr id="4" name="Footer Placeholder 3">
            <a:extLst>
              <a:ext uri="{FF2B5EF4-FFF2-40B4-BE49-F238E27FC236}">
                <a16:creationId xmlns:a16="http://schemas.microsoft.com/office/drawing/2014/main" id="{3E0667E6-7BCD-45C0-9E90-DB4DBDE450AE}"/>
              </a:ext>
            </a:extLst>
          </p:cNvPr>
          <p:cNvSpPr>
            <a:spLocks noGrp="1"/>
          </p:cNvSpPr>
          <p:nvPr>
            <p:ph type="ftr" sz="quarter" idx="11"/>
          </p:nvPr>
        </p:nvSpPr>
        <p:spPr/>
        <p:txBody>
          <a:bodyPr/>
          <a:lstStyle/>
          <a:p>
            <a:r>
              <a:rPr lang="en-US"/>
              <a:t>Department of Computer Science ,ABES Engineering College</a:t>
            </a:r>
            <a:endParaRPr lang="en-IN"/>
          </a:p>
        </p:txBody>
      </p:sp>
      <p:pic>
        <p:nvPicPr>
          <p:cNvPr id="5" name="Picture 4">
            <a:extLst>
              <a:ext uri="{FF2B5EF4-FFF2-40B4-BE49-F238E27FC236}">
                <a16:creationId xmlns:a16="http://schemas.microsoft.com/office/drawing/2014/main" id="{A5DE2C40-0AE3-4F77-88DC-6213EADFA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6632"/>
            <a:ext cx="960686" cy="906214"/>
          </a:xfrm>
          <a:prstGeom prst="rect">
            <a:avLst/>
          </a:prstGeom>
        </p:spPr>
      </p:pic>
    </p:spTree>
    <p:extLst>
      <p:ext uri="{BB962C8B-B14F-4D97-AF65-F5344CB8AC3E}">
        <p14:creationId xmlns:p14="http://schemas.microsoft.com/office/powerpoint/2010/main" val="38024401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4021</TotalTime>
  <Words>1498</Words>
  <Application>Microsoft Office PowerPoint</Application>
  <PresentationFormat>On-screen Show (4:3)</PresentationFormat>
  <Paragraphs>190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vt:lpstr>
      <vt:lpstr>inter-regular</vt:lpstr>
      <vt:lpstr>Nunito</vt:lpstr>
      <vt:lpstr>times new roman</vt:lpstr>
      <vt:lpstr>Office Theme</vt:lpstr>
      <vt:lpstr> Object Oriented Programming with Java (Subject Code: BCS-403)</vt:lpstr>
      <vt:lpstr>Lecture 14</vt:lpstr>
      <vt:lpstr>Flow control in try catch finally in Java</vt:lpstr>
      <vt:lpstr>  </vt:lpstr>
      <vt:lpstr>  </vt:lpstr>
      <vt:lpstr>  </vt:lpstr>
      <vt:lpstr>  </vt:lpstr>
      <vt:lpstr>Control flow in try-finally</vt:lpstr>
      <vt:lpstr>  </vt:lpstr>
      <vt:lpstr>  </vt:lpstr>
      <vt:lpstr>Default Exception Handling</vt:lpstr>
      <vt:lpstr>  </vt:lpstr>
      <vt:lpstr>  </vt:lpstr>
      <vt:lpstr>  </vt:lpstr>
      <vt:lpstr>  </vt:lpstr>
      <vt:lpstr>  </vt:lpstr>
      <vt:lpstr>Java Exception Keywords</vt:lpstr>
      <vt:lpstr>  </vt:lpstr>
      <vt:lpstr>Java Multi-catch block</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Administrator</dc:creator>
  <cp:lastModifiedBy>User</cp:lastModifiedBy>
  <cp:revision>465</cp:revision>
  <dcterms:created xsi:type="dcterms:W3CDTF">2016-07-13T05:39:24Z</dcterms:created>
  <dcterms:modified xsi:type="dcterms:W3CDTF">2024-05-03T07:02:23Z</dcterms:modified>
</cp:coreProperties>
</file>