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69" r:id="rId2"/>
    <p:sldId id="460" r:id="rId3"/>
    <p:sldId id="470" r:id="rId4"/>
    <p:sldId id="471" r:id="rId5"/>
    <p:sldId id="481" r:id="rId6"/>
    <p:sldId id="472" r:id="rId7"/>
    <p:sldId id="473" r:id="rId8"/>
    <p:sldId id="474" r:id="rId9"/>
    <p:sldId id="327" r:id="rId10"/>
    <p:sldId id="476" r:id="rId11"/>
    <p:sldId id="328" r:id="rId12"/>
    <p:sldId id="477" r:id="rId13"/>
    <p:sldId id="478" r:id="rId14"/>
    <p:sldId id="479" r:id="rId15"/>
    <p:sldId id="4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3" autoAdjust="0"/>
  </p:normalViewPr>
  <p:slideViewPr>
    <p:cSldViewPr>
      <p:cViewPr>
        <p:scale>
          <a:sx n="60" d="100"/>
          <a:sy n="60" d="100"/>
        </p:scale>
        <p:origin x="1686" y="21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5/9/2024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5/9/2024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5/9/2024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5/9/2024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5/9/2024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5/9/2024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5/9/2024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5/9/2024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5/9/2024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5/9/2024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5/9/2024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5/9/2024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5/9/2024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2</a:t>
            </a:r>
          </a:p>
          <a:p>
            <a:r>
              <a:rPr lang="en-US" sz="3600" b="1" dirty="0">
                <a:solidFill>
                  <a:srgbClr val="C00000"/>
                </a:solidFill>
              </a:rPr>
              <a:t>Lecture 15</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Arial" panose="020B0604020202020204" pitchFamily="34" charset="0"/>
                <a:cs typeface="Arial" panose="020B0604020202020204" pitchFamily="34" charset="0"/>
              </a:rPr>
              <a:t>In a program, if there is a chance of raising an exception then the compiler always warns us about it and compulsorily we should handle that checked exception, Otherwise, we will get compile time error saying unreported exception </a:t>
            </a:r>
            <a:r>
              <a:rPr lang="en-US" sz="2800" dirty="0" err="1">
                <a:latin typeface="Arial" panose="020B0604020202020204" pitchFamily="34" charset="0"/>
                <a:cs typeface="Arial" panose="020B0604020202020204" pitchFamily="34" charset="0"/>
              </a:rPr>
              <a:t>xyz</a:t>
            </a:r>
            <a:r>
              <a:rPr lang="en-US" sz="2800" dirty="0">
                <a:latin typeface="Arial" panose="020B0604020202020204" pitchFamily="34" charset="0"/>
                <a:cs typeface="Arial" panose="020B0604020202020204" pitchFamily="34" charset="0"/>
              </a:rPr>
              <a:t> must be caught or declared to be thrown. </a:t>
            </a:r>
          </a:p>
          <a:p>
            <a:pPr algn="just"/>
            <a:r>
              <a:rPr lang="en-US" sz="2800" dirty="0">
                <a:latin typeface="Arial" panose="020B0604020202020204" pitchFamily="34" charset="0"/>
                <a:cs typeface="Arial" panose="020B0604020202020204" pitchFamily="34" charset="0"/>
              </a:rPr>
              <a:t>To prevent this compile time error we can handle the exception in two ways: </a:t>
            </a:r>
          </a:p>
          <a:p>
            <a:pPr algn="just">
              <a:buFont typeface="Wingdings" panose="05000000000000000000" pitchFamily="2" charset="2"/>
              <a:buChar char="Ø"/>
            </a:pPr>
            <a:r>
              <a:rPr lang="en-US" sz="2800" dirty="0">
                <a:solidFill>
                  <a:srgbClr val="FF0000"/>
                </a:solidFill>
                <a:latin typeface="Arial" panose="020B0604020202020204" pitchFamily="34" charset="0"/>
                <a:cs typeface="Arial" panose="020B0604020202020204" pitchFamily="34" charset="0"/>
              </a:rPr>
              <a:t>By using try catch</a:t>
            </a:r>
          </a:p>
          <a:p>
            <a:pPr algn="just">
              <a:buFont typeface="Wingdings" panose="05000000000000000000" pitchFamily="2" charset="2"/>
              <a:buChar char="Ø"/>
            </a:pPr>
            <a:r>
              <a:rPr lang="en-US" sz="2800" dirty="0">
                <a:solidFill>
                  <a:srgbClr val="FF0000"/>
                </a:solidFill>
                <a:latin typeface="Arial" panose="020B0604020202020204" pitchFamily="34" charset="0"/>
                <a:cs typeface="Arial" panose="020B0604020202020204" pitchFamily="34" charset="0"/>
              </a:rPr>
              <a:t>By using the throws keyword</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80244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960686" y="274638"/>
            <a:ext cx="7726114" cy="6369072"/>
          </a:xfrm>
        </p:spPr>
        <p:txBody>
          <a:bodyPr/>
          <a:lstStyle/>
          <a:p>
            <a:pPr>
              <a:buNone/>
            </a:pPr>
            <a:r>
              <a:rPr lang="en-IN" dirty="0"/>
              <a:t>Syntax of java throws</a:t>
            </a:r>
            <a:endParaRPr lang="en-IN" b="1" dirty="0"/>
          </a:p>
          <a:p>
            <a:pPr lvl="0">
              <a:buNone/>
            </a:pPr>
            <a:r>
              <a:rPr lang="en-IN" sz="2400" dirty="0">
                <a:solidFill>
                  <a:srgbClr val="FF0000"/>
                </a:solidFill>
              </a:rPr>
              <a:t>return_type method_name() </a:t>
            </a:r>
            <a:r>
              <a:rPr lang="en-IN" sz="2400" b="1" dirty="0">
                <a:solidFill>
                  <a:srgbClr val="FF0000"/>
                </a:solidFill>
              </a:rPr>
              <a:t>throws</a:t>
            </a:r>
            <a:r>
              <a:rPr lang="en-IN" sz="2400" dirty="0">
                <a:solidFill>
                  <a:srgbClr val="FF0000"/>
                </a:solidFill>
              </a:rPr>
              <a:t> exception_class_name</a:t>
            </a:r>
          </a:p>
          <a:p>
            <a:pPr lvl="0">
              <a:buNone/>
            </a:pPr>
            <a:r>
              <a:rPr lang="en-IN" sz="2400" dirty="0">
                <a:solidFill>
                  <a:srgbClr val="FF0000"/>
                </a:solidFill>
              </a:rPr>
              <a:t>{  </a:t>
            </a:r>
          </a:p>
          <a:p>
            <a:pPr lvl="0">
              <a:buNone/>
            </a:pPr>
            <a:r>
              <a:rPr lang="en-IN" sz="2400" dirty="0">
                <a:solidFill>
                  <a:srgbClr val="FF0000"/>
                </a:solidFill>
              </a:rPr>
              <a:t>//method code  </a:t>
            </a:r>
          </a:p>
          <a:p>
            <a:pPr lvl="0">
              <a:buNone/>
            </a:pPr>
            <a:r>
              <a:rPr lang="en-IN" sz="2400" dirty="0">
                <a:solidFill>
                  <a:srgbClr val="FF0000"/>
                </a:solidFill>
              </a:rPr>
              <a:t>}  </a:t>
            </a:r>
          </a:p>
          <a:p>
            <a:pPr>
              <a:buNone/>
            </a:pPr>
            <a:r>
              <a:rPr lang="en-IN" sz="2400" b="1" i="1" dirty="0"/>
              <a:t>Rule: If you are calling a method that declares an exception, you must either caught or declare the exception.</a:t>
            </a:r>
            <a:endParaRPr lang="en-IN" sz="2400" b="1" dirty="0"/>
          </a:p>
          <a:p>
            <a:pPr>
              <a:buNone/>
            </a:pPr>
            <a:r>
              <a:rPr lang="en-IN" sz="2400" dirty="0">
                <a:solidFill>
                  <a:srgbClr val="FF0000"/>
                </a:solidFill>
              </a:rPr>
              <a:t>There are two cases:</a:t>
            </a:r>
          </a:p>
          <a:p>
            <a:pPr lvl="0"/>
            <a:r>
              <a:rPr lang="en-IN" sz="2400" b="1" dirty="0"/>
              <a:t>Case1:</a:t>
            </a:r>
            <a:r>
              <a:rPr lang="en-IN" sz="2400" dirty="0"/>
              <a:t>You caught the exception i.e. handle the exception using try/catch.</a:t>
            </a:r>
          </a:p>
          <a:p>
            <a:pPr lvl="0"/>
            <a:r>
              <a:rPr lang="en-IN" sz="2400" b="1" dirty="0"/>
              <a:t>Case2:</a:t>
            </a:r>
            <a:r>
              <a:rPr lang="en-IN" sz="2400" dirty="0"/>
              <a:t>You declare the exception i.e. specifying throws with the method.</a:t>
            </a:r>
          </a:p>
          <a:p>
            <a:pPr lvl="0">
              <a:buNone/>
            </a:pPr>
            <a:endParaRPr lang="en-IN" sz="2400" dirty="0">
              <a:solidFill>
                <a:srgbClr val="FF0000"/>
              </a:solidFill>
            </a:endParaRPr>
          </a:p>
          <a:p>
            <a:endParaRPr lang="en-IN" dirty="0"/>
          </a:p>
        </p:txBody>
      </p:sp>
      <p:sp>
        <p:nvSpPr>
          <p:cNvPr id="4" name="Footer Placeholder 3"/>
          <p:cNvSpPr>
            <a:spLocks noGrp="1"/>
          </p:cNvSpPr>
          <p:nvPr>
            <p:ph type="ftr" sz="quarter" idx="11"/>
          </p:nvPr>
        </p:nvSpPr>
        <p:spPr/>
        <p:txBody>
          <a:bodyPr/>
          <a:lstStyle/>
          <a:p>
            <a:r>
              <a:rPr lang="en-IN" dirty="0"/>
              <a:t>   </a:t>
            </a:r>
          </a:p>
        </p:txBody>
      </p:sp>
      <p:pic>
        <p:nvPicPr>
          <p:cNvPr id="5" name="Picture 4">
            <a:extLst>
              <a:ext uri="{FF2B5EF4-FFF2-40B4-BE49-F238E27FC236}">
                <a16:creationId xmlns:a16="http://schemas.microsoft.com/office/drawing/2014/main" id="{10C67CF9-C53F-40DB-8516-E870BEC02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964490" y="-21481"/>
            <a:ext cx="7931794" cy="6604843"/>
          </a:xfrm>
        </p:spPr>
        <p:txBody>
          <a:bodyPr>
            <a:noAutofit/>
          </a:bodyPr>
          <a:lstStyle/>
          <a:p>
            <a:pPr marL="0" indent="0" algn="just">
              <a:buNone/>
            </a:pPr>
            <a:r>
              <a:rPr lang="en-US" sz="2800" dirty="0">
                <a:solidFill>
                  <a:srgbClr val="FF0000"/>
                </a:solidFill>
                <a:latin typeface="Arial" panose="020B0604020202020204" pitchFamily="34" charset="0"/>
                <a:cs typeface="Arial" panose="020B0604020202020204" pitchFamily="34" charset="0"/>
              </a:rPr>
              <a:t>// Java program to illustrate error in case</a:t>
            </a:r>
          </a:p>
          <a:p>
            <a:pPr marL="0" indent="0" algn="just">
              <a:buNone/>
            </a:pPr>
            <a:r>
              <a:rPr lang="en-US" sz="2800" dirty="0">
                <a:solidFill>
                  <a:srgbClr val="FF0000"/>
                </a:solidFill>
                <a:latin typeface="Arial" panose="020B0604020202020204" pitchFamily="34" charset="0"/>
                <a:cs typeface="Arial" panose="020B0604020202020204" pitchFamily="34" charset="0"/>
              </a:rPr>
              <a:t>// of unhandled exception</a:t>
            </a:r>
          </a:p>
          <a:p>
            <a:pPr marL="0" indent="0" algn="just">
              <a:buNone/>
            </a:pPr>
            <a:r>
              <a:rPr lang="en-US" sz="2800" dirty="0">
                <a:latin typeface="Arial" panose="020B0604020202020204" pitchFamily="34" charset="0"/>
                <a:cs typeface="Arial" panose="020B0604020202020204" pitchFamily="34" charset="0"/>
              </a:rPr>
              <a:t>class </a:t>
            </a:r>
            <a:r>
              <a:rPr lang="en-US" sz="2800" dirty="0" err="1">
                <a:latin typeface="Arial" panose="020B0604020202020204" pitchFamily="34" charset="0"/>
                <a:cs typeface="Arial" panose="020B0604020202020204" pitchFamily="34" charset="0"/>
              </a:rPr>
              <a:t>MyMain</a:t>
            </a: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    public static void main(String[] </a:t>
            </a:r>
            <a:r>
              <a:rPr lang="en-US" sz="2800" dirty="0" err="1">
                <a:latin typeface="Arial" panose="020B0604020202020204" pitchFamily="34" charset="0"/>
                <a:cs typeface="Arial" panose="020B0604020202020204" pitchFamily="34" charset="0"/>
              </a:rPr>
              <a:t>args</a:t>
            </a:r>
            <a:r>
              <a:rPr lang="en-US" sz="2800" dirty="0">
                <a:latin typeface="Arial" panose="020B0604020202020204" pitchFamily="34" charset="0"/>
                <a:cs typeface="Arial" panose="020B0604020202020204" pitchFamily="34" charset="0"/>
              </a:rPr>
              <a:t>)</a:t>
            </a:r>
          </a:p>
          <a:p>
            <a:pPr marL="0" indent="0" algn="just">
              <a:buNone/>
            </a:pP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Thread.sleep</a:t>
            </a:r>
            <a:r>
              <a:rPr lang="en-US" sz="2800" dirty="0">
                <a:latin typeface="Arial" panose="020B0604020202020204" pitchFamily="34" charset="0"/>
                <a:cs typeface="Arial" panose="020B0604020202020204" pitchFamily="34" charset="0"/>
              </a:rPr>
              <a:t>(10000);</a:t>
            </a:r>
          </a:p>
          <a:p>
            <a:pPr marL="0" indent="0" algn="just">
              <a:buNone/>
            </a:pP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System.out.println</a:t>
            </a:r>
            <a:r>
              <a:rPr lang="en-US" sz="2800" dirty="0">
                <a:latin typeface="Arial" panose="020B0604020202020204" pitchFamily="34" charset="0"/>
                <a:cs typeface="Arial" panose="020B0604020202020204" pitchFamily="34" charset="0"/>
              </a:rPr>
              <a:t>("Hello Geeks");</a:t>
            </a:r>
          </a:p>
          <a:p>
            <a:pPr marL="0" indent="0" algn="just">
              <a:buNone/>
            </a:pP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
        <p:nvSpPr>
          <p:cNvPr id="6" name="Rectangle 1">
            <a:extLst>
              <a:ext uri="{FF2B5EF4-FFF2-40B4-BE49-F238E27FC236}">
                <a16:creationId xmlns:a16="http://schemas.microsoft.com/office/drawing/2014/main" id="{E84BA8BB-CA6E-4C57-BB75-2EAA23ABB1AF}"/>
              </a:ext>
            </a:extLst>
          </p:cNvPr>
          <p:cNvSpPr>
            <a:spLocks noChangeArrowheads="1"/>
          </p:cNvSpPr>
          <p:nvPr/>
        </p:nvSpPr>
        <p:spPr bwMode="auto">
          <a:xfrm>
            <a:off x="358387" y="5233781"/>
            <a:ext cx="8328413" cy="73607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73239"/>
                </a:solidFill>
                <a:effectLst/>
                <a:latin typeface="Nunito"/>
              </a:rPr>
              <a:t>Output</a:t>
            </a: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error: unreported exception </a:t>
            </a:r>
            <a:r>
              <a:rPr kumimoji="0" lang="en-US" altLang="en-US" sz="1400" b="0" i="0" u="none" strike="noStrike" cap="none" normalizeH="0" baseline="0" dirty="0" err="1">
                <a:ln>
                  <a:noFill/>
                </a:ln>
                <a:solidFill>
                  <a:schemeClr val="tx1"/>
                </a:solidFill>
                <a:effectLst/>
                <a:latin typeface="Consolas" panose="020B0609020204030204" pitchFamily="49" charset="0"/>
              </a:rPr>
              <a:t>InterruptedException</a:t>
            </a:r>
            <a:r>
              <a:rPr kumimoji="0" lang="en-US" altLang="en-US" sz="1400" b="0" i="0" u="none" strike="noStrike" cap="none" normalizeH="0" baseline="0" dirty="0">
                <a:ln>
                  <a:noFill/>
                </a:ln>
                <a:solidFill>
                  <a:schemeClr val="tx1"/>
                </a:solidFill>
                <a:effectLst/>
                <a:latin typeface="Consolas" panose="020B0609020204030204" pitchFamily="49" charset="0"/>
              </a:rPr>
              <a:t>; must be caught or declared to be thrown</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23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960686" y="274638"/>
            <a:ext cx="7931794" cy="6466730"/>
          </a:xfrm>
        </p:spPr>
        <p:txBody>
          <a:bodyPr>
            <a:noAutofit/>
          </a:bodyPr>
          <a:lstStyle/>
          <a:p>
            <a:pPr marL="0" indent="0" algn="just">
              <a:buNone/>
            </a:pPr>
            <a:r>
              <a:rPr lang="en-US" sz="2800" dirty="0">
                <a:solidFill>
                  <a:srgbClr val="FF0000"/>
                </a:solidFill>
                <a:latin typeface="Arial" panose="020B0604020202020204" pitchFamily="34" charset="0"/>
                <a:cs typeface="Arial" panose="020B0604020202020204" pitchFamily="34" charset="0"/>
              </a:rPr>
              <a:t>// Java program to illustrate throws</a:t>
            </a:r>
          </a:p>
          <a:p>
            <a:pPr marL="0" indent="0" algn="just">
              <a:buNone/>
            </a:pPr>
            <a:r>
              <a:rPr lang="en-US" sz="2800" dirty="0">
                <a:latin typeface="Arial" panose="020B0604020202020204" pitchFamily="34" charset="0"/>
                <a:cs typeface="Arial" panose="020B0604020202020204" pitchFamily="34" charset="0"/>
              </a:rPr>
              <a:t>class  {</a:t>
            </a:r>
          </a:p>
          <a:p>
            <a:pPr marL="0" indent="0" algn="just">
              <a:buNone/>
            </a:pPr>
            <a:r>
              <a:rPr lang="en-US" sz="2800" dirty="0">
                <a:latin typeface="Arial" panose="020B0604020202020204" pitchFamily="34" charset="0"/>
                <a:cs typeface="Arial" panose="020B0604020202020204" pitchFamily="34" charset="0"/>
              </a:rPr>
              <a:t>    public static void main(String[] </a:t>
            </a:r>
            <a:r>
              <a:rPr lang="en-US" sz="2800" dirty="0" err="1">
                <a:latin typeface="Arial" panose="020B0604020202020204" pitchFamily="34" charset="0"/>
                <a:cs typeface="Arial" panose="020B0604020202020204" pitchFamily="34" charset="0"/>
              </a:rPr>
              <a:t>args</a:t>
            </a:r>
            <a:r>
              <a:rPr lang="en-US" sz="2800" dirty="0">
                <a:latin typeface="Arial" panose="020B0604020202020204" pitchFamily="34" charset="0"/>
                <a:cs typeface="Arial" panose="020B0604020202020204" pitchFamily="34" charset="0"/>
              </a:rPr>
              <a:t>)</a:t>
            </a:r>
          </a:p>
          <a:p>
            <a:pPr marL="0" indent="0" algn="just">
              <a:buNone/>
            </a:pPr>
            <a:r>
              <a:rPr lang="en-US" sz="2800" dirty="0">
                <a:latin typeface="Arial" panose="020B0604020202020204" pitchFamily="34" charset="0"/>
                <a:cs typeface="Arial" panose="020B0604020202020204" pitchFamily="34" charset="0"/>
              </a:rPr>
              <a:t>        throws </a:t>
            </a:r>
            <a:r>
              <a:rPr lang="en-US" sz="2800" dirty="0" err="1">
                <a:latin typeface="Arial" panose="020B0604020202020204" pitchFamily="34" charset="0"/>
                <a:cs typeface="Arial" panose="020B0604020202020204" pitchFamily="34" charset="0"/>
              </a:rPr>
              <a:t>InterruptedException</a:t>
            </a:r>
            <a:endParaRPr lang="en-US" sz="2800" dirty="0">
              <a:latin typeface="Arial" panose="020B0604020202020204" pitchFamily="34" charset="0"/>
              <a:cs typeface="Arial" panose="020B0604020202020204" pitchFamily="34" charset="0"/>
            </a:endParaRPr>
          </a:p>
          <a:p>
            <a:pPr marL="0" indent="0" algn="just">
              <a:buNone/>
            </a:pP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Thread.sleep</a:t>
            </a:r>
            <a:r>
              <a:rPr lang="en-US" sz="2800" dirty="0">
                <a:latin typeface="Arial" panose="020B0604020202020204" pitchFamily="34" charset="0"/>
                <a:cs typeface="Arial" panose="020B0604020202020204" pitchFamily="34" charset="0"/>
              </a:rPr>
              <a:t>(10000);</a:t>
            </a:r>
          </a:p>
          <a:p>
            <a:pPr marL="0" indent="0" algn="just">
              <a:buNone/>
            </a:pP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System.out.println</a:t>
            </a:r>
            <a:r>
              <a:rPr lang="en-US" sz="2800" dirty="0">
                <a:latin typeface="Arial" panose="020B0604020202020204" pitchFamily="34" charset="0"/>
                <a:cs typeface="Arial" panose="020B0604020202020204" pitchFamily="34" charset="0"/>
              </a:rPr>
              <a:t>("Hello Geeks");</a:t>
            </a:r>
          </a:p>
          <a:p>
            <a:pPr marL="0" indent="0" algn="just">
              <a:buNone/>
            </a:pPr>
            <a:r>
              <a:rPr lang="en-US" sz="2800" dirty="0">
                <a:latin typeface="Arial" panose="020B0604020202020204" pitchFamily="34" charset="0"/>
                <a:cs typeface="Arial" panose="020B0604020202020204" pitchFamily="34" charset="0"/>
              </a:rPr>
              <a:t>    }</a:t>
            </a:r>
          </a:p>
          <a:p>
            <a:pPr marL="0" indent="0" algn="just">
              <a:buNone/>
            </a:pPr>
            <a:r>
              <a:rPr lang="en-US" sz="28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400632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7"/>
            <a:ext cx="7499176" cy="1118245"/>
          </a:xfrm>
        </p:spPr>
        <p:txBody>
          <a:bodyPr>
            <a:noAutofit/>
          </a:bodyPr>
          <a:lstStyle/>
          <a:p>
            <a:pPr algn="l"/>
            <a:r>
              <a:rPr lang="en-US" sz="2800" b="1" dirty="0">
                <a:solidFill>
                  <a:srgbClr val="FF0000"/>
                </a:solidFill>
                <a:latin typeface="Nunito"/>
              </a:rPr>
              <a:t>Important Points to Remember about throws Keyword</a:t>
            </a:r>
            <a:endParaRPr lang="en-US" sz="2800" b="1" dirty="0">
              <a:solidFill>
                <a:srgbClr val="FF0000"/>
              </a:solidFill>
            </a:endParaRPr>
          </a:p>
        </p:txBody>
      </p:sp>
      <p:sp>
        <p:nvSpPr>
          <p:cNvPr id="3" name="Content Placeholder 2"/>
          <p:cNvSpPr>
            <a:spLocks noGrp="1"/>
          </p:cNvSpPr>
          <p:nvPr>
            <p:ph idx="1"/>
          </p:nvPr>
        </p:nvSpPr>
        <p:spPr>
          <a:xfrm>
            <a:off x="457200" y="1412776"/>
            <a:ext cx="8435280" cy="5328592"/>
          </a:xfrm>
        </p:spPr>
        <p:txBody>
          <a:bodyPr>
            <a:noAutofit/>
          </a:bodyPr>
          <a:lstStyle/>
          <a:p>
            <a:pPr algn="just" fontAlgn="base"/>
            <a:r>
              <a:rPr lang="en-US" dirty="0">
                <a:solidFill>
                  <a:srgbClr val="273239"/>
                </a:solidFill>
                <a:latin typeface="Nunito"/>
              </a:rPr>
              <a:t>throws keyword is required only for checked exceptions and usage of the throws keyword for unchecked exceptions is meaningless.</a:t>
            </a:r>
          </a:p>
          <a:p>
            <a:pPr algn="just" fontAlgn="base"/>
            <a:r>
              <a:rPr lang="en-US" dirty="0">
                <a:solidFill>
                  <a:srgbClr val="273239"/>
                </a:solidFill>
                <a:latin typeface="Nunito"/>
              </a:rPr>
              <a:t>throws keyword is required only to convince the compiler and usage of the throws keyword does not prevent abnormal termination of the program.</a:t>
            </a:r>
          </a:p>
          <a:p>
            <a:pPr algn="just" fontAlgn="base"/>
            <a:r>
              <a:rPr lang="en-US" dirty="0">
                <a:solidFill>
                  <a:srgbClr val="273239"/>
                </a:solidFill>
                <a:latin typeface="Nunito"/>
              </a:rPr>
              <a:t>With the help of the throws keyword, we can provide information to the caller of the method about the exception.</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2576964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graphicFrame>
        <p:nvGraphicFramePr>
          <p:cNvPr id="8" name="Content Placeholder 7">
            <a:extLst>
              <a:ext uri="{FF2B5EF4-FFF2-40B4-BE49-F238E27FC236}">
                <a16:creationId xmlns:a16="http://schemas.microsoft.com/office/drawing/2014/main" id="{445CC002-B868-4473-BBB4-CCBBBCB28C1C}"/>
              </a:ext>
            </a:extLst>
          </p:cNvPr>
          <p:cNvGraphicFramePr>
            <a:graphicFrameLocks noGrp="1"/>
          </p:cNvGraphicFramePr>
          <p:nvPr>
            <p:ph idx="1"/>
            <p:extLst>
              <p:ext uri="{D42A27DB-BD31-4B8C-83A1-F6EECF244321}">
                <p14:modId xmlns:p14="http://schemas.microsoft.com/office/powerpoint/2010/main" val="737283870"/>
              </p:ext>
            </p:extLst>
          </p:nvPr>
        </p:nvGraphicFramePr>
        <p:xfrm>
          <a:off x="457200" y="764704"/>
          <a:ext cx="8229600" cy="58293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354398653"/>
                    </a:ext>
                  </a:extLst>
                </a:gridCol>
                <a:gridCol w="4114800">
                  <a:extLst>
                    <a:ext uri="{9D8B030D-6E8A-4147-A177-3AD203B41FA5}">
                      <a16:colId xmlns:a16="http://schemas.microsoft.com/office/drawing/2014/main" val="938919427"/>
                    </a:ext>
                  </a:extLst>
                </a:gridCol>
              </a:tblGrid>
              <a:tr h="438561">
                <a:tc>
                  <a:txBody>
                    <a:bodyPr/>
                    <a:lstStyle/>
                    <a:p>
                      <a:r>
                        <a:rPr lang="en-US" sz="2400" dirty="0"/>
                        <a:t>throw</a:t>
                      </a:r>
                    </a:p>
                  </a:txBody>
                  <a:tcPr/>
                </a:tc>
                <a:tc>
                  <a:txBody>
                    <a:bodyPr/>
                    <a:lstStyle/>
                    <a:p>
                      <a:r>
                        <a:rPr lang="en-US" sz="2400" dirty="0"/>
                        <a:t>throws</a:t>
                      </a:r>
                    </a:p>
                  </a:txBody>
                  <a:tcPr/>
                </a:tc>
                <a:extLst>
                  <a:ext uri="{0D108BD9-81ED-4DB2-BD59-A6C34878D82A}">
                    <a16:rowId xmlns:a16="http://schemas.microsoft.com/office/drawing/2014/main" val="3990055431"/>
                  </a:ext>
                </a:extLst>
              </a:tr>
              <a:tr h="1425321">
                <a:tc>
                  <a:txBody>
                    <a:bodyPr/>
                    <a:lstStyle/>
                    <a:p>
                      <a:pPr algn="just" fontAlgn="ctr"/>
                      <a:r>
                        <a:rPr lang="en-US" sz="2000" b="1" dirty="0">
                          <a:effectLst/>
                        </a:rPr>
                        <a:t>The throw keyword is used inside a function. It is used when it is required to throw an Exception logically.</a:t>
                      </a:r>
                    </a:p>
                  </a:txBody>
                  <a:tcPr marL="95250" marR="95250" marT="133350" marB="133350" anchor="ctr"/>
                </a:tc>
                <a:tc>
                  <a:txBody>
                    <a:bodyPr/>
                    <a:lstStyle/>
                    <a:p>
                      <a:pPr algn="just" fontAlgn="ctr"/>
                      <a:r>
                        <a:rPr lang="en-US" sz="2000" b="1" dirty="0">
                          <a:effectLst/>
                        </a:rPr>
                        <a:t>The throws keyword is used in the function signature. It is used when the function has some statements that can lead to exceptions.</a:t>
                      </a:r>
                    </a:p>
                  </a:txBody>
                  <a:tcPr marL="95250" marR="95250" marT="133350" marB="133350" anchor="ctr"/>
                </a:tc>
                <a:extLst>
                  <a:ext uri="{0D108BD9-81ED-4DB2-BD59-A6C34878D82A}">
                    <a16:rowId xmlns:a16="http://schemas.microsoft.com/office/drawing/2014/main" val="1592598066"/>
                  </a:ext>
                </a:extLst>
              </a:tr>
              <a:tr h="2010069">
                <a:tc>
                  <a:txBody>
                    <a:bodyPr/>
                    <a:lstStyle/>
                    <a:p>
                      <a:pPr algn="just" fontAlgn="ctr"/>
                      <a:r>
                        <a:rPr lang="en-US" sz="2000" b="1">
                          <a:effectLst/>
                        </a:rPr>
                        <a:t>The throw keyword is used to throw an exception explicitly. It can throw only one exception at a time.</a:t>
                      </a:r>
                    </a:p>
                  </a:txBody>
                  <a:tcPr marL="95250" marR="95250" marT="133350" marB="133350" anchor="ctr"/>
                </a:tc>
                <a:tc>
                  <a:txBody>
                    <a:bodyPr/>
                    <a:lstStyle/>
                    <a:p>
                      <a:pPr algn="just" fontAlgn="ctr"/>
                      <a:r>
                        <a:rPr lang="en-US" sz="2000" b="1" dirty="0">
                          <a:effectLst/>
                        </a:rPr>
                        <a:t>The throws keyword can be used to declare multiple exceptions, separated by a comma. Whichever exception occurs, if matched with the declared ones, is thrown automatically then.</a:t>
                      </a:r>
                    </a:p>
                  </a:txBody>
                  <a:tcPr marL="95250" marR="95250" marT="133350" marB="133350" anchor="ctr"/>
                </a:tc>
                <a:extLst>
                  <a:ext uri="{0D108BD9-81ED-4DB2-BD59-A6C34878D82A}">
                    <a16:rowId xmlns:a16="http://schemas.microsoft.com/office/drawing/2014/main" val="3528203171"/>
                  </a:ext>
                </a:extLst>
              </a:tr>
              <a:tr h="1717695">
                <a:tc>
                  <a:txBody>
                    <a:bodyPr/>
                    <a:lstStyle/>
                    <a:p>
                      <a:pPr algn="just" fontAlgn="ctr"/>
                      <a:r>
                        <a:rPr lang="en-US" sz="2000" b="1" kern="1200" dirty="0">
                          <a:solidFill>
                            <a:schemeClr val="dk1"/>
                          </a:solidFill>
                          <a:effectLst/>
                          <a:latin typeface="+mn-lt"/>
                          <a:ea typeface="+mn-ea"/>
                          <a:cs typeface="+mn-cs"/>
                        </a:rPr>
                        <a:t>throw keyword cannot propagate checked exceptions. It is only used to propagate the unchecked Exceptions that are not checked using the throws keyword. </a:t>
                      </a:r>
                    </a:p>
                  </a:txBody>
                  <a:tcPr marL="95250" marR="95250" marT="133350" marB="133350" anchor="ctr"/>
                </a:tc>
                <a:tc>
                  <a:txBody>
                    <a:bodyPr/>
                    <a:lstStyle/>
                    <a:p>
                      <a:pPr algn="just" fontAlgn="ctr"/>
                      <a:r>
                        <a:rPr lang="en-US" sz="2000" b="1" kern="1200" dirty="0">
                          <a:solidFill>
                            <a:schemeClr val="dk1"/>
                          </a:solidFill>
                          <a:effectLst/>
                          <a:latin typeface="+mn-lt"/>
                          <a:ea typeface="+mn-ea"/>
                          <a:cs typeface="+mn-cs"/>
                        </a:rPr>
                        <a:t>throws keyword is used to propagate the checked Exceptions only. </a:t>
                      </a:r>
                    </a:p>
                  </a:txBody>
                  <a:tcPr marL="95250" marR="95250" marT="133350" marB="133350" anchor="ctr"/>
                </a:tc>
                <a:extLst>
                  <a:ext uri="{0D108BD9-81ED-4DB2-BD59-A6C34878D82A}">
                    <a16:rowId xmlns:a16="http://schemas.microsoft.com/office/drawing/2014/main" val="475122253"/>
                  </a:ext>
                </a:extLst>
              </a:tr>
            </a:tbl>
          </a:graphicData>
        </a:graphic>
      </p:graphicFrame>
      <p:sp>
        <p:nvSpPr>
          <p:cNvPr id="9" name="Rectangle 8">
            <a:extLst>
              <a:ext uri="{FF2B5EF4-FFF2-40B4-BE49-F238E27FC236}">
                <a16:creationId xmlns:a16="http://schemas.microsoft.com/office/drawing/2014/main" id="{7F99CDF5-8DE5-4B89-AF60-0C8A2D3DE891}"/>
              </a:ext>
            </a:extLst>
          </p:cNvPr>
          <p:cNvSpPr/>
          <p:nvPr/>
        </p:nvSpPr>
        <p:spPr>
          <a:xfrm>
            <a:off x="683568" y="293908"/>
            <a:ext cx="7499176" cy="523220"/>
          </a:xfrm>
          <a:prstGeom prst="rect">
            <a:avLst/>
          </a:prstGeom>
        </p:spPr>
        <p:txBody>
          <a:bodyPr wrap="square">
            <a:spAutoFit/>
          </a:bodyPr>
          <a:lstStyle/>
          <a:p>
            <a:pPr algn="ctr" fontAlgn="base"/>
            <a:r>
              <a:rPr lang="en-US" sz="2800" b="1" dirty="0">
                <a:solidFill>
                  <a:srgbClr val="FF0000"/>
                </a:solidFill>
                <a:latin typeface="Source Sans 3"/>
              </a:rPr>
              <a:t>Difference Between throw and throws </a:t>
            </a:r>
            <a:endParaRPr lang="en-US" sz="2800" b="1" i="0" dirty="0">
              <a:solidFill>
                <a:srgbClr val="FF0000"/>
              </a:solidFill>
              <a:effectLst/>
              <a:latin typeface="Source Sans 3"/>
            </a:endParaRPr>
          </a:p>
        </p:txBody>
      </p:sp>
    </p:spTree>
    <p:extLst>
      <p:ext uri="{BB962C8B-B14F-4D97-AF65-F5344CB8AC3E}">
        <p14:creationId xmlns:p14="http://schemas.microsoft.com/office/powerpoint/2010/main" val="117454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15</a:t>
            </a:r>
          </a:p>
        </p:txBody>
      </p:sp>
      <p:sp>
        <p:nvSpPr>
          <p:cNvPr id="3" name="Content Placeholder 2"/>
          <p:cNvSpPr>
            <a:spLocks noGrp="1"/>
          </p:cNvSpPr>
          <p:nvPr>
            <p:ph idx="1"/>
          </p:nvPr>
        </p:nvSpPr>
        <p:spPr>
          <a:xfrm>
            <a:off x="457200" y="836712"/>
            <a:ext cx="8229600" cy="5289451"/>
          </a:xfrm>
        </p:spPr>
        <p:txBody>
          <a:bodyPr>
            <a:normAutofit/>
          </a:bodyPr>
          <a:lstStyle/>
          <a:p>
            <a:r>
              <a:rPr lang="en-US" dirty="0"/>
              <a:t>Throw and throws in Exception Handling</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dirty="0">
                <a:solidFill>
                  <a:srgbClr val="FF0000"/>
                </a:solidFill>
              </a:rPr>
              <a:t>throw keyword</a:t>
            </a:r>
            <a:endParaRPr lang="en-US" b="1" dirty="0">
              <a:solidFill>
                <a:srgbClr val="FF0000"/>
              </a:solidFill>
            </a:endParaRPr>
          </a:p>
        </p:txBody>
      </p:sp>
      <p:sp>
        <p:nvSpPr>
          <p:cNvPr id="3" name="Content Placeholder 2"/>
          <p:cNvSpPr>
            <a:spLocks noGrp="1"/>
          </p:cNvSpPr>
          <p:nvPr>
            <p:ph idx="1"/>
          </p:nvPr>
        </p:nvSpPr>
        <p:spPr>
          <a:xfrm>
            <a:off x="457200" y="1052736"/>
            <a:ext cx="8435280" cy="5688632"/>
          </a:xfrm>
        </p:spPr>
        <p:txBody>
          <a:bodyPr>
            <a:noAutofit/>
          </a:bodyPr>
          <a:lstStyle/>
          <a:p>
            <a:pPr algn="just"/>
            <a:r>
              <a:rPr lang="en-US" dirty="0"/>
              <a:t>The Java throw keyword is used to throw an exception explicitly.</a:t>
            </a:r>
          </a:p>
          <a:p>
            <a:pPr algn="just"/>
            <a:r>
              <a:rPr lang="en-US" dirty="0"/>
              <a:t>We specify the </a:t>
            </a:r>
            <a:r>
              <a:rPr lang="en-US" b="1" dirty="0"/>
              <a:t>exception</a:t>
            </a:r>
            <a:r>
              <a:rPr lang="en-US" dirty="0"/>
              <a:t> object which is to be thrown. The Exception has some message with it that provides the error description. These exceptions may be related to user inputs, server, etc.</a:t>
            </a:r>
          </a:p>
          <a:p>
            <a:pPr algn="just"/>
            <a:r>
              <a:rPr lang="en-US" dirty="0"/>
              <a:t>We can throw either checked or unchecked exceptions in Java by throw keyword. It is mainly used to throw a custom exception.</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26889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dirty="0">
                <a:latin typeface="Arial" panose="020B0604020202020204" pitchFamily="34" charset="0"/>
                <a:cs typeface="Arial" panose="020B0604020202020204" pitchFamily="34" charset="0"/>
              </a:rPr>
              <a:t>We can also define our own set of conditions and throw an exception explicitly using throw keyword.</a:t>
            </a:r>
          </a:p>
          <a:p>
            <a:pPr algn="just"/>
            <a:r>
              <a:rPr lang="en-US" dirty="0">
                <a:latin typeface="Arial" panose="020B0604020202020204" pitchFamily="34" charset="0"/>
                <a:cs typeface="Arial" panose="020B0604020202020204" pitchFamily="34" charset="0"/>
              </a:rPr>
              <a:t>For example, we can throw </a:t>
            </a:r>
            <a:r>
              <a:rPr lang="en-US" dirty="0" err="1">
                <a:latin typeface="Arial" panose="020B0604020202020204" pitchFamily="34" charset="0"/>
                <a:cs typeface="Arial" panose="020B0604020202020204" pitchFamily="34" charset="0"/>
              </a:rPr>
              <a:t>ArithmeticException</a:t>
            </a:r>
            <a:r>
              <a:rPr lang="en-US" dirty="0">
                <a:latin typeface="Arial" panose="020B0604020202020204" pitchFamily="34" charset="0"/>
                <a:cs typeface="Arial" panose="020B0604020202020204" pitchFamily="34" charset="0"/>
              </a:rPr>
              <a:t> if we divide a number by another number. </a:t>
            </a:r>
          </a:p>
          <a:p>
            <a:pPr algn="just"/>
            <a:r>
              <a:rPr lang="en-US" dirty="0">
                <a:latin typeface="Arial" panose="020B0604020202020204" pitchFamily="34" charset="0"/>
                <a:cs typeface="Arial" panose="020B0604020202020204" pitchFamily="34" charset="0"/>
              </a:rPr>
              <a:t>Here, we just need to set the condition and throw exception using throw keyword.</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68069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sz="3600" dirty="0">
                <a:solidFill>
                  <a:srgbClr val="C00000"/>
                </a:solidFill>
                <a:latin typeface="Arial" panose="020B0604020202020204" pitchFamily="34" charset="0"/>
                <a:cs typeface="Arial" panose="020B0604020202020204" pitchFamily="34" charset="0"/>
              </a:rPr>
              <a:t>syntax of the Java throw keyword</a:t>
            </a:r>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000" dirty="0">
                <a:latin typeface="Arial" panose="020B0604020202020204" pitchFamily="34" charset="0"/>
                <a:cs typeface="Arial" panose="020B0604020202020204" pitchFamily="34" charset="0"/>
              </a:rPr>
              <a:t>public class Main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int dividend = 10;</a:t>
            </a:r>
          </a:p>
          <a:p>
            <a:pPr marL="0" indent="0" algn="just">
              <a:buNone/>
            </a:pPr>
            <a:r>
              <a:rPr lang="en-US" sz="2000" dirty="0">
                <a:latin typeface="Arial" panose="020B0604020202020204" pitchFamily="34" charset="0"/>
                <a:cs typeface="Arial" panose="020B0604020202020204" pitchFamily="34" charset="0"/>
              </a:rPr>
              <a:t>        int divisor = 0;</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        if (divisor == 0) {</a:t>
            </a:r>
          </a:p>
          <a:p>
            <a:pPr marL="0" indent="0" algn="just">
              <a:buNone/>
            </a:pPr>
            <a:r>
              <a:rPr lang="en-US" sz="2000" dirty="0">
                <a:latin typeface="Arial" panose="020B0604020202020204" pitchFamily="34" charset="0"/>
                <a:cs typeface="Arial" panose="020B0604020202020204" pitchFamily="34" charset="0"/>
              </a:rPr>
              <a:t>            throw new </a:t>
            </a:r>
            <a:r>
              <a:rPr lang="en-US" sz="2000" dirty="0" err="1">
                <a:latin typeface="Arial" panose="020B0604020202020204" pitchFamily="34" charset="0"/>
                <a:cs typeface="Arial" panose="020B0604020202020204" pitchFamily="34" charset="0"/>
              </a:rPr>
              <a:t>ArithmeticException</a:t>
            </a:r>
            <a:r>
              <a:rPr lang="en-US" sz="2000" dirty="0">
                <a:latin typeface="Arial" panose="020B0604020202020204" pitchFamily="34" charset="0"/>
                <a:cs typeface="Arial" panose="020B0604020202020204" pitchFamily="34" charset="0"/>
              </a:rPr>
              <a:t>("Cannot divide by zero");</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a:latin typeface="Arial" panose="020B0604020202020204" pitchFamily="34" charset="0"/>
                <a:cs typeface="Arial" panose="020B0604020202020204" pitchFamily="34" charset="0"/>
              </a:rPr>
              <a:t>        int result = dividend / divisor;</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("Result: " + result);</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a:t>
            </a:r>
          </a:p>
          <a:p>
            <a:pPr marL="0" indent="0" algn="just">
              <a:buNone/>
            </a:pPr>
            <a:endParaRPr lang="en-US" sz="20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227108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sz="3600" dirty="0">
                <a:solidFill>
                  <a:srgbClr val="C00000"/>
                </a:solidFill>
                <a:latin typeface="Arial" panose="020B0604020202020204" pitchFamily="34" charset="0"/>
                <a:cs typeface="Arial" panose="020B0604020202020204" pitchFamily="34" charset="0"/>
              </a:rPr>
              <a:t>syntax of the Java throw keyword</a:t>
            </a:r>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dirty="0">
                <a:solidFill>
                  <a:srgbClr val="C00000"/>
                </a:solidFill>
                <a:latin typeface="Arial" panose="020B0604020202020204" pitchFamily="34" charset="0"/>
                <a:cs typeface="Arial" panose="020B0604020202020204" pitchFamily="34" charset="0"/>
              </a:rPr>
              <a:t>throw new </a:t>
            </a:r>
            <a:r>
              <a:rPr lang="en-US" dirty="0" err="1">
                <a:solidFill>
                  <a:srgbClr val="C00000"/>
                </a:solidFill>
                <a:latin typeface="Arial" panose="020B0604020202020204" pitchFamily="34" charset="0"/>
                <a:cs typeface="Arial" panose="020B0604020202020204" pitchFamily="34" charset="0"/>
              </a:rPr>
              <a:t>exception_class</a:t>
            </a:r>
            <a:r>
              <a:rPr lang="en-US" dirty="0">
                <a:solidFill>
                  <a:srgbClr val="C00000"/>
                </a:solidFill>
                <a:latin typeface="Arial" panose="020B0604020202020204" pitchFamily="34" charset="0"/>
                <a:cs typeface="Arial" panose="020B0604020202020204" pitchFamily="34" charset="0"/>
              </a:rPr>
              <a:t>("error message");  </a:t>
            </a: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r>
              <a:rPr lang="en-US" sz="2800" dirty="0">
                <a:latin typeface="Arial" panose="020B0604020202020204" pitchFamily="34" charset="0"/>
                <a:cs typeface="Arial" panose="020B0604020202020204" pitchFamily="34" charset="0"/>
              </a:rPr>
              <a:t>Example of throw </a:t>
            </a:r>
            <a:r>
              <a:rPr lang="en-US" sz="2800" dirty="0" err="1">
                <a:latin typeface="Arial" panose="020B0604020202020204" pitchFamily="34" charset="0"/>
                <a:cs typeface="Arial" panose="020B0604020202020204" pitchFamily="34" charset="0"/>
              </a:rPr>
              <a:t>IOException</a:t>
            </a:r>
            <a:r>
              <a:rPr lang="en-US" sz="2800" dirty="0">
                <a:latin typeface="Arial" panose="020B0604020202020204" pitchFamily="34" charset="0"/>
                <a:cs typeface="Arial" panose="020B0604020202020204" pitchFamily="34" charset="0"/>
              </a:rPr>
              <a:t>.</a:t>
            </a:r>
          </a:p>
          <a:p>
            <a:pPr marL="0" indent="0" algn="just">
              <a:buNone/>
            </a:pPr>
            <a:r>
              <a:rPr lang="en-US" sz="2800" dirty="0">
                <a:latin typeface="Arial" panose="020B0604020202020204" pitchFamily="34" charset="0"/>
                <a:cs typeface="Arial" panose="020B0604020202020204" pitchFamily="34" charset="0"/>
              </a:rPr>
              <a:t>throw new </a:t>
            </a:r>
            <a:r>
              <a:rPr lang="en-US" sz="2800" dirty="0" err="1">
                <a:latin typeface="Arial" panose="020B0604020202020204" pitchFamily="34" charset="0"/>
                <a:cs typeface="Arial" panose="020B0604020202020204" pitchFamily="34" charset="0"/>
              </a:rPr>
              <a:t>IOException</a:t>
            </a:r>
            <a:r>
              <a:rPr lang="en-US" sz="2800" dirty="0">
                <a:latin typeface="Arial" panose="020B0604020202020204" pitchFamily="34" charset="0"/>
                <a:cs typeface="Arial" panose="020B0604020202020204" pitchFamily="34" charset="0"/>
              </a:rPr>
              <a:t>("sorry device error");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86155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dirty="0">
                <a:solidFill>
                  <a:srgbClr val="C00000"/>
                </a:solidFill>
              </a:rPr>
              <a:t>Throwing Unchecked Exception</a:t>
            </a:r>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400" b="1" dirty="0">
                <a:solidFill>
                  <a:srgbClr val="006699"/>
                </a:solidFill>
                <a:latin typeface="inter-regular"/>
              </a:rPr>
              <a:t>public</a:t>
            </a:r>
            <a:r>
              <a:rPr lang="en-US" sz="2400" dirty="0">
                <a:solidFill>
                  <a:srgbClr val="000000"/>
                </a:solidFill>
                <a:latin typeface="inter-regular"/>
              </a:rPr>
              <a:t> </a:t>
            </a:r>
            <a:r>
              <a:rPr lang="en-US" sz="2400" b="1" dirty="0">
                <a:solidFill>
                  <a:srgbClr val="006699"/>
                </a:solidFill>
                <a:latin typeface="inter-regular"/>
              </a:rPr>
              <a:t>class</a:t>
            </a:r>
            <a:r>
              <a:rPr lang="en-US" sz="2400" dirty="0">
                <a:solidFill>
                  <a:srgbClr val="000000"/>
                </a:solidFill>
                <a:latin typeface="inter-regular"/>
              </a:rPr>
              <a:t> TestThrow1 {   </a:t>
            </a:r>
          </a:p>
          <a:p>
            <a:pPr marL="0" indent="0" algn="just">
              <a:buNone/>
            </a:pPr>
            <a:r>
              <a:rPr lang="en-US" sz="2400" dirty="0">
                <a:solidFill>
                  <a:srgbClr val="000000"/>
                </a:solidFill>
                <a:latin typeface="inter-regular"/>
              </a:rPr>
              <a:t>    </a:t>
            </a:r>
            <a:r>
              <a:rPr lang="en-US" sz="2400" b="1" dirty="0">
                <a:solidFill>
                  <a:srgbClr val="006699"/>
                </a:solidFill>
                <a:latin typeface="inter-regular"/>
              </a:rPr>
              <a:t>public</a:t>
            </a:r>
            <a:r>
              <a:rPr lang="en-US" sz="2400" dirty="0">
                <a:solidFill>
                  <a:srgbClr val="000000"/>
                </a:solidFill>
                <a:latin typeface="inter-regular"/>
              </a:rPr>
              <a:t> </a:t>
            </a:r>
            <a:r>
              <a:rPr lang="en-US" sz="2400" b="1" dirty="0">
                <a:solidFill>
                  <a:srgbClr val="006699"/>
                </a:solidFill>
                <a:latin typeface="inter-regular"/>
              </a:rPr>
              <a:t>static</a:t>
            </a:r>
            <a:r>
              <a:rPr lang="en-US" sz="2400" dirty="0">
                <a:solidFill>
                  <a:srgbClr val="000000"/>
                </a:solidFill>
                <a:latin typeface="inter-regular"/>
              </a:rPr>
              <a:t> </a:t>
            </a:r>
            <a:r>
              <a:rPr lang="en-US" sz="2400" b="1" dirty="0">
                <a:solidFill>
                  <a:srgbClr val="006699"/>
                </a:solidFill>
                <a:latin typeface="inter-regular"/>
              </a:rPr>
              <a:t>void</a:t>
            </a:r>
            <a:r>
              <a:rPr lang="en-US" sz="2400" dirty="0">
                <a:solidFill>
                  <a:srgbClr val="000000"/>
                </a:solidFill>
                <a:latin typeface="inter-regular"/>
              </a:rPr>
              <a:t> validate(</a:t>
            </a:r>
            <a:r>
              <a:rPr lang="en-US" sz="2400" b="1" dirty="0">
                <a:solidFill>
                  <a:srgbClr val="006699"/>
                </a:solidFill>
                <a:latin typeface="inter-regular"/>
              </a:rPr>
              <a:t>int</a:t>
            </a:r>
            <a:r>
              <a:rPr lang="en-US" sz="2400" dirty="0">
                <a:solidFill>
                  <a:srgbClr val="000000"/>
                </a:solidFill>
                <a:latin typeface="inter-regular"/>
              </a:rPr>
              <a:t> age) {  </a:t>
            </a:r>
          </a:p>
          <a:p>
            <a:pPr marL="0" indent="0" algn="just">
              <a:buNone/>
            </a:pPr>
            <a:r>
              <a:rPr lang="en-US" sz="2400" dirty="0">
                <a:solidFill>
                  <a:srgbClr val="000000"/>
                </a:solidFill>
                <a:latin typeface="inter-regular"/>
              </a:rPr>
              <a:t>        </a:t>
            </a:r>
            <a:r>
              <a:rPr lang="en-US" sz="2400" b="1" dirty="0">
                <a:solidFill>
                  <a:srgbClr val="006699"/>
                </a:solidFill>
                <a:latin typeface="inter-regular"/>
              </a:rPr>
              <a:t>if</a:t>
            </a:r>
            <a:r>
              <a:rPr lang="en-US" sz="2400" dirty="0">
                <a:solidFill>
                  <a:srgbClr val="000000"/>
                </a:solidFill>
                <a:latin typeface="inter-regular"/>
              </a:rPr>
              <a:t>(age&lt;</a:t>
            </a:r>
            <a:r>
              <a:rPr lang="en-US" sz="2400" dirty="0">
                <a:solidFill>
                  <a:srgbClr val="C00000"/>
                </a:solidFill>
                <a:latin typeface="inter-regular"/>
              </a:rPr>
              <a:t>18</a:t>
            </a:r>
            <a:r>
              <a:rPr lang="en-US" sz="2400" dirty="0">
                <a:solidFill>
                  <a:srgbClr val="000000"/>
                </a:solidFill>
                <a:latin typeface="inter-regular"/>
              </a:rPr>
              <a:t>) {  </a:t>
            </a:r>
          </a:p>
          <a:p>
            <a:pPr marL="0" indent="0" algn="just">
              <a:buNone/>
            </a:pPr>
            <a:r>
              <a:rPr lang="en-US" sz="2400" dirty="0">
                <a:solidFill>
                  <a:srgbClr val="000000"/>
                </a:solidFill>
                <a:latin typeface="inter-regular"/>
              </a:rPr>
              <a:t>            </a:t>
            </a:r>
            <a:r>
              <a:rPr lang="en-US" sz="2400" dirty="0">
                <a:solidFill>
                  <a:srgbClr val="008200"/>
                </a:solidFill>
                <a:latin typeface="inter-regular"/>
              </a:rPr>
              <a:t>//throw Arithmetic exception if not eligible to vote</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r>
              <a:rPr lang="en-US" sz="2400" b="1" dirty="0">
                <a:solidFill>
                  <a:srgbClr val="006699"/>
                </a:solidFill>
                <a:latin typeface="inter-regular"/>
              </a:rPr>
              <a:t>throw</a:t>
            </a:r>
            <a:r>
              <a:rPr lang="en-US" sz="2400" dirty="0">
                <a:solidFill>
                  <a:srgbClr val="000000"/>
                </a:solidFill>
                <a:latin typeface="inter-regular"/>
              </a:rPr>
              <a:t> </a:t>
            </a:r>
            <a:r>
              <a:rPr lang="en-US" sz="2400" b="1" dirty="0">
                <a:solidFill>
                  <a:srgbClr val="006699"/>
                </a:solidFill>
                <a:latin typeface="inter-regular"/>
              </a:rPr>
              <a:t>new</a:t>
            </a:r>
            <a:r>
              <a:rPr lang="en-US" sz="2400" dirty="0">
                <a:solidFill>
                  <a:srgbClr val="000000"/>
                </a:solidFill>
                <a:latin typeface="inter-regular"/>
              </a:rPr>
              <a:t> </a:t>
            </a:r>
            <a:r>
              <a:rPr lang="en-US" sz="2400" dirty="0" err="1">
                <a:solidFill>
                  <a:srgbClr val="000000"/>
                </a:solidFill>
                <a:latin typeface="inter-regular"/>
              </a:rPr>
              <a:t>ArithmeticException</a:t>
            </a:r>
            <a:r>
              <a:rPr lang="en-US" sz="2400" dirty="0">
                <a:solidFill>
                  <a:srgbClr val="000000"/>
                </a:solidFill>
                <a:latin typeface="inter-regular"/>
              </a:rPr>
              <a:t>(</a:t>
            </a:r>
            <a:r>
              <a:rPr lang="en-US" sz="2400" dirty="0">
                <a:solidFill>
                  <a:srgbClr val="0000FF"/>
                </a:solidFill>
                <a:latin typeface="inter-regular"/>
              </a:rPr>
              <a:t>"Person is not eligible to vote"</a:t>
            </a:r>
            <a:r>
              <a:rPr lang="en-US" sz="2400" dirty="0">
                <a:solidFill>
                  <a:srgbClr val="000000"/>
                </a:solidFill>
                <a:latin typeface="inter-regular"/>
              </a:rPr>
              <a:t>);    </a:t>
            </a:r>
          </a:p>
          <a:p>
            <a:pPr marL="0" indent="0" algn="just">
              <a:buNone/>
            </a:pPr>
            <a:r>
              <a:rPr lang="en-US" sz="2400" dirty="0">
                <a:solidFill>
                  <a:srgbClr val="000000"/>
                </a:solidFill>
                <a:latin typeface="inter-regular"/>
              </a:rPr>
              <a:t>        }  </a:t>
            </a:r>
          </a:p>
          <a:p>
            <a:pPr marL="0" indent="0" algn="just">
              <a:buNone/>
            </a:pPr>
            <a:r>
              <a:rPr lang="en-US" sz="2400" dirty="0">
                <a:solidFill>
                  <a:srgbClr val="000000"/>
                </a:solidFill>
                <a:latin typeface="inter-regular"/>
              </a:rPr>
              <a:t>        </a:t>
            </a:r>
            <a:r>
              <a:rPr lang="en-US" sz="2400" b="1" dirty="0">
                <a:solidFill>
                  <a:srgbClr val="006699"/>
                </a:solidFill>
                <a:latin typeface="inter-regular"/>
              </a:rPr>
              <a:t>else</a:t>
            </a:r>
            <a:r>
              <a:rPr lang="en-US" sz="2400" dirty="0">
                <a:solidFill>
                  <a:srgbClr val="000000"/>
                </a:solidFill>
                <a:latin typeface="inter-regular"/>
              </a:rPr>
              <a:t> {  </a:t>
            </a:r>
          </a:p>
          <a:p>
            <a:pPr marL="0" indent="0" algn="just">
              <a:buNone/>
            </a:pPr>
            <a:r>
              <a:rPr lang="en-US" sz="2400" dirty="0">
                <a:solidFill>
                  <a:srgbClr val="000000"/>
                </a:solidFill>
                <a:latin typeface="inter-regular"/>
              </a:rPr>
              <a:t>            </a:t>
            </a:r>
            <a:r>
              <a:rPr lang="en-US" sz="2400" dirty="0" err="1">
                <a:solidFill>
                  <a:srgbClr val="000000"/>
                </a:solidFill>
                <a:latin typeface="inter-regular"/>
              </a:rPr>
              <a:t>System.out.println</a:t>
            </a:r>
            <a:r>
              <a:rPr lang="en-US" sz="2400" dirty="0">
                <a:solidFill>
                  <a:srgbClr val="000000"/>
                </a:solidFill>
                <a:latin typeface="inter-regular"/>
              </a:rPr>
              <a:t>(</a:t>
            </a:r>
            <a:r>
              <a:rPr lang="en-US" sz="2400" dirty="0">
                <a:solidFill>
                  <a:srgbClr val="0000FF"/>
                </a:solidFill>
                <a:latin typeface="inter-regular"/>
              </a:rPr>
              <a:t>"Person is eligible to vote!!"</a:t>
            </a:r>
            <a:r>
              <a:rPr lang="en-US" sz="2400" dirty="0">
                <a:solidFill>
                  <a:srgbClr val="000000"/>
                </a:solidFill>
                <a:latin typeface="inter-regular"/>
              </a:rPr>
              <a:t>);  </a:t>
            </a:r>
          </a:p>
          <a:p>
            <a:pPr marL="0" indent="0" algn="just">
              <a:buNone/>
            </a:pPr>
            <a:r>
              <a:rPr lang="en-US" sz="2400" dirty="0">
                <a:solidFill>
                  <a:srgbClr val="000000"/>
                </a:solidFill>
                <a:latin typeface="inter-regular"/>
              </a:rPr>
              <a:t>        }  </a:t>
            </a:r>
          </a:p>
          <a:p>
            <a:pPr marL="0" indent="0" algn="just">
              <a:buNone/>
            </a:pPr>
            <a:r>
              <a:rPr lang="en-US" sz="2400" dirty="0">
                <a:solidFill>
                  <a:srgbClr val="000000"/>
                </a:solidFill>
                <a:latin typeface="inter-regular"/>
              </a:rPr>
              <a:t>    } </a:t>
            </a:r>
            <a:r>
              <a:rPr lang="en-US" sz="2800" dirty="0">
                <a:solidFill>
                  <a:srgbClr val="000000"/>
                </a:solidFill>
                <a:latin typeface="inter-regular"/>
              </a:rPr>
              <a:t>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98146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solidFill>
                  <a:srgbClr val="000000"/>
                </a:solidFill>
                <a:latin typeface="inter-regular"/>
              </a:rPr>
              <a:t> </a:t>
            </a:r>
            <a:r>
              <a:rPr lang="en-US" sz="2800" b="1" dirty="0">
                <a:solidFill>
                  <a:srgbClr val="006699"/>
                </a:solidFill>
                <a:latin typeface="inter-regular"/>
              </a:rPr>
              <a:t>public</a:t>
            </a:r>
            <a:r>
              <a:rPr lang="en-US" sz="2800" dirty="0">
                <a:solidFill>
                  <a:srgbClr val="000000"/>
                </a:solidFill>
                <a:latin typeface="inter-regular"/>
              </a:rPr>
              <a:t> </a:t>
            </a:r>
            <a:r>
              <a:rPr lang="en-US" sz="2800" b="1" dirty="0">
                <a:solidFill>
                  <a:srgbClr val="006699"/>
                </a:solidFill>
                <a:latin typeface="inter-regular"/>
              </a:rPr>
              <a:t>static</a:t>
            </a:r>
            <a:r>
              <a:rPr lang="en-US" sz="2800" dirty="0">
                <a:solidFill>
                  <a:srgbClr val="000000"/>
                </a:solidFill>
                <a:latin typeface="inter-regular"/>
              </a:rPr>
              <a:t> </a:t>
            </a:r>
            <a:r>
              <a:rPr lang="en-US" sz="2800" b="1" dirty="0">
                <a:solidFill>
                  <a:srgbClr val="006699"/>
                </a:solidFill>
                <a:latin typeface="inter-regular"/>
              </a:rPr>
              <a:t>void</a:t>
            </a:r>
            <a:r>
              <a:rPr lang="en-US" sz="2800" dirty="0">
                <a:solidFill>
                  <a:srgbClr val="000000"/>
                </a:solidFill>
                <a:latin typeface="inter-regular"/>
              </a:rPr>
              <a:t> main(String </a:t>
            </a:r>
            <a:r>
              <a:rPr lang="en-US" sz="2800" dirty="0" err="1">
                <a:solidFill>
                  <a:srgbClr val="000000"/>
                </a:solidFill>
                <a:latin typeface="inter-regular"/>
              </a:rPr>
              <a:t>args</a:t>
            </a:r>
            <a:r>
              <a:rPr lang="en-US" sz="2800" dirty="0">
                <a:solidFill>
                  <a:srgbClr val="000000"/>
                </a:solidFill>
                <a:latin typeface="inter-regular"/>
              </a:rPr>
              <a:t>[]){  </a:t>
            </a:r>
          </a:p>
          <a:p>
            <a:pPr marL="0" indent="0" algn="just">
              <a:buNone/>
            </a:pPr>
            <a:r>
              <a:rPr lang="en-US" sz="2800" dirty="0">
                <a:solidFill>
                  <a:srgbClr val="000000"/>
                </a:solidFill>
                <a:latin typeface="inter-regular"/>
              </a:rPr>
              <a:t>        </a:t>
            </a:r>
            <a:r>
              <a:rPr lang="en-US" sz="2800" dirty="0">
                <a:solidFill>
                  <a:srgbClr val="008200"/>
                </a:solidFill>
                <a:latin typeface="inter-regular"/>
              </a:rPr>
              <a:t>//calling the function</a:t>
            </a:r>
            <a:r>
              <a:rPr lang="en-US" sz="2800" dirty="0">
                <a:solidFill>
                  <a:srgbClr val="000000"/>
                </a:solidFill>
                <a:latin typeface="inter-regular"/>
              </a:rPr>
              <a:t>  </a:t>
            </a:r>
          </a:p>
          <a:p>
            <a:pPr marL="0" indent="0" algn="just">
              <a:buNone/>
            </a:pPr>
            <a:r>
              <a:rPr lang="en-US" sz="2800" dirty="0">
                <a:solidFill>
                  <a:srgbClr val="000000"/>
                </a:solidFill>
                <a:latin typeface="inter-regular"/>
              </a:rPr>
              <a:t>        validate(</a:t>
            </a:r>
            <a:r>
              <a:rPr lang="en-US" sz="2800" dirty="0">
                <a:solidFill>
                  <a:srgbClr val="C00000"/>
                </a:solidFill>
                <a:latin typeface="inter-regular"/>
              </a:rPr>
              <a:t>13</a:t>
            </a:r>
            <a:r>
              <a:rPr lang="en-US" sz="2800" dirty="0">
                <a:solidFill>
                  <a:srgbClr val="000000"/>
                </a:solidFill>
                <a:latin typeface="inter-regular"/>
              </a:rPr>
              <a:t>);  </a:t>
            </a:r>
          </a:p>
          <a:p>
            <a:pPr marL="0" indent="0" algn="just">
              <a:buNone/>
            </a:pPr>
            <a:r>
              <a:rPr lang="en-US" sz="2800" dirty="0">
                <a:solidFill>
                  <a:srgbClr val="000000"/>
                </a:solidFill>
                <a:latin typeface="inter-regular"/>
              </a:rPr>
              <a:t>        </a:t>
            </a:r>
            <a:r>
              <a:rPr lang="en-US" sz="2800" dirty="0" err="1">
                <a:solidFill>
                  <a:srgbClr val="000000"/>
                </a:solidFill>
                <a:latin typeface="inter-regular"/>
              </a:rPr>
              <a:t>System.out.println</a:t>
            </a:r>
            <a:r>
              <a:rPr lang="en-US" sz="2800" dirty="0">
                <a:solidFill>
                  <a:srgbClr val="000000"/>
                </a:solidFill>
                <a:latin typeface="inter-regular"/>
              </a:rPr>
              <a:t>(</a:t>
            </a:r>
            <a:r>
              <a:rPr lang="en-US" sz="2800" dirty="0">
                <a:solidFill>
                  <a:srgbClr val="0000FF"/>
                </a:solidFill>
                <a:latin typeface="inter-regular"/>
              </a:rPr>
              <a:t>"rest of the code..."</a:t>
            </a:r>
            <a:r>
              <a:rPr lang="en-US" sz="2800" dirty="0">
                <a:solidFill>
                  <a:srgbClr val="000000"/>
                </a:solidFill>
                <a:latin typeface="inter-regular"/>
              </a:rPr>
              <a:t>);    </a:t>
            </a:r>
          </a:p>
          <a:p>
            <a:pPr marL="0" indent="0" algn="just">
              <a:buNone/>
            </a:pPr>
            <a:r>
              <a:rPr lang="en-US" sz="2800" dirty="0">
                <a:solidFill>
                  <a:srgbClr val="000000"/>
                </a:solidFill>
                <a:latin typeface="inter-regular"/>
              </a:rPr>
              <a:t>  }    </a:t>
            </a:r>
          </a:p>
          <a:p>
            <a:pPr marL="0" indent="0" algn="just">
              <a:buNone/>
            </a:pPr>
            <a:r>
              <a:rPr lang="en-US" sz="2800" dirty="0">
                <a:solidFill>
                  <a:srgbClr val="000000"/>
                </a:solidFill>
                <a:latin typeface="inter-regular"/>
              </a:rPr>
              <a:t>}    </a:t>
            </a:r>
          </a:p>
          <a:p>
            <a:pPr marL="0" indent="0" algn="just">
              <a:buNone/>
            </a:pPr>
            <a:r>
              <a:rPr lang="en-US" dirty="0">
                <a:solidFill>
                  <a:srgbClr val="C00000"/>
                </a:solidFill>
              </a:rPr>
              <a:t>Note: If we throw unchecked exception from a method, it is must to handle the exception or declare in throws clause.</a:t>
            </a:r>
          </a:p>
          <a:p>
            <a:pPr algn="just">
              <a:buFont typeface="+mj-lt"/>
              <a:buAutoNum type="arabicPeriod"/>
            </a:pPr>
            <a:endParaRPr lang="en-US" sz="2800" dirty="0">
              <a:solidFill>
                <a:srgbClr val="000000"/>
              </a:solidFill>
              <a:latin typeface="inter-regular"/>
            </a:endParaRP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9924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dirty="0">
                <a:solidFill>
                  <a:srgbClr val="FF0000"/>
                </a:solidFill>
              </a:rPr>
              <a:t>Java throws keyword</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fontScale="92500" lnSpcReduction="10000"/>
          </a:bodyPr>
          <a:lstStyle/>
          <a:p>
            <a:pPr algn="just"/>
            <a:r>
              <a:rPr lang="en-IN" dirty="0"/>
              <a:t>The </a:t>
            </a:r>
            <a:r>
              <a:rPr lang="en-IN" b="1" dirty="0"/>
              <a:t>Java throws keyword</a:t>
            </a:r>
            <a:r>
              <a:rPr lang="en-IN" dirty="0"/>
              <a:t> is used to declare an exception. It gives an information to the programmer that there may occur an exception so it is better for the programmer to provide the exception handling code so that normal flow can be maintained.</a:t>
            </a:r>
          </a:p>
          <a:p>
            <a:pPr algn="just"/>
            <a:r>
              <a:rPr lang="en-IN" dirty="0"/>
              <a:t>Exception Handling is mainly used to handle the checked exceptions. If there occurs any unchecked exception such as </a:t>
            </a:r>
            <a:r>
              <a:rPr lang="en-IN" dirty="0" err="1"/>
              <a:t>NullPointerException</a:t>
            </a:r>
            <a:r>
              <a:rPr lang="en-IN" dirty="0"/>
              <a:t>, it is programmers fault that he is not performing check up before the code being used.</a:t>
            </a:r>
          </a:p>
          <a:p>
            <a:endParaRPr lang="en-IN" dirty="0"/>
          </a:p>
        </p:txBody>
      </p:sp>
      <p:sp>
        <p:nvSpPr>
          <p:cNvPr id="4" name="Footer Placeholder 3"/>
          <p:cNvSpPr>
            <a:spLocks noGrp="1"/>
          </p:cNvSpPr>
          <p:nvPr>
            <p:ph type="ftr" sz="quarter" idx="11"/>
          </p:nvPr>
        </p:nvSpPr>
        <p:spPr/>
        <p:txBody>
          <a:bodyPr/>
          <a:lstStyle/>
          <a:p>
            <a:r>
              <a:rPr lang="en-IN" dirty="0"/>
              <a:t>   </a:t>
            </a:r>
          </a:p>
        </p:txBody>
      </p:sp>
      <p:pic>
        <p:nvPicPr>
          <p:cNvPr id="5" name="Picture 4">
            <a:extLst>
              <a:ext uri="{FF2B5EF4-FFF2-40B4-BE49-F238E27FC236}">
                <a16:creationId xmlns:a16="http://schemas.microsoft.com/office/drawing/2014/main" id="{782695DD-6FCB-4636-A271-FF6AD01A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96873"/>
            <a:ext cx="960686" cy="9062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5555</TotalTime>
  <Words>1244</Words>
  <Application>Microsoft Office PowerPoint</Application>
  <PresentationFormat>On-screen Show (4:3)</PresentationFormat>
  <Paragraphs>120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inter-regular</vt:lpstr>
      <vt:lpstr>Nunito</vt:lpstr>
      <vt:lpstr>Source Sans 3</vt:lpstr>
      <vt:lpstr>Wingdings</vt:lpstr>
      <vt:lpstr>Office Theme</vt:lpstr>
      <vt:lpstr> Object Oriented Programming with Java (Subject Code: BCS-403)</vt:lpstr>
      <vt:lpstr>Lecture 15</vt:lpstr>
      <vt:lpstr>throw keyword</vt:lpstr>
      <vt:lpstr>  </vt:lpstr>
      <vt:lpstr>syntax of the Java throw keyword</vt:lpstr>
      <vt:lpstr>syntax of the Java throw keyword</vt:lpstr>
      <vt:lpstr>Throwing Unchecked Exception</vt:lpstr>
      <vt:lpstr>  </vt:lpstr>
      <vt:lpstr>Java throws keyword  </vt:lpstr>
      <vt:lpstr>  </vt:lpstr>
      <vt:lpstr>  </vt:lpstr>
      <vt:lpstr>  </vt:lpstr>
      <vt:lpstr>  </vt:lpstr>
      <vt:lpstr>Important Points to Remember about throws Keyword</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473</cp:revision>
  <dcterms:created xsi:type="dcterms:W3CDTF">2016-07-13T05:39:24Z</dcterms:created>
  <dcterms:modified xsi:type="dcterms:W3CDTF">2024-05-10T04:54:04Z</dcterms:modified>
</cp:coreProperties>
</file>