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69" r:id="rId2"/>
    <p:sldId id="460" r:id="rId3"/>
    <p:sldId id="470" r:id="rId4"/>
    <p:sldId id="471" r:id="rId5"/>
    <p:sldId id="472" r:id="rId6"/>
    <p:sldId id="473" r:id="rId7"/>
    <p:sldId id="474" r:id="rId8"/>
    <p:sldId id="475" r:id="rId9"/>
    <p:sldId id="476" r:id="rId10"/>
    <p:sldId id="477" r:id="rId11"/>
    <p:sldId id="478" r:id="rId12"/>
    <p:sldId id="481" r:id="rId13"/>
    <p:sldId id="482" r:id="rId14"/>
    <p:sldId id="48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291" autoAdjust="0"/>
  </p:normalViewPr>
  <p:slideViewPr>
    <p:cSldViewPr>
      <p:cViewPr varScale="1">
        <p:scale>
          <a:sx n="72" d="100"/>
          <a:sy n="72" d="100"/>
        </p:scale>
        <p:origin x="132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DB3A3-BEBB-46B6-9B07-D466DD6BDE78}" type="datetimeFigureOut">
              <a:rPr lang="en-US" smtClean="0"/>
              <a:t>5/13/2024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EAECC-00D0-4331-B6C0-ABED6F157675}" type="slidenum">
              <a:rPr lang="en-US" smtClean="0"/>
              <a:t>‹#›</a:t>
            </a:fld>
            <a:endParaRPr lang="en-US"/>
          </a:p>
        </p:txBody>
      </p:sp>
    </p:spTree>
    <p:extLst>
      <p:ext uri="{BB962C8B-B14F-4D97-AF65-F5344CB8AC3E}">
        <p14:creationId xmlns:p14="http://schemas.microsoft.com/office/powerpoint/2010/main" val="6697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BA61B16-37B5-4351-BAD5-BBF844435BAE}" type="datetime1">
              <a:rPr lang="en-US" smtClean="0"/>
              <a:t>5/13/2024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00FD5-86C6-485F-803A-A299297FB22E}" type="datetime1">
              <a:rPr lang="en-US" smtClean="0"/>
              <a:t>5/13/2024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334C96-BCB9-453B-BE08-7EFAA7BAC2B9}" type="datetime1">
              <a:rPr lang="en-US" smtClean="0"/>
              <a:t>5/13/2024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67DA6E-8941-4F95-8FE7-288BDA956267}" type="datetime1">
              <a:rPr lang="en-US" smtClean="0"/>
              <a:t>5/13/2024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1BC97-A477-40EB-B448-98CD9ACF11AB}" type="datetime1">
              <a:rPr lang="en-US" smtClean="0"/>
              <a:t>5/13/2024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FBB0CF3-9FF8-47C2-88C7-467EA9854E64}" type="datetime1">
              <a:rPr lang="en-US" smtClean="0"/>
              <a:t>5/13/2024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F5A84D9-27F0-4063-8E2F-43C407CB0CBA}" type="datetime1">
              <a:rPr lang="en-US" smtClean="0"/>
              <a:t>5/13/2024</a:t>
            </a:fld>
            <a:endParaRPr lang="en-IN"/>
          </a:p>
        </p:txBody>
      </p:sp>
      <p:sp>
        <p:nvSpPr>
          <p:cNvPr id="8" name="Footer Placeholder 7"/>
          <p:cNvSpPr>
            <a:spLocks noGrp="1"/>
          </p:cNvSpPr>
          <p:nvPr>
            <p:ph type="ftr" sz="quarter" idx="11"/>
          </p:nvPr>
        </p:nvSpPr>
        <p:spPr/>
        <p:txBody>
          <a:bodyPr/>
          <a:lstStyle/>
          <a:p>
            <a:r>
              <a:rPr lang="en-US"/>
              <a:t>Department of Computer Science ,ABES Engineering College</a:t>
            </a:r>
            <a:endParaRPr lang="en-IN"/>
          </a:p>
        </p:txBody>
      </p:sp>
      <p:sp>
        <p:nvSpPr>
          <p:cNvPr id="9" name="Slide Number Placeholder 8"/>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7A1B1CD-E166-4820-9ACC-C9479FE309BE}" type="datetime1">
              <a:rPr lang="en-US" smtClean="0"/>
              <a:t>5/13/2024</a:t>
            </a:fld>
            <a:endParaRPr lang="en-IN"/>
          </a:p>
        </p:txBody>
      </p:sp>
      <p:sp>
        <p:nvSpPr>
          <p:cNvPr id="4" name="Footer Placeholder 3"/>
          <p:cNvSpPr>
            <a:spLocks noGrp="1"/>
          </p:cNvSpPr>
          <p:nvPr>
            <p:ph type="ftr" sz="quarter" idx="11"/>
          </p:nvPr>
        </p:nvSpPr>
        <p:spPr/>
        <p:txBody>
          <a:bodyPr/>
          <a:lstStyle/>
          <a:p>
            <a:r>
              <a:rPr lang="en-US"/>
              <a:t>Department of Computer Science ,ABES Engineering College</a:t>
            </a:r>
            <a:endParaRPr lang="en-IN"/>
          </a:p>
        </p:txBody>
      </p:sp>
      <p:sp>
        <p:nvSpPr>
          <p:cNvPr id="5" name="Slide Number Placeholder 4"/>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5069B-088E-46AE-8F71-0EF81679F9BC}" type="datetime1">
              <a:rPr lang="en-US" smtClean="0"/>
              <a:t>5/13/2024</a:t>
            </a:fld>
            <a:endParaRPr lang="en-IN"/>
          </a:p>
        </p:txBody>
      </p:sp>
      <p:sp>
        <p:nvSpPr>
          <p:cNvPr id="3" name="Footer Placeholder 2"/>
          <p:cNvSpPr>
            <a:spLocks noGrp="1"/>
          </p:cNvSpPr>
          <p:nvPr>
            <p:ph type="ftr" sz="quarter" idx="11"/>
          </p:nvPr>
        </p:nvSpPr>
        <p:spPr/>
        <p:txBody>
          <a:bodyPr/>
          <a:lstStyle/>
          <a:p>
            <a:r>
              <a:rPr lang="en-US"/>
              <a:t>Department of Computer Science ,ABES Engineering College</a:t>
            </a:r>
            <a:endParaRPr lang="en-IN"/>
          </a:p>
        </p:txBody>
      </p:sp>
      <p:sp>
        <p:nvSpPr>
          <p:cNvPr id="4" name="Slide Number Placeholder 3"/>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959C3-6D9B-4D3D-8A5F-C5093CF5628A}" type="datetime1">
              <a:rPr lang="en-US" smtClean="0"/>
              <a:t>5/13/2024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FCAD9-EB91-469A-BF8F-E527E7FECA47}" type="datetime1">
              <a:rPr lang="en-US" smtClean="0"/>
              <a:t>5/13/2024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E0374-3565-40EF-B365-25D60598141E}" type="datetime1">
              <a:rPr lang="en-US" smtClean="0"/>
              <a:t>5/13/2024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,ABES Engineering College</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08DDB-63FA-4D9A-BCEE-6F305DD9785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BBFD-A736-49B4-ABD2-43594F04F2BD}"/>
              </a:ext>
            </a:extLst>
          </p:cNvPr>
          <p:cNvSpPr>
            <a:spLocks noGrp="1"/>
          </p:cNvSpPr>
          <p:nvPr>
            <p:ph type="ctrTitle"/>
          </p:nvPr>
        </p:nvSpPr>
        <p:spPr>
          <a:xfrm>
            <a:off x="323528" y="2130425"/>
            <a:ext cx="8352928" cy="1470025"/>
          </a:xfrm>
        </p:spPr>
        <p:txBody>
          <a:bodyPr>
            <a:normAutofit/>
          </a:bodyPr>
          <a:lstStyle/>
          <a:p>
            <a:r>
              <a:rPr lang="en-US" sz="3200" b="1" dirty="0">
                <a:solidFill>
                  <a:srgbClr val="C00000"/>
                </a:solidFill>
              </a:rPr>
              <a:t> </a:t>
            </a:r>
            <a:r>
              <a:rPr lang="en-US" sz="3600" b="1" dirty="0">
                <a:solidFill>
                  <a:srgbClr val="C00000"/>
                </a:solidFill>
              </a:rPr>
              <a:t>Object Oriented Programming with Java</a:t>
            </a:r>
            <a:br>
              <a:rPr lang="en-US" sz="3600" b="1" dirty="0">
                <a:solidFill>
                  <a:srgbClr val="C00000"/>
                </a:solidFill>
              </a:rPr>
            </a:br>
            <a:r>
              <a:rPr lang="en-US" sz="3600" b="1" dirty="0">
                <a:solidFill>
                  <a:srgbClr val="C00000"/>
                </a:solidFill>
              </a:rPr>
              <a:t>(Subject Code: BCS-403)</a:t>
            </a:r>
            <a:endParaRPr lang="en-US" sz="3200" b="1" dirty="0">
              <a:solidFill>
                <a:srgbClr val="C00000"/>
              </a:solidFill>
            </a:endParaRPr>
          </a:p>
        </p:txBody>
      </p:sp>
      <p:sp>
        <p:nvSpPr>
          <p:cNvPr id="3" name="Subtitle 2">
            <a:extLst>
              <a:ext uri="{FF2B5EF4-FFF2-40B4-BE49-F238E27FC236}">
                <a16:creationId xmlns:a16="http://schemas.microsoft.com/office/drawing/2014/main" id="{049FB854-B86E-4CAA-A622-A25DA7DF7511}"/>
              </a:ext>
            </a:extLst>
          </p:cNvPr>
          <p:cNvSpPr>
            <a:spLocks noGrp="1"/>
          </p:cNvSpPr>
          <p:nvPr>
            <p:ph type="subTitle" idx="1"/>
          </p:nvPr>
        </p:nvSpPr>
        <p:spPr/>
        <p:txBody>
          <a:bodyPr>
            <a:normAutofit/>
          </a:bodyPr>
          <a:lstStyle/>
          <a:p>
            <a:r>
              <a:rPr lang="en-US" sz="3600" b="1" dirty="0">
                <a:solidFill>
                  <a:srgbClr val="C00000"/>
                </a:solidFill>
              </a:rPr>
              <a:t>Unit 2</a:t>
            </a:r>
          </a:p>
          <a:p>
            <a:r>
              <a:rPr lang="en-US" sz="3600" b="1" dirty="0">
                <a:solidFill>
                  <a:srgbClr val="C00000"/>
                </a:solidFill>
              </a:rPr>
              <a:t>Lecture 16</a:t>
            </a:r>
          </a:p>
        </p:txBody>
      </p:sp>
      <p:pic>
        <p:nvPicPr>
          <p:cNvPr id="5" name="Picture 4">
            <a:extLst>
              <a:ext uri="{FF2B5EF4-FFF2-40B4-BE49-F238E27FC236}">
                <a16:creationId xmlns:a16="http://schemas.microsoft.com/office/drawing/2014/main" id="{07E1D6B4-9D12-497F-A50F-867129A4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662" y="476672"/>
            <a:ext cx="1343794" cy="1267599"/>
          </a:xfrm>
          <a:prstGeom prst="rect">
            <a:avLst/>
          </a:prstGeom>
        </p:spPr>
      </p:pic>
      <p:sp>
        <p:nvSpPr>
          <p:cNvPr id="6" name="Footer Placeholder 5">
            <a:extLst>
              <a:ext uri="{FF2B5EF4-FFF2-40B4-BE49-F238E27FC236}">
                <a16:creationId xmlns:a16="http://schemas.microsoft.com/office/drawing/2014/main" id="{559488A4-BB6B-4D29-97FF-5B8727DFCF64}"/>
              </a:ext>
            </a:extLst>
          </p:cNvPr>
          <p:cNvSpPr>
            <a:spLocks noGrp="1"/>
          </p:cNvSpPr>
          <p:nvPr>
            <p:ph type="ftr" sz="quarter" idx="11"/>
          </p:nvPr>
        </p:nvSpPr>
        <p:spPr>
          <a:xfrm>
            <a:off x="1979712" y="6356350"/>
            <a:ext cx="5688632" cy="365125"/>
          </a:xfrm>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29216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sz="2000" dirty="0">
                <a:solidFill>
                  <a:srgbClr val="FF0000"/>
                </a:solidFill>
                <a:latin typeface="Arial" panose="020B0604020202020204" pitchFamily="34" charset="0"/>
                <a:cs typeface="Arial" panose="020B0604020202020204" pitchFamily="34" charset="0"/>
              </a:rPr>
              <a:t>// Java program to demonstrate </a:t>
            </a:r>
            <a:r>
              <a:rPr lang="en-US" sz="2000" dirty="0" err="1">
                <a:solidFill>
                  <a:srgbClr val="FF0000"/>
                </a:solidFill>
                <a:latin typeface="Arial" panose="020B0604020202020204" pitchFamily="34" charset="0"/>
                <a:cs typeface="Arial" panose="020B0604020202020204" pitchFamily="34" charset="0"/>
              </a:rPr>
              <a:t>NumberFormatException</a:t>
            </a:r>
            <a:r>
              <a:rPr lang="en-US" sz="2000" dirty="0">
                <a:solidFill>
                  <a:srgbClr val="FF0000"/>
                </a:solidFill>
                <a:latin typeface="Arial" panose="020B0604020202020204" pitchFamily="34" charset="0"/>
                <a:cs typeface="Arial" panose="020B0604020202020204" pitchFamily="34" charset="0"/>
              </a:rPr>
              <a:t> </a:t>
            </a:r>
            <a:br>
              <a:rPr lang="en-US" sz="2000" dirty="0">
                <a:solidFill>
                  <a:srgbClr val="FF0000"/>
                </a:solidFill>
                <a:latin typeface="Arial" panose="020B0604020202020204" pitchFamily="34" charset="0"/>
                <a:cs typeface="Arial" panose="020B0604020202020204" pitchFamily="34" charset="0"/>
              </a:rPr>
            </a:br>
            <a:endParaRPr lang="en-US" sz="2000" b="1" dirty="0">
              <a:solidFill>
                <a:srgbClr val="FF0000"/>
              </a:solidFill>
            </a:endParaRP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sz="2000" dirty="0">
                <a:latin typeface="Arial" panose="020B0604020202020204" pitchFamily="34" charset="0"/>
                <a:cs typeface="Arial" panose="020B0604020202020204" pitchFamily="34" charset="0"/>
              </a:rPr>
              <a:t>class  </a:t>
            </a:r>
            <a:r>
              <a:rPr lang="en-US" sz="2000" dirty="0" err="1">
                <a:latin typeface="Arial" panose="020B0604020202020204" pitchFamily="34" charset="0"/>
                <a:cs typeface="Arial" panose="020B0604020202020204" pitchFamily="34" charset="0"/>
              </a:rPr>
              <a:t>NumberFormat_Demo</a:t>
            </a: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    public static void main(String </a:t>
            </a:r>
            <a:r>
              <a:rPr lang="en-US" sz="2000" dirty="0" err="1">
                <a:latin typeface="Arial" panose="020B0604020202020204" pitchFamily="34" charset="0"/>
                <a:cs typeface="Arial" panose="020B0604020202020204" pitchFamily="34" charset="0"/>
              </a:rPr>
              <a:t>args</a:t>
            </a: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    { </a:t>
            </a:r>
          </a:p>
          <a:p>
            <a:pPr marL="0" indent="0" algn="just">
              <a:buNone/>
            </a:pPr>
            <a:r>
              <a:rPr lang="en-US" sz="2000" dirty="0">
                <a:latin typeface="Arial" panose="020B0604020202020204" pitchFamily="34" charset="0"/>
                <a:cs typeface="Arial" panose="020B0604020202020204" pitchFamily="34" charset="0"/>
              </a:rPr>
              <a:t>        try { </a:t>
            </a:r>
          </a:p>
          <a:p>
            <a:pPr marL="0" indent="0" algn="just">
              <a:buNone/>
            </a:pP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akki</a:t>
            </a:r>
            <a:r>
              <a:rPr lang="en-US" sz="2000" dirty="0">
                <a:latin typeface="Arial" panose="020B0604020202020204" pitchFamily="34" charset="0"/>
                <a:cs typeface="Arial" panose="020B0604020202020204" pitchFamily="34" charset="0"/>
              </a:rPr>
              <a:t>" is not a number </a:t>
            </a:r>
          </a:p>
          <a:p>
            <a:pPr marL="0" indent="0" algn="just">
              <a:buNone/>
            </a:pPr>
            <a:r>
              <a:rPr lang="en-US" sz="2000" dirty="0">
                <a:latin typeface="Arial" panose="020B0604020202020204" pitchFamily="34" charset="0"/>
                <a:cs typeface="Arial" panose="020B0604020202020204" pitchFamily="34" charset="0"/>
              </a:rPr>
              <a:t>            int num = </a:t>
            </a:r>
            <a:r>
              <a:rPr lang="en-US" sz="2000" dirty="0" err="1">
                <a:latin typeface="Arial" panose="020B0604020202020204" pitchFamily="34" charset="0"/>
                <a:cs typeface="Arial" panose="020B0604020202020204" pitchFamily="34" charset="0"/>
              </a:rPr>
              <a:t>Integer.parseInt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akki</a:t>
            </a:r>
            <a:r>
              <a:rPr lang="en-US" sz="2000" dirty="0">
                <a:latin typeface="Arial" panose="020B0604020202020204" pitchFamily="34" charset="0"/>
                <a:cs typeface="Arial" panose="020B0604020202020204" pitchFamily="34" charset="0"/>
              </a:rPr>
              <a:t>") ; </a:t>
            </a:r>
          </a:p>
          <a:p>
            <a:pPr marL="0" indent="0" algn="just">
              <a:buNone/>
            </a:pP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System.out.println</a:t>
            </a:r>
            <a:r>
              <a:rPr lang="en-US" sz="2000" dirty="0">
                <a:latin typeface="Arial" panose="020B0604020202020204" pitchFamily="34" charset="0"/>
                <a:cs typeface="Arial" panose="020B0604020202020204" pitchFamily="34" charset="0"/>
              </a:rPr>
              <a:t>(num); </a:t>
            </a:r>
          </a:p>
          <a:p>
            <a:pPr marL="0" indent="0" algn="just">
              <a:buNone/>
            </a:pPr>
            <a:r>
              <a:rPr lang="en-US" sz="2000" dirty="0">
                <a:latin typeface="Arial" panose="020B0604020202020204" pitchFamily="34" charset="0"/>
                <a:cs typeface="Arial" panose="020B0604020202020204" pitchFamily="34" charset="0"/>
              </a:rPr>
              <a:t>        } catch(</a:t>
            </a:r>
            <a:r>
              <a:rPr lang="en-US" sz="2000" dirty="0" err="1">
                <a:latin typeface="Arial" panose="020B0604020202020204" pitchFamily="34" charset="0"/>
                <a:cs typeface="Arial" panose="020B0604020202020204" pitchFamily="34" charset="0"/>
              </a:rPr>
              <a:t>NumberFormatException</a:t>
            </a:r>
            <a:r>
              <a:rPr lang="en-US" sz="2000" dirty="0">
                <a:latin typeface="Arial" panose="020B0604020202020204" pitchFamily="34" charset="0"/>
                <a:cs typeface="Arial" panose="020B0604020202020204" pitchFamily="34" charset="0"/>
              </a:rPr>
              <a:t> e) { </a:t>
            </a:r>
          </a:p>
          <a:p>
            <a:pPr marL="0" indent="0" algn="jus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System.out.println</a:t>
            </a:r>
            <a:r>
              <a:rPr lang="en-US" sz="2000" dirty="0">
                <a:latin typeface="Arial" panose="020B0604020202020204" pitchFamily="34" charset="0"/>
                <a:cs typeface="Arial" panose="020B0604020202020204" pitchFamily="34" charset="0"/>
              </a:rPr>
              <a:t>("Number format exception"); </a:t>
            </a:r>
          </a:p>
          <a:p>
            <a:pPr marL="0" indent="0" algn="just">
              <a:buNone/>
            </a:pPr>
            <a:r>
              <a:rPr lang="en-US" sz="2000" dirty="0">
                <a:latin typeface="Arial" panose="020B0604020202020204" pitchFamily="34" charset="0"/>
                <a:cs typeface="Arial" panose="020B0604020202020204" pitchFamily="34" charset="0"/>
              </a:rPr>
              <a:t>        } </a:t>
            </a:r>
          </a:p>
          <a:p>
            <a:pPr marL="0" indent="0" algn="just">
              <a:buNone/>
            </a:pPr>
            <a:r>
              <a:rPr lang="en-US" sz="2000" dirty="0">
                <a:latin typeface="Arial" panose="020B0604020202020204" pitchFamily="34" charset="0"/>
                <a:cs typeface="Arial" panose="020B0604020202020204" pitchFamily="34" charset="0"/>
              </a:rPr>
              <a:t>    } </a:t>
            </a:r>
          </a:p>
          <a:p>
            <a:pPr marL="0" indent="0" algn="just">
              <a:buNone/>
            </a:pPr>
            <a:r>
              <a:rPr lang="en-US" sz="2000"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69123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9216" cy="490066"/>
          </a:xfrm>
        </p:spPr>
        <p:txBody>
          <a:bodyPr>
            <a:noAutofit/>
          </a:bodyPr>
          <a:lstStyle/>
          <a:p>
            <a:r>
              <a:rPr lang="en-US" b="1" dirty="0">
                <a:solidFill>
                  <a:srgbClr val="FF0000"/>
                </a:solidFill>
              </a:rPr>
              <a:t>User-Defined Exceptions</a:t>
            </a:r>
          </a:p>
        </p:txBody>
      </p:sp>
      <p:sp>
        <p:nvSpPr>
          <p:cNvPr id="3" name="Content Placeholder 2"/>
          <p:cNvSpPr>
            <a:spLocks noGrp="1"/>
          </p:cNvSpPr>
          <p:nvPr>
            <p:ph idx="1"/>
          </p:nvPr>
        </p:nvSpPr>
        <p:spPr>
          <a:xfrm>
            <a:off x="457200" y="1052736"/>
            <a:ext cx="8435280" cy="5688632"/>
          </a:xfrm>
        </p:spPr>
        <p:txBody>
          <a:bodyPr>
            <a:noAutofit/>
          </a:bodyPr>
          <a:lstStyle/>
          <a:p>
            <a:pPr algn="just"/>
            <a:r>
              <a:rPr lang="en-US" sz="2800" dirty="0">
                <a:latin typeface="Arial" panose="020B0604020202020204" pitchFamily="34" charset="0"/>
                <a:cs typeface="Arial" panose="020B0604020202020204" pitchFamily="34" charset="0"/>
              </a:rPr>
              <a:t>the built-in exceptions in Java are not able to describe a certain situation. </a:t>
            </a:r>
          </a:p>
          <a:p>
            <a:pPr algn="just"/>
            <a:r>
              <a:rPr lang="en-US" sz="2800" dirty="0">
                <a:latin typeface="Arial" panose="020B0604020202020204" pitchFamily="34" charset="0"/>
                <a:cs typeface="Arial" panose="020B0604020202020204" pitchFamily="34" charset="0"/>
              </a:rPr>
              <a:t>In such cases, the user can also create exceptions which are called ‘user-defined Exceptions’. </a:t>
            </a:r>
          </a:p>
          <a:p>
            <a:pPr algn="just"/>
            <a:r>
              <a:rPr lang="en-US" sz="2800" dirty="0">
                <a:latin typeface="Arial" panose="020B0604020202020204" pitchFamily="34" charset="0"/>
                <a:cs typeface="Arial" panose="020B0604020202020204" pitchFamily="34" charset="0"/>
              </a:rPr>
              <a:t>The user should create an exception class as a subclass of the Exception class. </a:t>
            </a:r>
          </a:p>
          <a:p>
            <a:pPr algn="just"/>
            <a:r>
              <a:rPr lang="en-US" sz="2800" dirty="0">
                <a:latin typeface="Arial" panose="020B0604020202020204" pitchFamily="34" charset="0"/>
                <a:cs typeface="Arial" panose="020B0604020202020204" pitchFamily="34" charset="0"/>
              </a:rPr>
              <a:t>Since all the exceptions are subclasses of the Exception class, the user should also make his class a subclass of it. </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6416" y="168451"/>
            <a:ext cx="744662" cy="702439"/>
          </a:xfrm>
          <a:prstGeom prst="rect">
            <a:avLst/>
          </a:prstGeom>
        </p:spPr>
      </p:pic>
    </p:spTree>
    <p:extLst>
      <p:ext uri="{BB962C8B-B14F-4D97-AF65-F5344CB8AC3E}">
        <p14:creationId xmlns:p14="http://schemas.microsoft.com/office/powerpoint/2010/main" val="4006321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9216" cy="490066"/>
          </a:xfrm>
        </p:spPr>
        <p:txBody>
          <a:bodyPr>
            <a:noAutofit/>
          </a:bodyPr>
          <a:lstStyle/>
          <a:p>
            <a:r>
              <a:rPr lang="en-US" dirty="0">
                <a:solidFill>
                  <a:srgbClr val="FF0000"/>
                </a:solidFill>
                <a:latin typeface="Arial" panose="020B0604020202020204" pitchFamily="34" charset="0"/>
                <a:cs typeface="Arial" panose="020B0604020202020204" pitchFamily="34" charset="0"/>
              </a:rPr>
              <a:t>Create user-defined Exception</a:t>
            </a:r>
            <a:endParaRPr lang="en-US" b="1" dirty="0">
              <a:solidFill>
                <a:srgbClr val="FF0000"/>
              </a:solidFill>
            </a:endParaRP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sz="2800" dirty="0">
                <a:latin typeface="Arial" panose="020B0604020202020204" pitchFamily="34" charset="0"/>
                <a:cs typeface="Arial" panose="020B0604020202020204" pitchFamily="34" charset="0"/>
              </a:rPr>
              <a:t>The following steps are followed for the creation of a user-defined Exception. </a:t>
            </a:r>
          </a:p>
          <a:p>
            <a:pPr marL="0" indent="0" algn="just">
              <a:buNone/>
            </a:pPr>
            <a:r>
              <a:rPr lang="en-US" sz="2800" dirty="0">
                <a:solidFill>
                  <a:srgbClr val="FF0000"/>
                </a:solidFill>
                <a:latin typeface="Arial" panose="020B0604020202020204" pitchFamily="34" charset="0"/>
                <a:cs typeface="Arial" panose="020B0604020202020204" pitchFamily="34" charset="0"/>
              </a:rPr>
              <a:t>class </a:t>
            </a:r>
            <a:r>
              <a:rPr lang="en-US" sz="2800" dirty="0" err="1">
                <a:solidFill>
                  <a:srgbClr val="FF0000"/>
                </a:solidFill>
                <a:latin typeface="Arial" panose="020B0604020202020204" pitchFamily="34" charset="0"/>
                <a:cs typeface="Arial" panose="020B0604020202020204" pitchFamily="34" charset="0"/>
              </a:rPr>
              <a:t>MyException</a:t>
            </a:r>
            <a:r>
              <a:rPr lang="en-US" sz="2800" dirty="0">
                <a:solidFill>
                  <a:srgbClr val="FF0000"/>
                </a:solidFill>
                <a:latin typeface="Arial" panose="020B0604020202020204" pitchFamily="34" charset="0"/>
                <a:cs typeface="Arial" panose="020B0604020202020204" pitchFamily="34" charset="0"/>
              </a:rPr>
              <a:t> extends Exception</a:t>
            </a:r>
          </a:p>
          <a:p>
            <a:pPr marL="0" indent="0" algn="just">
              <a:buNone/>
            </a:pPr>
            <a:r>
              <a:rPr lang="en-US" sz="2800" dirty="0">
                <a:latin typeface="Arial" panose="020B0604020202020204" pitchFamily="34" charset="0"/>
                <a:cs typeface="Arial" panose="020B0604020202020204" pitchFamily="34" charset="0"/>
              </a:rPr>
              <a:t>We can write a default constructor in his own exception class. </a:t>
            </a:r>
          </a:p>
          <a:p>
            <a:pPr marL="0" indent="0" algn="just">
              <a:buNone/>
            </a:pPr>
            <a:r>
              <a:rPr lang="en-US" sz="2800" dirty="0" err="1">
                <a:solidFill>
                  <a:srgbClr val="FF0000"/>
                </a:solidFill>
                <a:latin typeface="Arial" panose="020B0604020202020204" pitchFamily="34" charset="0"/>
                <a:cs typeface="Arial" panose="020B0604020202020204" pitchFamily="34" charset="0"/>
              </a:rPr>
              <a:t>MyException</a:t>
            </a:r>
            <a:r>
              <a:rPr lang="en-US" sz="2800" dirty="0">
                <a:solidFill>
                  <a:srgbClr val="FF0000"/>
                </a:solidFill>
                <a:latin typeface="Arial" panose="020B0604020202020204" pitchFamily="34" charset="0"/>
                <a:cs typeface="Arial" panose="020B0604020202020204" pitchFamily="34" charset="0"/>
              </a:rPr>
              <a:t>(){}</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6416" y="168451"/>
            <a:ext cx="744662" cy="702439"/>
          </a:xfrm>
          <a:prstGeom prst="rect">
            <a:avLst/>
          </a:prstGeom>
        </p:spPr>
      </p:pic>
    </p:spTree>
    <p:extLst>
      <p:ext uri="{BB962C8B-B14F-4D97-AF65-F5344CB8AC3E}">
        <p14:creationId xmlns:p14="http://schemas.microsoft.com/office/powerpoint/2010/main" val="2406102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9216" cy="490066"/>
          </a:xfrm>
        </p:spPr>
        <p:txBody>
          <a:bodyPr>
            <a:noAutofit/>
          </a:bodyPr>
          <a:lstStyle/>
          <a:p>
            <a:endParaRPr lang="en-US" b="1" dirty="0">
              <a:solidFill>
                <a:srgbClr val="C00000"/>
              </a:solidFill>
            </a:endParaRP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sz="2800" dirty="0">
                <a:latin typeface="Arial" panose="020B0604020202020204" pitchFamily="34" charset="0"/>
                <a:cs typeface="Arial" panose="020B0604020202020204" pitchFamily="34" charset="0"/>
              </a:rPr>
              <a:t>We can also create a parameterized constructor with a string as a parameter. </a:t>
            </a:r>
          </a:p>
          <a:p>
            <a:pPr marL="0" indent="0" algn="just">
              <a:buNone/>
            </a:pPr>
            <a:r>
              <a:rPr lang="en-US" sz="2800" dirty="0">
                <a:latin typeface="Arial" panose="020B0604020202020204" pitchFamily="34" charset="0"/>
                <a:cs typeface="Arial" panose="020B0604020202020204" pitchFamily="34" charset="0"/>
              </a:rPr>
              <a:t>We can use this to store exception details. We can call the superclass(Exception) constructor from this and send the string there. </a:t>
            </a:r>
          </a:p>
          <a:p>
            <a:pPr marL="0" indent="0" algn="just">
              <a:buNone/>
            </a:pPr>
            <a:r>
              <a:rPr lang="en-US" sz="2800" dirty="0" err="1">
                <a:solidFill>
                  <a:srgbClr val="FF0000"/>
                </a:solidFill>
                <a:latin typeface="Arial" panose="020B0604020202020204" pitchFamily="34" charset="0"/>
                <a:cs typeface="Arial" panose="020B0604020202020204" pitchFamily="34" charset="0"/>
              </a:rPr>
              <a:t>MyException</a:t>
            </a:r>
            <a:r>
              <a:rPr lang="en-US" sz="2800" dirty="0">
                <a:solidFill>
                  <a:srgbClr val="FF0000"/>
                </a:solidFill>
                <a:latin typeface="Arial" panose="020B0604020202020204" pitchFamily="34" charset="0"/>
                <a:cs typeface="Arial" panose="020B0604020202020204" pitchFamily="34" charset="0"/>
              </a:rPr>
              <a:t>(String str)</a:t>
            </a:r>
          </a:p>
          <a:p>
            <a:pPr marL="0" indent="0" algn="just">
              <a:buNone/>
            </a:pPr>
            <a:r>
              <a:rPr lang="en-US" sz="2800" dirty="0">
                <a:solidFill>
                  <a:srgbClr val="FF0000"/>
                </a:solidFill>
                <a:latin typeface="Arial" panose="020B0604020202020204" pitchFamily="34" charset="0"/>
                <a:cs typeface="Arial" panose="020B0604020202020204" pitchFamily="34" charset="0"/>
              </a:rPr>
              <a:t>{</a:t>
            </a:r>
          </a:p>
          <a:p>
            <a:pPr marL="0" indent="0" algn="just">
              <a:buNone/>
            </a:pPr>
            <a:r>
              <a:rPr lang="en-US" sz="2800" dirty="0">
                <a:solidFill>
                  <a:srgbClr val="FF0000"/>
                </a:solidFill>
                <a:latin typeface="Arial" panose="020B0604020202020204" pitchFamily="34" charset="0"/>
                <a:cs typeface="Arial" panose="020B0604020202020204" pitchFamily="34" charset="0"/>
              </a:rPr>
              <a:t>   super(str);</a:t>
            </a:r>
          </a:p>
          <a:p>
            <a:pPr marL="0" indent="0" algn="just">
              <a:buNone/>
            </a:pPr>
            <a:r>
              <a:rPr lang="en-US" sz="2800" dirty="0">
                <a:solidFill>
                  <a:srgbClr val="FF0000"/>
                </a:solidFill>
                <a:latin typeface="Arial" panose="020B0604020202020204" pitchFamily="34" charset="0"/>
                <a:cs typeface="Arial" panose="020B0604020202020204" pitchFamily="34" charset="0"/>
              </a:rPr>
              <a:t>}</a:t>
            </a:r>
          </a:p>
          <a:p>
            <a:pPr marL="0" indent="0" algn="just">
              <a:buNone/>
            </a:pP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6416" y="168451"/>
            <a:ext cx="744662" cy="702439"/>
          </a:xfrm>
          <a:prstGeom prst="rect">
            <a:avLst/>
          </a:prstGeom>
        </p:spPr>
      </p:pic>
    </p:spTree>
    <p:extLst>
      <p:ext uri="{BB962C8B-B14F-4D97-AF65-F5344CB8AC3E}">
        <p14:creationId xmlns:p14="http://schemas.microsoft.com/office/powerpoint/2010/main" val="1281984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9216"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sz="2800" dirty="0">
                <a:latin typeface="Arial" panose="020B0604020202020204" pitchFamily="34" charset="0"/>
                <a:cs typeface="Arial" panose="020B0604020202020204" pitchFamily="34" charset="0"/>
              </a:rPr>
              <a:t>To raise an exception of a user-defined type, we need to create an object to his exception class and throw it using the throw clause, as: </a:t>
            </a:r>
          </a:p>
          <a:p>
            <a:pPr marL="0" indent="0" algn="just">
              <a:buNone/>
            </a:pPr>
            <a:r>
              <a:rPr lang="en-US" sz="2400" dirty="0" err="1">
                <a:solidFill>
                  <a:srgbClr val="FF0000"/>
                </a:solidFill>
                <a:latin typeface="Arial" panose="020B0604020202020204" pitchFamily="34" charset="0"/>
                <a:cs typeface="Arial" panose="020B0604020202020204" pitchFamily="34" charset="0"/>
              </a:rPr>
              <a:t>MyException</a:t>
            </a:r>
            <a:r>
              <a:rPr lang="en-US" sz="2400" dirty="0">
                <a:solidFill>
                  <a:srgbClr val="FF0000"/>
                </a:solidFill>
                <a:latin typeface="Arial" panose="020B0604020202020204" pitchFamily="34" charset="0"/>
                <a:cs typeface="Arial" panose="020B0604020202020204" pitchFamily="34" charset="0"/>
              </a:rPr>
              <a:t> me = new </a:t>
            </a:r>
            <a:r>
              <a:rPr lang="en-US" sz="2400" dirty="0" err="1">
                <a:solidFill>
                  <a:srgbClr val="FF0000"/>
                </a:solidFill>
                <a:latin typeface="Arial" panose="020B0604020202020204" pitchFamily="34" charset="0"/>
                <a:cs typeface="Arial" panose="020B0604020202020204" pitchFamily="34" charset="0"/>
              </a:rPr>
              <a:t>MyException</a:t>
            </a:r>
            <a:r>
              <a:rPr lang="en-US" sz="2400" dirty="0">
                <a:solidFill>
                  <a:srgbClr val="FF0000"/>
                </a:solidFill>
                <a:latin typeface="Arial" panose="020B0604020202020204" pitchFamily="34" charset="0"/>
                <a:cs typeface="Arial" panose="020B0604020202020204" pitchFamily="34" charset="0"/>
              </a:rPr>
              <a:t>(“Exception details”);</a:t>
            </a:r>
          </a:p>
          <a:p>
            <a:pPr marL="0" indent="0" algn="just">
              <a:buNone/>
            </a:pPr>
            <a:r>
              <a:rPr lang="en-US" sz="2800" dirty="0">
                <a:solidFill>
                  <a:srgbClr val="FF0000"/>
                </a:solidFill>
                <a:latin typeface="Arial" panose="020B0604020202020204" pitchFamily="34" charset="0"/>
                <a:cs typeface="Arial" panose="020B0604020202020204" pitchFamily="34" charset="0"/>
              </a:rPr>
              <a:t>throw me;</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16416" y="168451"/>
            <a:ext cx="744662" cy="702439"/>
          </a:xfrm>
          <a:prstGeom prst="rect">
            <a:avLst/>
          </a:prstGeom>
        </p:spPr>
      </p:pic>
    </p:spTree>
    <p:extLst>
      <p:ext uri="{BB962C8B-B14F-4D97-AF65-F5344CB8AC3E}">
        <p14:creationId xmlns:p14="http://schemas.microsoft.com/office/powerpoint/2010/main" val="128107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b="1" dirty="0">
                <a:solidFill>
                  <a:srgbClr val="C00000"/>
                </a:solidFill>
              </a:rPr>
              <a:t>Lecture 16</a:t>
            </a:r>
          </a:p>
        </p:txBody>
      </p:sp>
      <p:sp>
        <p:nvSpPr>
          <p:cNvPr id="3" name="Content Placeholder 2"/>
          <p:cNvSpPr>
            <a:spLocks noGrp="1"/>
          </p:cNvSpPr>
          <p:nvPr>
            <p:ph idx="1"/>
          </p:nvPr>
        </p:nvSpPr>
        <p:spPr>
          <a:xfrm>
            <a:off x="457200" y="836712"/>
            <a:ext cx="8229600" cy="5289451"/>
          </a:xfrm>
        </p:spPr>
        <p:txBody>
          <a:bodyPr>
            <a:normAutofit/>
          </a:bodyPr>
          <a:lstStyle/>
          <a:p>
            <a:r>
              <a:rPr lang="en-US" dirty="0"/>
              <a:t>In-built and User Defined Exceptions</a:t>
            </a:r>
            <a:endParaRPr lang="en-US" b="1" dirty="0"/>
          </a:p>
        </p:txBody>
      </p:sp>
      <p:sp>
        <p:nvSpPr>
          <p:cNvPr id="4" name="Footer Placeholder 3">
            <a:extLst>
              <a:ext uri="{FF2B5EF4-FFF2-40B4-BE49-F238E27FC236}">
                <a16:creationId xmlns:a16="http://schemas.microsoft.com/office/drawing/2014/main" id="{D7667AA7-DEAE-4206-ABB4-230A9D41CDBE}"/>
              </a:ext>
            </a:extLst>
          </p:cNvPr>
          <p:cNvSpPr>
            <a:spLocks noGrp="1"/>
          </p:cNvSpPr>
          <p:nvPr>
            <p:ph type="ftr" sz="quarter" idx="11"/>
          </p:nvPr>
        </p:nvSpPr>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40653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endParaRPr lang="en-US" b="1" dirty="0">
              <a:solidFill>
                <a:srgbClr val="C00000"/>
              </a:solidFill>
            </a:endParaRPr>
          </a:p>
        </p:txBody>
      </p:sp>
      <p:sp>
        <p:nvSpPr>
          <p:cNvPr id="3" name="Content Placeholder 2"/>
          <p:cNvSpPr>
            <a:spLocks noGrp="1"/>
          </p:cNvSpPr>
          <p:nvPr>
            <p:ph idx="1"/>
          </p:nvPr>
        </p:nvSpPr>
        <p:spPr>
          <a:xfrm>
            <a:off x="457199" y="975619"/>
            <a:ext cx="8435280" cy="5688632"/>
          </a:xfrm>
        </p:spPr>
        <p:txBody>
          <a:bodyPr>
            <a:noAutofit/>
          </a:bodyPr>
          <a:lstStyle/>
          <a:p>
            <a:pPr marL="0" indent="0" algn="just">
              <a:buNone/>
            </a:pPr>
            <a:r>
              <a:rPr lang="en-US" sz="2800" dirty="0">
                <a:latin typeface="Arial" panose="020B0604020202020204" pitchFamily="34" charset="0"/>
                <a:cs typeface="Arial" panose="020B0604020202020204" pitchFamily="34" charset="0"/>
              </a:rPr>
              <a:t>Java defines several types of exceptions that relate to its various class libraries. Java also allows users to define their own exceptions. </a:t>
            </a:r>
          </a:p>
          <a:p>
            <a:pPr marL="0" indent="0" algn="just">
              <a:buNone/>
            </a:pP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pic>
        <p:nvPicPr>
          <p:cNvPr id="1026" name="Picture 2" descr="exceptions-in-java">
            <a:extLst>
              <a:ext uri="{FF2B5EF4-FFF2-40B4-BE49-F238E27FC236}">
                <a16:creationId xmlns:a16="http://schemas.microsoft.com/office/drawing/2014/main" id="{6F17712D-F6D5-44B8-ABDF-9A1290BD5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586247"/>
            <a:ext cx="8075240" cy="355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95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FF0000"/>
                </a:solidFill>
              </a:rPr>
              <a:t>Built-in Exceptions</a:t>
            </a: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dirty="0"/>
              <a:t>Built-in exceptions are the exceptions that are available in Java libraries. These exceptions are suitable to explain certain error situations. </a:t>
            </a: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3680693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endParaRPr lang="en-US" b="1" dirty="0">
              <a:solidFill>
                <a:srgbClr val="C00000"/>
              </a:solidFill>
            </a:endParaRPr>
          </a:p>
        </p:txBody>
      </p:sp>
      <p:sp>
        <p:nvSpPr>
          <p:cNvPr id="3" name="Content Placeholder 2"/>
          <p:cNvSpPr>
            <a:spLocks noGrp="1"/>
          </p:cNvSpPr>
          <p:nvPr>
            <p:ph idx="1"/>
          </p:nvPr>
        </p:nvSpPr>
        <p:spPr>
          <a:xfrm>
            <a:off x="457200" y="1052736"/>
            <a:ext cx="8435280" cy="5688632"/>
          </a:xfrm>
        </p:spPr>
        <p:txBody>
          <a:bodyPr>
            <a:noAutofit/>
          </a:bodyPr>
          <a:lstStyle/>
          <a:p>
            <a:pPr algn="just" fontAlgn="base"/>
            <a:r>
              <a:rPr lang="en-US" sz="2800" b="1" dirty="0" err="1"/>
              <a:t>ArithmeticException</a:t>
            </a:r>
            <a:r>
              <a:rPr lang="en-US" sz="2800" b="1" dirty="0"/>
              <a:t>:</a:t>
            </a:r>
            <a:r>
              <a:rPr lang="en-US" sz="2800" dirty="0"/>
              <a:t> It is thrown when an exceptional condition has occurred in an arithmetic operation.</a:t>
            </a:r>
          </a:p>
          <a:p>
            <a:pPr algn="just" fontAlgn="base"/>
            <a:r>
              <a:rPr lang="en-US" sz="2800" b="1" dirty="0" err="1"/>
              <a:t>ArrayIndexOutOfBoundsException</a:t>
            </a:r>
            <a:r>
              <a:rPr lang="en-US" sz="2800" b="1" dirty="0"/>
              <a:t>: </a:t>
            </a:r>
            <a:r>
              <a:rPr lang="en-US" sz="2800" dirty="0"/>
              <a:t>It is thrown to indicate that an array has been accessed with an illegal index. The index is either negative or greater than or equal to the size of the array.</a:t>
            </a:r>
          </a:p>
          <a:p>
            <a:pPr algn="just" fontAlgn="base"/>
            <a:r>
              <a:rPr lang="en-US" sz="2800" b="1" dirty="0" err="1"/>
              <a:t>ClassNotFoundException</a:t>
            </a:r>
            <a:r>
              <a:rPr lang="en-US" sz="2800" b="1" dirty="0"/>
              <a:t>: </a:t>
            </a:r>
            <a:r>
              <a:rPr lang="en-US" sz="2800" dirty="0"/>
              <a:t>This Exception is raised when we try to access a class whose definition is not found</a:t>
            </a:r>
          </a:p>
          <a:p>
            <a:pPr algn="just"/>
            <a:r>
              <a:rPr lang="en-US" sz="2800" b="1" dirty="0" err="1"/>
              <a:t>FileNotFoundException</a:t>
            </a:r>
            <a:r>
              <a:rPr lang="en-US" sz="2800" b="1" dirty="0"/>
              <a:t>: </a:t>
            </a:r>
            <a:r>
              <a:rPr lang="en-US" sz="2800" dirty="0"/>
              <a:t>This Exception is raised when a file is not accessible or does not open.</a:t>
            </a:r>
          </a:p>
          <a:p>
            <a:pPr marL="0" indent="0" algn="just">
              <a:buNone/>
            </a:pP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dirty="0"/>
              <a:t>Department of Computer Science ,ABES Engineering College</a:t>
            </a:r>
            <a:endParaRPr lang="en-IN" dirty="0"/>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1861551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457200" y="274638"/>
            <a:ext cx="8435280" cy="6466730"/>
          </a:xfrm>
        </p:spPr>
        <p:txBody>
          <a:bodyPr>
            <a:noAutofit/>
          </a:bodyPr>
          <a:lstStyle/>
          <a:p>
            <a:pPr algn="just" fontAlgn="base"/>
            <a:r>
              <a:rPr lang="en-US" sz="2800" b="1" dirty="0" err="1">
                <a:solidFill>
                  <a:srgbClr val="273239"/>
                </a:solidFill>
                <a:latin typeface="Nunito"/>
              </a:rPr>
              <a:t>IOException</a:t>
            </a:r>
            <a:r>
              <a:rPr lang="en-US" sz="2800" b="1" dirty="0">
                <a:solidFill>
                  <a:srgbClr val="273239"/>
                </a:solidFill>
                <a:latin typeface="Nunito"/>
              </a:rPr>
              <a:t>: </a:t>
            </a:r>
            <a:r>
              <a:rPr lang="en-US" sz="2800" dirty="0">
                <a:solidFill>
                  <a:srgbClr val="273239"/>
                </a:solidFill>
                <a:latin typeface="Nunito"/>
              </a:rPr>
              <a:t>It is thrown when an input-output operation failed or interrupted</a:t>
            </a:r>
          </a:p>
          <a:p>
            <a:pPr algn="just" fontAlgn="base"/>
            <a:r>
              <a:rPr lang="en-US" sz="2800" b="1" dirty="0" err="1">
                <a:solidFill>
                  <a:srgbClr val="273239"/>
                </a:solidFill>
                <a:latin typeface="Nunito"/>
              </a:rPr>
              <a:t>InterruptedException</a:t>
            </a:r>
            <a:r>
              <a:rPr lang="en-US" sz="2800" b="1" dirty="0">
                <a:solidFill>
                  <a:srgbClr val="273239"/>
                </a:solidFill>
                <a:latin typeface="Nunito"/>
              </a:rPr>
              <a:t>: </a:t>
            </a:r>
            <a:r>
              <a:rPr lang="en-US" sz="2800" dirty="0">
                <a:solidFill>
                  <a:srgbClr val="273239"/>
                </a:solidFill>
                <a:latin typeface="Nunito"/>
              </a:rPr>
              <a:t>It is thrown when a thread is waiting, sleeping, or doing some processing, and it is interrupted.</a:t>
            </a:r>
          </a:p>
          <a:p>
            <a:pPr algn="just" fontAlgn="base"/>
            <a:r>
              <a:rPr lang="en-US" sz="2800" b="1" dirty="0" err="1">
                <a:solidFill>
                  <a:srgbClr val="273239"/>
                </a:solidFill>
                <a:latin typeface="Nunito"/>
              </a:rPr>
              <a:t>NoSuchFieldException</a:t>
            </a:r>
            <a:r>
              <a:rPr lang="en-US" sz="2800" b="1" dirty="0">
                <a:solidFill>
                  <a:srgbClr val="273239"/>
                </a:solidFill>
                <a:latin typeface="Nunito"/>
              </a:rPr>
              <a:t>: </a:t>
            </a:r>
            <a:r>
              <a:rPr lang="en-US" sz="2800" dirty="0">
                <a:solidFill>
                  <a:srgbClr val="273239"/>
                </a:solidFill>
                <a:latin typeface="Nunito"/>
              </a:rPr>
              <a:t>It is thrown when a class does not contain the field (or variable) specified</a:t>
            </a:r>
          </a:p>
          <a:p>
            <a:pPr algn="just" fontAlgn="base"/>
            <a:r>
              <a:rPr lang="en-US" sz="2800" b="1" dirty="0" err="1">
                <a:solidFill>
                  <a:srgbClr val="273239"/>
                </a:solidFill>
                <a:latin typeface="Nunito"/>
              </a:rPr>
              <a:t>NoSuchMethodException</a:t>
            </a:r>
            <a:r>
              <a:rPr lang="en-US" sz="2800" b="1" dirty="0">
                <a:solidFill>
                  <a:srgbClr val="273239"/>
                </a:solidFill>
                <a:latin typeface="Nunito"/>
              </a:rPr>
              <a:t>: </a:t>
            </a:r>
            <a:r>
              <a:rPr lang="en-US" sz="2800" dirty="0">
                <a:solidFill>
                  <a:srgbClr val="273239"/>
                </a:solidFill>
                <a:latin typeface="Nunito"/>
              </a:rPr>
              <a:t>It is thrown when accessing a method that is not found.</a:t>
            </a:r>
          </a:p>
          <a:p>
            <a:pPr algn="just" fontAlgn="base"/>
            <a:r>
              <a:rPr lang="en-US" sz="2800" b="1" dirty="0" err="1">
                <a:solidFill>
                  <a:srgbClr val="273239"/>
                </a:solidFill>
                <a:latin typeface="Nunito"/>
              </a:rPr>
              <a:t>NullPointerException</a:t>
            </a:r>
            <a:r>
              <a:rPr lang="en-US" sz="2800" b="1" dirty="0">
                <a:solidFill>
                  <a:srgbClr val="273239"/>
                </a:solidFill>
                <a:latin typeface="Nunito"/>
              </a:rPr>
              <a:t>: </a:t>
            </a:r>
            <a:r>
              <a:rPr lang="en-US" sz="2800" dirty="0">
                <a:solidFill>
                  <a:srgbClr val="273239"/>
                </a:solidFill>
                <a:latin typeface="Nunito"/>
              </a:rPr>
              <a:t>This exception is raised when referring to the members of a null object. Null represents nothing</a:t>
            </a:r>
          </a:p>
          <a:p>
            <a:pPr marL="0" indent="0" algn="just">
              <a:buNone/>
            </a:pP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6632"/>
            <a:ext cx="755576" cy="712734"/>
          </a:xfrm>
          <a:prstGeom prst="rect">
            <a:avLst/>
          </a:prstGeom>
        </p:spPr>
      </p:pic>
    </p:spTree>
    <p:extLst>
      <p:ext uri="{BB962C8B-B14F-4D97-AF65-F5344CB8AC3E}">
        <p14:creationId xmlns:p14="http://schemas.microsoft.com/office/powerpoint/2010/main" val="398146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457200" y="136525"/>
            <a:ext cx="8435280" cy="6604843"/>
          </a:xfrm>
        </p:spPr>
        <p:txBody>
          <a:bodyPr>
            <a:noAutofit/>
          </a:bodyPr>
          <a:lstStyle/>
          <a:p>
            <a:pPr algn="just" fontAlgn="base"/>
            <a:r>
              <a:rPr lang="en-US" sz="2800" b="1" dirty="0" err="1">
                <a:solidFill>
                  <a:srgbClr val="273239"/>
                </a:solidFill>
                <a:latin typeface="Nunito"/>
              </a:rPr>
              <a:t>NumberFormatException</a:t>
            </a:r>
            <a:r>
              <a:rPr lang="en-US" sz="2800" b="1" dirty="0">
                <a:solidFill>
                  <a:srgbClr val="273239"/>
                </a:solidFill>
                <a:latin typeface="Nunito"/>
              </a:rPr>
              <a:t>: </a:t>
            </a:r>
            <a:r>
              <a:rPr lang="en-US" sz="2800" dirty="0">
                <a:solidFill>
                  <a:srgbClr val="273239"/>
                </a:solidFill>
                <a:latin typeface="Nunito"/>
              </a:rPr>
              <a:t>This exception is raised when a method could not convert a string into a numeric format.</a:t>
            </a:r>
          </a:p>
          <a:p>
            <a:pPr algn="just" fontAlgn="base"/>
            <a:r>
              <a:rPr lang="en-US" sz="2800" b="1" dirty="0" err="1">
                <a:solidFill>
                  <a:srgbClr val="273239"/>
                </a:solidFill>
                <a:latin typeface="Nunito"/>
              </a:rPr>
              <a:t>RuntimeException</a:t>
            </a:r>
            <a:r>
              <a:rPr lang="en-US" sz="2800" b="1" dirty="0">
                <a:solidFill>
                  <a:srgbClr val="273239"/>
                </a:solidFill>
                <a:latin typeface="Nunito"/>
              </a:rPr>
              <a:t>: </a:t>
            </a:r>
            <a:r>
              <a:rPr lang="en-US" sz="2800" dirty="0">
                <a:solidFill>
                  <a:srgbClr val="273239"/>
                </a:solidFill>
                <a:latin typeface="Nunito"/>
              </a:rPr>
              <a:t>This represents an exception that occurs during runtime.</a:t>
            </a:r>
          </a:p>
          <a:p>
            <a:pPr algn="just" fontAlgn="base"/>
            <a:r>
              <a:rPr lang="en-US" sz="2800" b="1" dirty="0" err="1">
                <a:solidFill>
                  <a:srgbClr val="273239"/>
                </a:solidFill>
                <a:latin typeface="Nunito"/>
              </a:rPr>
              <a:t>StringIndexOutOfBoundsException</a:t>
            </a:r>
            <a:r>
              <a:rPr lang="en-US" sz="2800" b="1" dirty="0">
                <a:solidFill>
                  <a:srgbClr val="273239"/>
                </a:solidFill>
                <a:latin typeface="Nunito"/>
              </a:rPr>
              <a:t>: </a:t>
            </a:r>
            <a:r>
              <a:rPr lang="en-US" sz="2800" dirty="0">
                <a:solidFill>
                  <a:srgbClr val="273239"/>
                </a:solidFill>
                <a:latin typeface="Nunito"/>
              </a:rPr>
              <a:t>It is thrown by String class methods to indicate that an index is either negative or greater than the size of the string</a:t>
            </a:r>
          </a:p>
          <a:p>
            <a:pPr algn="just" fontAlgn="base"/>
            <a:r>
              <a:rPr lang="en-US" sz="2800" b="1" dirty="0" err="1">
                <a:solidFill>
                  <a:srgbClr val="273239"/>
                </a:solidFill>
                <a:latin typeface="Nunito"/>
              </a:rPr>
              <a:t>IllegalArgumentException</a:t>
            </a:r>
            <a:r>
              <a:rPr lang="en-US" sz="2800" b="1" dirty="0">
                <a:solidFill>
                  <a:srgbClr val="273239"/>
                </a:solidFill>
                <a:latin typeface="Nunito"/>
              </a:rPr>
              <a:t> : </a:t>
            </a:r>
            <a:r>
              <a:rPr lang="en-US" sz="2800" dirty="0">
                <a:solidFill>
                  <a:srgbClr val="273239"/>
                </a:solidFill>
                <a:latin typeface="Nunito"/>
              </a:rPr>
              <a:t>This exception will throw the error or error statement when the method receives an argument which is not accurately fit to the given relation or condition. It comes under the unchecked exception. </a:t>
            </a:r>
          </a:p>
          <a:p>
            <a:pPr marL="0" indent="0" algn="just">
              <a:buNone/>
            </a:pP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9" y="198301"/>
            <a:ext cx="709166" cy="668955"/>
          </a:xfrm>
          <a:prstGeom prst="rect">
            <a:avLst/>
          </a:prstGeom>
        </p:spPr>
      </p:pic>
    </p:spTree>
    <p:extLst>
      <p:ext uri="{BB962C8B-B14F-4D97-AF65-F5344CB8AC3E}">
        <p14:creationId xmlns:p14="http://schemas.microsoft.com/office/powerpoint/2010/main" val="1992495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960686" y="404664"/>
            <a:ext cx="7931794" cy="6336704"/>
          </a:xfrm>
        </p:spPr>
        <p:txBody>
          <a:bodyPr>
            <a:noAutofit/>
          </a:bodyPr>
          <a:lstStyle/>
          <a:p>
            <a:pPr marL="0" indent="0" algn="just">
              <a:buNone/>
            </a:pPr>
            <a:r>
              <a:rPr lang="en-US" sz="2000" dirty="0">
                <a:latin typeface="Arial" panose="020B0604020202020204" pitchFamily="34" charset="0"/>
                <a:cs typeface="Arial" panose="020B0604020202020204" pitchFamily="34" charset="0"/>
              </a:rPr>
              <a:t>// Java program to demonstrate </a:t>
            </a:r>
            <a:r>
              <a:rPr lang="en-US" sz="2000" dirty="0" err="1">
                <a:latin typeface="Arial" panose="020B0604020202020204" pitchFamily="34" charset="0"/>
                <a:cs typeface="Arial" panose="020B0604020202020204" pitchFamily="34" charset="0"/>
              </a:rPr>
              <a:t>ArithmeticException</a:t>
            </a: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class </a:t>
            </a:r>
            <a:r>
              <a:rPr lang="en-US" sz="2000" dirty="0" err="1">
                <a:latin typeface="Arial" panose="020B0604020202020204" pitchFamily="34" charset="0"/>
                <a:cs typeface="Arial" panose="020B0604020202020204" pitchFamily="34" charset="0"/>
              </a:rPr>
              <a:t>ArithmeticException_Demo</a:t>
            </a: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    public static void main(String </a:t>
            </a:r>
            <a:r>
              <a:rPr lang="en-US" sz="2000" dirty="0" err="1">
                <a:latin typeface="Arial" panose="020B0604020202020204" pitchFamily="34" charset="0"/>
                <a:cs typeface="Arial" panose="020B0604020202020204" pitchFamily="34" charset="0"/>
              </a:rPr>
              <a:t>args</a:t>
            </a:r>
            <a:r>
              <a:rPr lang="en-US" sz="2000" dirty="0">
                <a:latin typeface="Arial" panose="020B0604020202020204" pitchFamily="34" charset="0"/>
                <a:cs typeface="Arial" panose="020B0604020202020204" pitchFamily="34" charset="0"/>
              </a:rPr>
              <a:t>[]) </a:t>
            </a:r>
          </a:p>
          <a:p>
            <a:pPr marL="0" indent="0" algn="just">
              <a:buNone/>
            </a:pPr>
            <a:r>
              <a:rPr lang="en-US" sz="2000" dirty="0">
                <a:latin typeface="Arial" panose="020B0604020202020204" pitchFamily="34" charset="0"/>
                <a:cs typeface="Arial" panose="020B0604020202020204" pitchFamily="34" charset="0"/>
              </a:rPr>
              <a:t>    { </a:t>
            </a:r>
          </a:p>
          <a:p>
            <a:pPr marL="0" indent="0" algn="just">
              <a:buNone/>
            </a:pPr>
            <a:r>
              <a:rPr lang="en-US" sz="2000" dirty="0">
                <a:latin typeface="Arial" panose="020B0604020202020204" pitchFamily="34" charset="0"/>
                <a:cs typeface="Arial" panose="020B0604020202020204" pitchFamily="34" charset="0"/>
              </a:rPr>
              <a:t>        try { </a:t>
            </a:r>
          </a:p>
          <a:p>
            <a:pPr marL="0" indent="0" algn="just">
              <a:buNone/>
            </a:pPr>
            <a:r>
              <a:rPr lang="en-US" sz="2000" dirty="0">
                <a:latin typeface="Arial" panose="020B0604020202020204" pitchFamily="34" charset="0"/>
                <a:cs typeface="Arial" panose="020B0604020202020204" pitchFamily="34" charset="0"/>
              </a:rPr>
              <a:t>            int a = 30, b = 0; </a:t>
            </a:r>
          </a:p>
          <a:p>
            <a:pPr marL="0" indent="0" algn="just">
              <a:buNone/>
            </a:pPr>
            <a:r>
              <a:rPr lang="en-US" sz="2000" dirty="0">
                <a:latin typeface="Arial" panose="020B0604020202020204" pitchFamily="34" charset="0"/>
                <a:cs typeface="Arial" panose="020B0604020202020204" pitchFamily="34" charset="0"/>
              </a:rPr>
              <a:t>            int c = a/b;  // cannot divide by zero </a:t>
            </a:r>
          </a:p>
          <a:p>
            <a:pPr marL="0" indent="0" algn="jus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System.out.println</a:t>
            </a:r>
            <a:r>
              <a:rPr lang="en-US" sz="2000" dirty="0">
                <a:latin typeface="Arial" panose="020B0604020202020204" pitchFamily="34" charset="0"/>
                <a:cs typeface="Arial" panose="020B0604020202020204" pitchFamily="34" charset="0"/>
              </a:rPr>
              <a:t> ("Result = " + c); </a:t>
            </a:r>
          </a:p>
          <a:p>
            <a:pPr marL="0" indent="0" algn="just">
              <a:buNone/>
            </a:pPr>
            <a:r>
              <a:rPr lang="en-US" sz="2000" dirty="0">
                <a:latin typeface="Arial" panose="020B0604020202020204" pitchFamily="34" charset="0"/>
                <a:cs typeface="Arial" panose="020B0604020202020204" pitchFamily="34" charset="0"/>
              </a:rPr>
              <a:t>        } </a:t>
            </a:r>
          </a:p>
          <a:p>
            <a:pPr marL="0" indent="0" algn="just">
              <a:buNone/>
            </a:pPr>
            <a:r>
              <a:rPr lang="en-US" sz="2000" dirty="0">
                <a:latin typeface="Arial" panose="020B0604020202020204" pitchFamily="34" charset="0"/>
                <a:cs typeface="Arial" panose="020B0604020202020204" pitchFamily="34" charset="0"/>
              </a:rPr>
              <a:t>        catch(</a:t>
            </a:r>
            <a:r>
              <a:rPr lang="en-US" sz="2000" dirty="0" err="1">
                <a:latin typeface="Arial" panose="020B0604020202020204" pitchFamily="34" charset="0"/>
                <a:cs typeface="Arial" panose="020B0604020202020204" pitchFamily="34" charset="0"/>
              </a:rPr>
              <a:t>ArithmeticException</a:t>
            </a:r>
            <a:r>
              <a:rPr lang="en-US" sz="2000" dirty="0">
                <a:latin typeface="Arial" panose="020B0604020202020204" pitchFamily="34" charset="0"/>
                <a:cs typeface="Arial" panose="020B0604020202020204" pitchFamily="34" charset="0"/>
              </a:rPr>
              <a:t> e) { </a:t>
            </a:r>
          </a:p>
          <a:p>
            <a:pPr marL="0" indent="0" algn="just">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System.out.println</a:t>
            </a:r>
            <a:r>
              <a:rPr lang="en-US" sz="2000" dirty="0">
                <a:latin typeface="Arial" panose="020B0604020202020204" pitchFamily="34" charset="0"/>
                <a:cs typeface="Arial" panose="020B0604020202020204" pitchFamily="34" charset="0"/>
              </a:rPr>
              <a:t> ("Can't divide a number by 0"); </a:t>
            </a:r>
          </a:p>
          <a:p>
            <a:pPr marL="0" indent="0" algn="just">
              <a:buNone/>
            </a:pPr>
            <a:r>
              <a:rPr lang="en-US" sz="2000" dirty="0">
                <a:latin typeface="Arial" panose="020B0604020202020204" pitchFamily="34" charset="0"/>
                <a:cs typeface="Arial" panose="020B0604020202020204" pitchFamily="34" charset="0"/>
              </a:rPr>
              <a:t>        } </a:t>
            </a:r>
          </a:p>
          <a:p>
            <a:pPr marL="0" indent="0" algn="just">
              <a:buNone/>
            </a:pPr>
            <a:r>
              <a:rPr lang="en-US" sz="2000" dirty="0">
                <a:latin typeface="Arial" panose="020B0604020202020204" pitchFamily="34" charset="0"/>
                <a:cs typeface="Arial" panose="020B0604020202020204" pitchFamily="34" charset="0"/>
              </a:rPr>
              <a:t>    } </a:t>
            </a:r>
          </a:p>
          <a:p>
            <a:pPr marL="0" indent="0" algn="just">
              <a:buNone/>
            </a:pPr>
            <a:r>
              <a:rPr lang="en-US" sz="2000" dirty="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4125452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9216" cy="490066"/>
          </a:xfrm>
        </p:spPr>
        <p:txBody>
          <a:bodyPr>
            <a:noAutofit/>
          </a:bodyPr>
          <a:lstStyle/>
          <a:p>
            <a:r>
              <a:rPr lang="en-US" sz="2400" dirty="0">
                <a:solidFill>
                  <a:srgbClr val="FF0000"/>
                </a:solidFill>
                <a:latin typeface="Arial" panose="020B0604020202020204" pitchFamily="34" charset="0"/>
                <a:cs typeface="Arial" panose="020B0604020202020204" pitchFamily="34" charset="0"/>
              </a:rPr>
              <a:t>//Java program to demonstrate </a:t>
            </a:r>
            <a:r>
              <a:rPr lang="en-US" sz="2400" dirty="0" err="1">
                <a:solidFill>
                  <a:srgbClr val="FF0000"/>
                </a:solidFill>
                <a:latin typeface="Arial" panose="020B0604020202020204" pitchFamily="34" charset="0"/>
                <a:cs typeface="Arial" panose="020B0604020202020204" pitchFamily="34" charset="0"/>
              </a:rPr>
              <a:t>NullPointerException</a:t>
            </a:r>
            <a:r>
              <a:rPr lang="en-US" sz="2400" dirty="0">
                <a:solidFill>
                  <a:srgbClr val="FF0000"/>
                </a:solidFill>
                <a:latin typeface="Arial" panose="020B0604020202020204" pitchFamily="34" charset="0"/>
                <a:cs typeface="Arial" panose="020B0604020202020204" pitchFamily="34" charset="0"/>
              </a:rPr>
              <a:t> </a:t>
            </a:r>
            <a:endParaRPr lang="en-US" sz="2400" b="1" dirty="0">
              <a:solidFill>
                <a:srgbClr val="FF0000"/>
              </a:solidFill>
            </a:endParaRP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sz="2400" dirty="0">
                <a:latin typeface="Arial" panose="020B0604020202020204" pitchFamily="34" charset="0"/>
                <a:cs typeface="Arial" panose="020B0604020202020204" pitchFamily="34" charset="0"/>
              </a:rPr>
              <a:t>class </a:t>
            </a:r>
            <a:r>
              <a:rPr lang="en-US" sz="2400" dirty="0" err="1">
                <a:latin typeface="Arial" panose="020B0604020202020204" pitchFamily="34" charset="0"/>
                <a:cs typeface="Arial" panose="020B0604020202020204" pitchFamily="34" charset="0"/>
              </a:rPr>
              <a:t>NullPointer_Demo</a:t>
            </a:r>
            <a:r>
              <a:rPr lang="en-US" sz="2400" dirty="0">
                <a:latin typeface="Arial" panose="020B0604020202020204" pitchFamily="34" charset="0"/>
                <a:cs typeface="Arial" panose="020B0604020202020204" pitchFamily="34" charset="0"/>
              </a:rPr>
              <a:t> </a:t>
            </a:r>
          </a:p>
          <a:p>
            <a:pPr marL="0" indent="0" algn="just">
              <a:buNone/>
            </a:pPr>
            <a:r>
              <a:rPr lang="en-US" sz="2400" dirty="0">
                <a:latin typeface="Arial" panose="020B0604020202020204" pitchFamily="34" charset="0"/>
                <a:cs typeface="Arial" panose="020B0604020202020204" pitchFamily="34" charset="0"/>
              </a:rPr>
              <a:t>{ </a:t>
            </a:r>
          </a:p>
          <a:p>
            <a:pPr marL="0" indent="0" algn="just">
              <a:buNone/>
            </a:pPr>
            <a:r>
              <a:rPr lang="en-US" sz="2400" dirty="0">
                <a:latin typeface="Arial" panose="020B0604020202020204" pitchFamily="34" charset="0"/>
                <a:cs typeface="Arial" panose="020B0604020202020204" pitchFamily="34" charset="0"/>
              </a:rPr>
              <a:t>    public static void main(String </a:t>
            </a:r>
            <a:r>
              <a:rPr lang="en-US" sz="2400" dirty="0" err="1">
                <a:latin typeface="Arial" panose="020B0604020202020204" pitchFamily="34" charset="0"/>
                <a:cs typeface="Arial" panose="020B0604020202020204" pitchFamily="34" charset="0"/>
              </a:rPr>
              <a:t>args</a:t>
            </a:r>
            <a:r>
              <a:rPr lang="en-US" sz="2400" dirty="0">
                <a:latin typeface="Arial" panose="020B0604020202020204" pitchFamily="34" charset="0"/>
                <a:cs typeface="Arial" panose="020B0604020202020204" pitchFamily="34" charset="0"/>
              </a:rPr>
              <a:t>[]) </a:t>
            </a:r>
          </a:p>
          <a:p>
            <a:pPr marL="0" indent="0" algn="just">
              <a:buNone/>
            </a:pPr>
            <a:r>
              <a:rPr lang="en-US" sz="2400" dirty="0">
                <a:latin typeface="Arial" panose="020B0604020202020204" pitchFamily="34" charset="0"/>
                <a:cs typeface="Arial" panose="020B0604020202020204" pitchFamily="34" charset="0"/>
              </a:rPr>
              <a:t>    { </a:t>
            </a:r>
          </a:p>
          <a:p>
            <a:pPr marL="0" indent="0" algn="just">
              <a:buNone/>
            </a:pPr>
            <a:r>
              <a:rPr lang="en-US" sz="2400" dirty="0">
                <a:latin typeface="Arial" panose="020B0604020202020204" pitchFamily="34" charset="0"/>
                <a:cs typeface="Arial" panose="020B0604020202020204" pitchFamily="34" charset="0"/>
              </a:rPr>
              <a:t>        try { </a:t>
            </a:r>
          </a:p>
          <a:p>
            <a:pPr marL="0" indent="0" algn="just">
              <a:buNone/>
            </a:pPr>
            <a:r>
              <a:rPr lang="en-US" sz="2400" dirty="0">
                <a:latin typeface="Arial" panose="020B0604020202020204" pitchFamily="34" charset="0"/>
                <a:cs typeface="Arial" panose="020B0604020202020204" pitchFamily="34" charset="0"/>
              </a:rPr>
              <a:t>            String a = null; //null value </a:t>
            </a:r>
          </a:p>
          <a:p>
            <a:pPr marL="0" indent="0" algn="just">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System.out.println</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a.charAt</a:t>
            </a:r>
            <a:r>
              <a:rPr lang="en-US" sz="2400" dirty="0">
                <a:latin typeface="Arial" panose="020B0604020202020204" pitchFamily="34" charset="0"/>
                <a:cs typeface="Arial" panose="020B0604020202020204" pitchFamily="34" charset="0"/>
              </a:rPr>
              <a:t>(0)); </a:t>
            </a:r>
          </a:p>
          <a:p>
            <a:pPr marL="0" indent="0" algn="just">
              <a:buNone/>
            </a:pPr>
            <a:r>
              <a:rPr lang="en-US" sz="2400" dirty="0">
                <a:latin typeface="Arial" panose="020B0604020202020204" pitchFamily="34" charset="0"/>
                <a:cs typeface="Arial" panose="020B0604020202020204" pitchFamily="34" charset="0"/>
              </a:rPr>
              <a:t>        } catch(</a:t>
            </a:r>
            <a:r>
              <a:rPr lang="en-US" sz="2400" dirty="0" err="1">
                <a:latin typeface="Arial" panose="020B0604020202020204" pitchFamily="34" charset="0"/>
                <a:cs typeface="Arial" panose="020B0604020202020204" pitchFamily="34" charset="0"/>
              </a:rPr>
              <a:t>NullPointerException</a:t>
            </a:r>
            <a:r>
              <a:rPr lang="en-US" sz="2400" dirty="0">
                <a:latin typeface="Arial" panose="020B0604020202020204" pitchFamily="34" charset="0"/>
                <a:cs typeface="Arial" panose="020B0604020202020204" pitchFamily="34" charset="0"/>
              </a:rPr>
              <a:t> e) { </a:t>
            </a:r>
          </a:p>
          <a:p>
            <a:pPr marL="0" indent="0" algn="just">
              <a:buNone/>
            </a:pP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System.out.println</a:t>
            </a:r>
            <a:r>
              <a:rPr lang="en-US" sz="2400" dirty="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NullPointerException</a:t>
            </a:r>
            <a:r>
              <a:rPr lang="en-US" sz="2400" dirty="0">
                <a:latin typeface="Arial" panose="020B0604020202020204" pitchFamily="34" charset="0"/>
                <a:cs typeface="Arial" panose="020B0604020202020204" pitchFamily="34" charset="0"/>
              </a:rPr>
              <a:t>.."); </a:t>
            </a:r>
          </a:p>
          <a:p>
            <a:pPr marL="0" indent="0" algn="just">
              <a:buNone/>
            </a:pPr>
            <a:r>
              <a:rPr lang="en-US" sz="2400" dirty="0">
                <a:latin typeface="Arial" panose="020B0604020202020204" pitchFamily="34" charset="0"/>
                <a:cs typeface="Arial" panose="020B0604020202020204" pitchFamily="34" charset="0"/>
              </a:rPr>
              <a:t>        } </a:t>
            </a:r>
          </a:p>
          <a:p>
            <a:pPr marL="0" indent="0" algn="just">
              <a:buNone/>
            </a:pPr>
            <a:r>
              <a:rPr lang="en-US" sz="2400" dirty="0">
                <a:latin typeface="Arial" panose="020B0604020202020204" pitchFamily="34" charset="0"/>
                <a:cs typeface="Arial" panose="020B0604020202020204" pitchFamily="34" charset="0"/>
              </a:rPr>
              <a:t>    } </a:t>
            </a:r>
          </a:p>
          <a:p>
            <a:pPr marL="0" indent="0" algn="just">
              <a:buNone/>
            </a:pPr>
            <a:r>
              <a:rPr lang="en-US" sz="2400"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7977" y="196108"/>
            <a:ext cx="686023" cy="647125"/>
          </a:xfrm>
          <a:prstGeom prst="rect">
            <a:avLst/>
          </a:prstGeom>
        </p:spPr>
      </p:pic>
    </p:spTree>
    <p:extLst>
      <p:ext uri="{BB962C8B-B14F-4D97-AF65-F5344CB8AC3E}">
        <p14:creationId xmlns:p14="http://schemas.microsoft.com/office/powerpoint/2010/main" val="3802440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5854</TotalTime>
  <Words>902</Words>
  <Application>Microsoft Office PowerPoint</Application>
  <PresentationFormat>On-screen Show (4:3)</PresentationFormat>
  <Paragraphs>101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Nunito</vt:lpstr>
      <vt:lpstr>Office Theme</vt:lpstr>
      <vt:lpstr> Object Oriented Programming with Java (Subject Code: BCS-403)</vt:lpstr>
      <vt:lpstr>Lecture 16</vt:lpstr>
      <vt:lpstr>PowerPoint Presentation</vt:lpstr>
      <vt:lpstr>Built-in Exceptions</vt:lpstr>
      <vt:lpstr>PowerPoint Presentation</vt:lpstr>
      <vt:lpstr>  </vt:lpstr>
      <vt:lpstr>  </vt:lpstr>
      <vt:lpstr>    </vt:lpstr>
      <vt:lpstr>//Java program to demonstrate NullPointerException </vt:lpstr>
      <vt:lpstr>// Java program to demonstrate NumberFormatException  </vt:lpstr>
      <vt:lpstr>User-Defined Exceptions</vt:lpstr>
      <vt:lpstr>Create user-defined Exception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Administrator</dc:creator>
  <cp:lastModifiedBy>User</cp:lastModifiedBy>
  <cp:revision>446</cp:revision>
  <dcterms:created xsi:type="dcterms:W3CDTF">2016-07-13T05:39:24Z</dcterms:created>
  <dcterms:modified xsi:type="dcterms:W3CDTF">2024-05-13T08:55:32Z</dcterms:modified>
</cp:coreProperties>
</file>