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69" r:id="rId2"/>
    <p:sldId id="460" r:id="rId3"/>
    <p:sldId id="470" r:id="rId4"/>
    <p:sldId id="481" r:id="rId5"/>
    <p:sldId id="482" r:id="rId6"/>
    <p:sldId id="483" r:id="rId7"/>
    <p:sldId id="484" r:id="rId8"/>
    <p:sldId id="485"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DB3A3-BEBB-46B6-9B07-D466DD6BDE78}" type="datetimeFigureOut">
              <a:rPr lang="en-US" smtClean="0"/>
              <a:t>5/21/2024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AECC-00D0-4331-B6C0-ABED6F157675}" type="slidenum">
              <a:rPr lang="en-US" smtClean="0"/>
              <a:t>‹#›</a:t>
            </a:fld>
            <a:endParaRPr lang="en-US"/>
          </a:p>
        </p:txBody>
      </p:sp>
    </p:spTree>
    <p:extLst>
      <p:ext uri="{BB962C8B-B14F-4D97-AF65-F5344CB8AC3E}">
        <p14:creationId xmlns:p14="http://schemas.microsoft.com/office/powerpoint/2010/main" val="669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E2C39275-19DA-4908-A553-3B6B3C8A3077}" type="slidenum">
              <a:rPr lang="en-IN" smtClean="0"/>
              <a:pPr/>
              <a:t>16</a:t>
            </a:fld>
            <a:endParaRPr lang="en-IN"/>
          </a:p>
        </p:txBody>
      </p:sp>
    </p:spTree>
    <p:extLst>
      <p:ext uri="{BB962C8B-B14F-4D97-AF65-F5344CB8AC3E}">
        <p14:creationId xmlns:p14="http://schemas.microsoft.com/office/powerpoint/2010/main" val="2599175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BE06DD7-4FB6-455C-BA86-663586E02F71}" type="datetime1">
              <a:rPr lang="en-US" smtClean="0"/>
              <a:t>5/21/2024</a:t>
            </a:fld>
            <a:endParaRPr lang="en-IN"/>
          </a:p>
        </p:txBody>
      </p:sp>
      <p:sp>
        <p:nvSpPr>
          <p:cNvPr id="5" name="Footer Placeholder 4"/>
          <p:cNvSpPr>
            <a:spLocks noGrp="1"/>
          </p:cNvSpPr>
          <p:nvPr>
            <p:ph type="ftr" sz="quarter" idx="11"/>
          </p:nvPr>
        </p:nvSpPr>
        <p:spPr/>
        <p:txBody>
          <a:bodyPr/>
          <a:lstStyle/>
          <a:p>
            <a:r>
              <a:rPr lang="en-US"/>
              <a:t>Department of Computer Science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136F25C-D5D0-4FF1-9126-634E3136BD40}" type="datetime1">
              <a:rPr lang="en-US" smtClean="0"/>
              <a:t>5/21/2024</a:t>
            </a:fld>
            <a:endParaRPr lang="en-IN"/>
          </a:p>
        </p:txBody>
      </p:sp>
      <p:sp>
        <p:nvSpPr>
          <p:cNvPr id="5" name="Footer Placeholder 4"/>
          <p:cNvSpPr>
            <a:spLocks noGrp="1"/>
          </p:cNvSpPr>
          <p:nvPr>
            <p:ph type="ftr" sz="quarter" idx="11"/>
          </p:nvPr>
        </p:nvSpPr>
        <p:spPr/>
        <p:txBody>
          <a:bodyPr/>
          <a:lstStyle/>
          <a:p>
            <a:r>
              <a:rPr lang="en-US"/>
              <a:t>Department of Computer Science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0DE99E5-052F-4B3B-BD26-A0E83DFDDCFC}" type="datetime1">
              <a:rPr lang="en-US" smtClean="0"/>
              <a:t>5/21/2024</a:t>
            </a:fld>
            <a:endParaRPr lang="en-IN"/>
          </a:p>
        </p:txBody>
      </p:sp>
      <p:sp>
        <p:nvSpPr>
          <p:cNvPr id="5" name="Footer Placeholder 4"/>
          <p:cNvSpPr>
            <a:spLocks noGrp="1"/>
          </p:cNvSpPr>
          <p:nvPr>
            <p:ph type="ftr" sz="quarter" idx="11"/>
          </p:nvPr>
        </p:nvSpPr>
        <p:spPr/>
        <p:txBody>
          <a:bodyPr/>
          <a:lstStyle/>
          <a:p>
            <a:r>
              <a:rPr lang="en-US"/>
              <a:t>Department of Computer Science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073BB97-97F7-4B62-8075-A6B4DBFEB534}" type="datetime1">
              <a:rPr lang="en-US" smtClean="0"/>
              <a:t>5/21/2024</a:t>
            </a:fld>
            <a:endParaRPr lang="en-IN"/>
          </a:p>
        </p:txBody>
      </p:sp>
      <p:sp>
        <p:nvSpPr>
          <p:cNvPr id="5" name="Footer Placeholder 4"/>
          <p:cNvSpPr>
            <a:spLocks noGrp="1"/>
          </p:cNvSpPr>
          <p:nvPr>
            <p:ph type="ftr" sz="quarter" idx="11"/>
          </p:nvPr>
        </p:nvSpPr>
        <p:spPr/>
        <p:txBody>
          <a:bodyPr/>
          <a:lstStyle/>
          <a:p>
            <a:r>
              <a:rPr lang="en-US"/>
              <a:t>Department of Computer Science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D84E0-C4E2-4D56-845F-64B4114E87F4}" type="datetime1">
              <a:rPr lang="en-US" smtClean="0"/>
              <a:t>5/21/2024</a:t>
            </a:fld>
            <a:endParaRPr lang="en-IN"/>
          </a:p>
        </p:txBody>
      </p:sp>
      <p:sp>
        <p:nvSpPr>
          <p:cNvPr id="5" name="Footer Placeholder 4"/>
          <p:cNvSpPr>
            <a:spLocks noGrp="1"/>
          </p:cNvSpPr>
          <p:nvPr>
            <p:ph type="ftr" sz="quarter" idx="11"/>
          </p:nvPr>
        </p:nvSpPr>
        <p:spPr/>
        <p:txBody>
          <a:bodyPr/>
          <a:lstStyle/>
          <a:p>
            <a:r>
              <a:rPr lang="en-US"/>
              <a:t>Department of Computer Science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1E5C8D4-E6D8-4517-B32F-80E18ECFC536}" type="datetime1">
              <a:rPr lang="en-US" smtClean="0"/>
              <a:t>5/21/2024</a:t>
            </a:fld>
            <a:endParaRPr lang="en-IN"/>
          </a:p>
        </p:txBody>
      </p:sp>
      <p:sp>
        <p:nvSpPr>
          <p:cNvPr id="6" name="Footer Placeholder 5"/>
          <p:cNvSpPr>
            <a:spLocks noGrp="1"/>
          </p:cNvSpPr>
          <p:nvPr>
            <p:ph type="ftr" sz="quarter" idx="11"/>
          </p:nvPr>
        </p:nvSpPr>
        <p:spPr/>
        <p:txBody>
          <a:bodyPr/>
          <a:lstStyle/>
          <a:p>
            <a:r>
              <a:rPr lang="en-US"/>
              <a:t>Department of Computer Science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40F0864-99CE-4EC5-B1E0-2BA2D8829FAB}" type="datetime1">
              <a:rPr lang="en-US" smtClean="0"/>
              <a:t>5/21/2024</a:t>
            </a:fld>
            <a:endParaRPr lang="en-IN"/>
          </a:p>
        </p:txBody>
      </p:sp>
      <p:sp>
        <p:nvSpPr>
          <p:cNvPr id="8" name="Footer Placeholder 7"/>
          <p:cNvSpPr>
            <a:spLocks noGrp="1"/>
          </p:cNvSpPr>
          <p:nvPr>
            <p:ph type="ftr" sz="quarter" idx="11"/>
          </p:nvPr>
        </p:nvSpPr>
        <p:spPr/>
        <p:txBody>
          <a:bodyPr/>
          <a:lstStyle/>
          <a:p>
            <a:r>
              <a:rPr lang="en-US"/>
              <a:t>Department of Computer Science</a:t>
            </a:r>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6F4922F-D73A-439C-BDFF-93B361D78A7C}" type="datetime1">
              <a:rPr lang="en-US" smtClean="0"/>
              <a:t>5/21/2024</a:t>
            </a:fld>
            <a:endParaRPr lang="en-IN"/>
          </a:p>
        </p:txBody>
      </p:sp>
      <p:sp>
        <p:nvSpPr>
          <p:cNvPr id="4" name="Footer Placeholder 3"/>
          <p:cNvSpPr>
            <a:spLocks noGrp="1"/>
          </p:cNvSpPr>
          <p:nvPr>
            <p:ph type="ftr" sz="quarter" idx="11"/>
          </p:nvPr>
        </p:nvSpPr>
        <p:spPr/>
        <p:txBody>
          <a:bodyPr/>
          <a:lstStyle/>
          <a:p>
            <a:r>
              <a:rPr lang="en-US"/>
              <a:t>Department of Computer Science</a:t>
            </a:r>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F6D94F-8DFE-4871-9269-55581107EDCF}" type="datetime1">
              <a:rPr lang="en-US" smtClean="0"/>
              <a:t>5/21/2024</a:t>
            </a:fld>
            <a:endParaRPr lang="en-IN"/>
          </a:p>
        </p:txBody>
      </p:sp>
      <p:sp>
        <p:nvSpPr>
          <p:cNvPr id="3" name="Footer Placeholder 2"/>
          <p:cNvSpPr>
            <a:spLocks noGrp="1"/>
          </p:cNvSpPr>
          <p:nvPr>
            <p:ph type="ftr" sz="quarter" idx="11"/>
          </p:nvPr>
        </p:nvSpPr>
        <p:spPr/>
        <p:txBody>
          <a:bodyPr/>
          <a:lstStyle/>
          <a:p>
            <a:r>
              <a:rPr lang="en-US"/>
              <a:t>Department of Computer Science</a:t>
            </a:r>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8CD3C5-2AE7-4C15-9EB4-3EE1F6874061}" type="datetime1">
              <a:rPr lang="en-US" smtClean="0"/>
              <a:t>5/21/2024</a:t>
            </a:fld>
            <a:endParaRPr lang="en-IN"/>
          </a:p>
        </p:txBody>
      </p:sp>
      <p:sp>
        <p:nvSpPr>
          <p:cNvPr id="6" name="Footer Placeholder 5"/>
          <p:cNvSpPr>
            <a:spLocks noGrp="1"/>
          </p:cNvSpPr>
          <p:nvPr>
            <p:ph type="ftr" sz="quarter" idx="11"/>
          </p:nvPr>
        </p:nvSpPr>
        <p:spPr/>
        <p:txBody>
          <a:bodyPr/>
          <a:lstStyle/>
          <a:p>
            <a:r>
              <a:rPr lang="en-US"/>
              <a:t>Department of Computer Science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88351-A806-4E82-BAD6-7934A280A74E}" type="datetime1">
              <a:rPr lang="en-US" smtClean="0"/>
              <a:t>5/21/2024</a:t>
            </a:fld>
            <a:endParaRPr lang="en-IN"/>
          </a:p>
        </p:txBody>
      </p:sp>
      <p:sp>
        <p:nvSpPr>
          <p:cNvPr id="6" name="Footer Placeholder 5"/>
          <p:cNvSpPr>
            <a:spLocks noGrp="1"/>
          </p:cNvSpPr>
          <p:nvPr>
            <p:ph type="ftr" sz="quarter" idx="11"/>
          </p:nvPr>
        </p:nvSpPr>
        <p:spPr/>
        <p:txBody>
          <a:bodyPr/>
          <a:lstStyle/>
          <a:p>
            <a:r>
              <a:rPr lang="en-US"/>
              <a:t>Department of Computer Science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045474-8B80-4466-8635-04BC5A775F70}" type="datetime1">
              <a:rPr lang="en-US" smtClean="0"/>
              <a:t>5/21/2024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2</a:t>
            </a:r>
          </a:p>
          <a:p>
            <a:r>
              <a:rPr lang="en-US" sz="3600" b="1" dirty="0">
                <a:solidFill>
                  <a:srgbClr val="C00000"/>
                </a:solidFill>
              </a:rPr>
              <a:t>Lecture 17</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a:t>Department of Computer Science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142852"/>
            <a:ext cx="8229600" cy="6500858"/>
          </a:xfrm>
        </p:spPr>
        <p:txBody>
          <a:bodyPr/>
          <a:lstStyle/>
          <a:p>
            <a:pPr algn="just">
              <a:buNone/>
            </a:pPr>
            <a:r>
              <a:rPr lang="en-IN" sz="2800" dirty="0"/>
              <a:t>In java, 3 streams are created for us automatically.</a:t>
            </a:r>
          </a:p>
          <a:p>
            <a:pPr>
              <a:buNone/>
            </a:pPr>
            <a:r>
              <a:rPr lang="en-IN" dirty="0"/>
              <a:t> All these streams are attached with console.</a:t>
            </a:r>
          </a:p>
          <a:p>
            <a:pPr>
              <a:buNone/>
            </a:pPr>
            <a:r>
              <a:rPr lang="en-IN" b="1" dirty="0">
                <a:solidFill>
                  <a:srgbClr val="FF0000"/>
                </a:solidFill>
              </a:rPr>
              <a:t>1) </a:t>
            </a:r>
            <a:r>
              <a:rPr lang="en-IN" b="1" dirty="0" err="1">
                <a:solidFill>
                  <a:srgbClr val="FF0000"/>
                </a:solidFill>
              </a:rPr>
              <a:t>System.out</a:t>
            </a:r>
            <a:r>
              <a:rPr lang="en-IN" b="1" dirty="0">
                <a:solidFill>
                  <a:srgbClr val="FF0000"/>
                </a:solidFill>
              </a:rPr>
              <a:t>: </a:t>
            </a:r>
            <a:r>
              <a:rPr lang="en-IN" dirty="0">
                <a:solidFill>
                  <a:srgbClr val="FF0000"/>
                </a:solidFill>
              </a:rPr>
              <a:t>standard output stream</a:t>
            </a:r>
          </a:p>
          <a:p>
            <a:pPr>
              <a:buNone/>
            </a:pPr>
            <a:r>
              <a:rPr lang="en-IN" b="1" dirty="0">
                <a:solidFill>
                  <a:srgbClr val="FF0000"/>
                </a:solidFill>
              </a:rPr>
              <a:t>2) </a:t>
            </a:r>
            <a:r>
              <a:rPr lang="en-IN" b="1" dirty="0" err="1">
                <a:solidFill>
                  <a:srgbClr val="FF0000"/>
                </a:solidFill>
              </a:rPr>
              <a:t>System.in</a:t>
            </a:r>
            <a:r>
              <a:rPr lang="en-IN" b="1" dirty="0">
                <a:solidFill>
                  <a:srgbClr val="FF0000"/>
                </a:solidFill>
              </a:rPr>
              <a:t>: </a:t>
            </a:r>
            <a:r>
              <a:rPr lang="en-IN" dirty="0">
                <a:solidFill>
                  <a:srgbClr val="FF0000"/>
                </a:solidFill>
              </a:rPr>
              <a:t>standard input stream</a:t>
            </a:r>
          </a:p>
          <a:p>
            <a:pPr>
              <a:buNone/>
            </a:pPr>
            <a:r>
              <a:rPr lang="en-IN" b="1" dirty="0">
                <a:solidFill>
                  <a:srgbClr val="FF0000"/>
                </a:solidFill>
              </a:rPr>
              <a:t>3) System.err: </a:t>
            </a:r>
            <a:r>
              <a:rPr lang="en-IN" dirty="0">
                <a:solidFill>
                  <a:srgbClr val="FF0000"/>
                </a:solidFill>
              </a:rPr>
              <a:t>standard error stream</a:t>
            </a:r>
          </a:p>
          <a:p>
            <a:pPr>
              <a:buNone/>
            </a:pPr>
            <a:r>
              <a:rPr lang="en-IN" dirty="0"/>
              <a:t>Code to print </a:t>
            </a:r>
            <a:r>
              <a:rPr lang="en-IN" b="1" dirty="0"/>
              <a:t>output and error</a:t>
            </a:r>
            <a:r>
              <a:rPr lang="en-IN" dirty="0"/>
              <a:t> message to the console.</a:t>
            </a:r>
          </a:p>
          <a:p>
            <a:pPr>
              <a:buNone/>
            </a:pPr>
            <a:endParaRPr lang="en-IN" dirty="0"/>
          </a:p>
          <a:p>
            <a:pPr lvl="0">
              <a:buNone/>
            </a:pPr>
            <a:r>
              <a:rPr lang="en-IN" dirty="0" err="1">
                <a:solidFill>
                  <a:srgbClr val="00B050"/>
                </a:solidFill>
              </a:rPr>
              <a:t>System.out.println</a:t>
            </a:r>
            <a:r>
              <a:rPr lang="en-IN" dirty="0">
                <a:solidFill>
                  <a:srgbClr val="00B050"/>
                </a:solidFill>
              </a:rPr>
              <a:t>("simple message");  </a:t>
            </a:r>
          </a:p>
          <a:p>
            <a:pPr lvl="0">
              <a:buNone/>
            </a:pPr>
            <a:r>
              <a:rPr lang="en-IN" dirty="0" err="1">
                <a:solidFill>
                  <a:srgbClr val="00B050"/>
                </a:solidFill>
              </a:rPr>
              <a:t>System.err.println</a:t>
            </a:r>
            <a:r>
              <a:rPr lang="en-IN" dirty="0">
                <a:solidFill>
                  <a:srgbClr val="00B050"/>
                </a:solidFill>
              </a:rPr>
              <a:t>("error message");  </a:t>
            </a:r>
          </a:p>
          <a:p>
            <a:pPr>
              <a:buNone/>
            </a:pPr>
            <a:endParaRPr lang="en-IN" dirty="0"/>
          </a:p>
          <a:p>
            <a:pPr>
              <a:buNone/>
            </a:pPr>
            <a:endParaRPr lang="en-IN" dirty="0"/>
          </a:p>
        </p:txBody>
      </p:sp>
      <p:sp>
        <p:nvSpPr>
          <p:cNvPr id="4" name="Footer Placeholder 3"/>
          <p:cNvSpPr>
            <a:spLocks noGrp="1"/>
          </p:cNvSpPr>
          <p:nvPr>
            <p:ph type="ftr" sz="quarter" idx="11"/>
          </p:nvPr>
        </p:nvSpPr>
        <p:spPr/>
        <p:txBody>
          <a:bodyPr/>
          <a:lstStyle/>
          <a:p>
            <a:r>
              <a:rPr lang="en-IN"/>
              <a:t>Department of Computer Science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lstStyle/>
          <a:p>
            <a:pPr algn="just">
              <a:buNone/>
            </a:pPr>
            <a:r>
              <a:rPr lang="en-IN" dirty="0">
                <a:solidFill>
                  <a:srgbClr val="FF0000"/>
                </a:solidFill>
              </a:rPr>
              <a:t>OutputStream</a:t>
            </a:r>
          </a:p>
          <a:p>
            <a:pPr algn="just">
              <a:buNone/>
            </a:pPr>
            <a:r>
              <a:rPr lang="en-IN" dirty="0"/>
              <a:t>Java application uses an output stream to write data to a destination, it may be a </a:t>
            </a:r>
            <a:r>
              <a:rPr lang="en-IN" dirty="0" err="1"/>
              <a:t>file,an</a:t>
            </a:r>
            <a:r>
              <a:rPr lang="en-IN" dirty="0"/>
              <a:t> </a:t>
            </a:r>
            <a:r>
              <a:rPr lang="en-IN" dirty="0" err="1"/>
              <a:t>array,peripheral</a:t>
            </a:r>
            <a:r>
              <a:rPr lang="en-IN" dirty="0"/>
              <a:t> device or socket.</a:t>
            </a:r>
          </a:p>
          <a:p>
            <a:pPr algn="just">
              <a:buNone/>
            </a:pPr>
            <a:r>
              <a:rPr lang="en-IN" dirty="0">
                <a:solidFill>
                  <a:srgbClr val="FF0000"/>
                </a:solidFill>
              </a:rPr>
              <a:t>InputStream</a:t>
            </a:r>
          </a:p>
          <a:p>
            <a:pPr algn="just">
              <a:buNone/>
            </a:pPr>
            <a:r>
              <a:rPr lang="en-IN" dirty="0"/>
              <a:t>Java application uses an input stream to read data from a source, it may be a </a:t>
            </a:r>
            <a:r>
              <a:rPr lang="en-IN" dirty="0" err="1"/>
              <a:t>file,an</a:t>
            </a:r>
            <a:r>
              <a:rPr lang="en-IN" dirty="0"/>
              <a:t> </a:t>
            </a:r>
            <a:r>
              <a:rPr lang="en-IN" dirty="0" err="1"/>
              <a:t>array,peripheral</a:t>
            </a:r>
            <a:r>
              <a:rPr lang="en-IN" dirty="0"/>
              <a:t> device or socket.</a:t>
            </a:r>
          </a:p>
          <a:p>
            <a:pPr>
              <a:buNone/>
            </a:pPr>
            <a:endParaRPr lang="en-IN" dirty="0"/>
          </a:p>
        </p:txBody>
      </p:sp>
      <p:sp>
        <p:nvSpPr>
          <p:cNvPr id="4" name="Footer Placeholder 3"/>
          <p:cNvSpPr>
            <a:spLocks noGrp="1"/>
          </p:cNvSpPr>
          <p:nvPr>
            <p:ph type="ftr" sz="quarter" idx="11"/>
          </p:nvPr>
        </p:nvSpPr>
        <p:spPr/>
        <p:txBody>
          <a:bodyPr/>
          <a:lstStyle/>
          <a:p>
            <a:r>
              <a:rPr lang="en-IN"/>
              <a:t>Department of Computer Science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Autofit/>
          </a:bodyPr>
          <a:lstStyle/>
          <a:p>
            <a:r>
              <a:rPr lang="en-IN" sz="3200" dirty="0">
                <a:solidFill>
                  <a:srgbClr val="FF0000"/>
                </a:solidFill>
              </a:rPr>
              <a:t>Working of Java OutputStream and InputStream</a:t>
            </a:r>
          </a:p>
        </p:txBody>
      </p:sp>
      <p:pic>
        <p:nvPicPr>
          <p:cNvPr id="4" name="Content Placeholder 3" descr="Java IO"/>
          <p:cNvPicPr>
            <a:picLocks noGrp="1"/>
          </p:cNvPicPr>
          <p:nvPr>
            <p:ph idx="1"/>
          </p:nvPr>
        </p:nvPicPr>
        <p:blipFill>
          <a:blip r:embed="rId2"/>
          <a:srcRect/>
          <a:stretch>
            <a:fillRect/>
          </a:stretch>
        </p:blipFill>
        <p:spPr bwMode="auto">
          <a:xfrm>
            <a:off x="457200" y="2838110"/>
            <a:ext cx="8229600" cy="2253343"/>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a:t>Department of Computer Science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a:solidFill>
                  <a:srgbClr val="FF0000"/>
                </a:solidFill>
              </a:rPr>
              <a:t>OutputStream class</a:t>
            </a:r>
          </a:p>
        </p:txBody>
      </p:sp>
      <p:sp>
        <p:nvSpPr>
          <p:cNvPr id="3" name="Content Placeholder 2"/>
          <p:cNvSpPr>
            <a:spLocks noGrp="1"/>
          </p:cNvSpPr>
          <p:nvPr>
            <p:ph idx="1"/>
          </p:nvPr>
        </p:nvSpPr>
        <p:spPr>
          <a:xfrm>
            <a:off x="457200" y="1285860"/>
            <a:ext cx="8229600" cy="5357850"/>
          </a:xfrm>
        </p:spPr>
        <p:txBody>
          <a:bodyPr/>
          <a:lstStyle/>
          <a:p>
            <a:pPr algn="just"/>
            <a:r>
              <a:rPr lang="en-IN" sz="2800" dirty="0"/>
              <a:t>OutputStream class is an abstract class. It is the super class of all classes representing an output stream of bytes. An output stream accepts output bytes and sends them to some sink.</a:t>
            </a:r>
          </a:p>
          <a:p>
            <a:pPr>
              <a:buNone/>
            </a:pPr>
            <a:endParaRPr lang="en-IN" dirty="0"/>
          </a:p>
        </p:txBody>
      </p:sp>
      <p:pic>
        <p:nvPicPr>
          <p:cNvPr id="1026" name="Picture 2" descr="C:\Users\Administrator\Desktop\out.jpg"/>
          <p:cNvPicPr>
            <a:picLocks noChangeAspect="1" noChangeArrowheads="1"/>
          </p:cNvPicPr>
          <p:nvPr/>
        </p:nvPicPr>
        <p:blipFill>
          <a:blip r:embed="rId2"/>
          <a:srcRect/>
          <a:stretch>
            <a:fillRect/>
          </a:stretch>
        </p:blipFill>
        <p:spPr bwMode="auto">
          <a:xfrm>
            <a:off x="214282" y="3357562"/>
            <a:ext cx="8643998" cy="2928958"/>
          </a:xfrm>
          <a:prstGeom prst="rect">
            <a:avLst/>
          </a:prstGeom>
          <a:noFill/>
        </p:spPr>
      </p:pic>
      <p:sp>
        <p:nvSpPr>
          <p:cNvPr id="5" name="Footer Placeholder 4"/>
          <p:cNvSpPr>
            <a:spLocks noGrp="1"/>
          </p:cNvSpPr>
          <p:nvPr>
            <p:ph type="ftr" sz="quarter" idx="11"/>
          </p:nvPr>
        </p:nvSpPr>
        <p:spPr/>
        <p:txBody>
          <a:bodyPr/>
          <a:lstStyle/>
          <a:p>
            <a:r>
              <a:rPr lang="en-IN"/>
              <a:t>Department of Computer Science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1285860"/>
            <a:ext cx="8229600" cy="5357850"/>
          </a:xfrm>
        </p:spPr>
        <p:txBody>
          <a:bodyPr/>
          <a:lstStyle/>
          <a:p>
            <a:pPr>
              <a:buNone/>
            </a:pPr>
            <a:endParaRPr lang="en-IN" dirty="0"/>
          </a:p>
        </p:txBody>
      </p:sp>
      <p:pic>
        <p:nvPicPr>
          <p:cNvPr id="4" name="Picture 3" descr="output stream hierarchy in I/O"/>
          <p:cNvPicPr/>
          <p:nvPr/>
        </p:nvPicPr>
        <p:blipFill>
          <a:blip r:embed="rId2"/>
          <a:srcRect/>
          <a:stretch>
            <a:fillRect/>
          </a:stretch>
        </p:blipFill>
        <p:spPr bwMode="auto">
          <a:xfrm>
            <a:off x="214282" y="1357298"/>
            <a:ext cx="8715435" cy="4572032"/>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a:t>Department of Computer Science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b="1" dirty="0">
                <a:solidFill>
                  <a:srgbClr val="FF0000"/>
                </a:solidFill>
              </a:rPr>
              <a:t>InputStream class</a:t>
            </a:r>
            <a:endParaRPr lang="en-IN" dirty="0">
              <a:solidFill>
                <a:srgbClr val="FF0000"/>
              </a:solidFill>
            </a:endParaRPr>
          </a:p>
        </p:txBody>
      </p:sp>
      <p:sp>
        <p:nvSpPr>
          <p:cNvPr id="3" name="Content Placeholder 2"/>
          <p:cNvSpPr>
            <a:spLocks noGrp="1"/>
          </p:cNvSpPr>
          <p:nvPr>
            <p:ph idx="1"/>
          </p:nvPr>
        </p:nvSpPr>
        <p:spPr>
          <a:xfrm>
            <a:off x="457200" y="1285860"/>
            <a:ext cx="8229600" cy="5357850"/>
          </a:xfrm>
        </p:spPr>
        <p:txBody>
          <a:bodyPr/>
          <a:lstStyle/>
          <a:p>
            <a:pPr algn="just"/>
            <a:r>
              <a:rPr lang="en-IN" dirty="0"/>
              <a:t>InputStream class is an abstract class. It is the super class of all classes representing an input stream of bytes.</a:t>
            </a:r>
          </a:p>
          <a:p>
            <a:pPr algn="just"/>
            <a:endParaRPr lang="en-IN" dirty="0"/>
          </a:p>
          <a:p>
            <a:pPr>
              <a:buNone/>
            </a:pPr>
            <a:endParaRPr lang="en-IN" dirty="0"/>
          </a:p>
        </p:txBody>
      </p:sp>
      <p:sp>
        <p:nvSpPr>
          <p:cNvPr id="4" name="Footer Placeholder 3"/>
          <p:cNvSpPr>
            <a:spLocks noGrp="1"/>
          </p:cNvSpPr>
          <p:nvPr>
            <p:ph type="ftr" sz="quarter" idx="11"/>
          </p:nvPr>
        </p:nvSpPr>
        <p:spPr/>
        <p:txBody>
          <a:bodyPr/>
          <a:lstStyle/>
          <a:p>
            <a:r>
              <a:rPr lang="en-IN"/>
              <a:t>Department of Computer Science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sz="3600" b="1" dirty="0">
                <a:solidFill>
                  <a:srgbClr val="FF0000"/>
                </a:solidFill>
              </a:rPr>
              <a:t>Commonly used methods of InputStream class</a:t>
            </a:r>
            <a:br>
              <a:rPr lang="en-IN" dirty="0"/>
            </a:br>
            <a:endParaRPr lang="en-IN" dirty="0"/>
          </a:p>
        </p:txBody>
      </p:sp>
      <p:sp>
        <p:nvSpPr>
          <p:cNvPr id="3" name="Content Placeholder 2"/>
          <p:cNvSpPr>
            <a:spLocks noGrp="1"/>
          </p:cNvSpPr>
          <p:nvPr>
            <p:ph idx="1"/>
          </p:nvPr>
        </p:nvSpPr>
        <p:spPr>
          <a:xfrm>
            <a:off x="457200" y="1285860"/>
            <a:ext cx="8229600" cy="5357850"/>
          </a:xfrm>
        </p:spPr>
        <p:txBody>
          <a:bodyPr/>
          <a:lstStyle/>
          <a:p>
            <a:pPr>
              <a:buNone/>
            </a:pPr>
            <a:r>
              <a:rPr lang="en-US" dirty="0"/>
              <a:t>  </a:t>
            </a:r>
            <a:endParaRPr lang="en-IN" dirty="0"/>
          </a:p>
        </p:txBody>
      </p:sp>
      <p:pic>
        <p:nvPicPr>
          <p:cNvPr id="3074" name="Picture 2" descr="C:\Users\Administrator\Desktop\in.jpg"/>
          <p:cNvPicPr>
            <a:picLocks noChangeAspect="1" noChangeArrowheads="1"/>
          </p:cNvPicPr>
          <p:nvPr/>
        </p:nvPicPr>
        <p:blipFill>
          <a:blip r:embed="rId3"/>
          <a:srcRect/>
          <a:stretch>
            <a:fillRect/>
          </a:stretch>
        </p:blipFill>
        <p:spPr bwMode="auto">
          <a:xfrm>
            <a:off x="0" y="1357298"/>
            <a:ext cx="9143999" cy="3786214"/>
          </a:xfrm>
          <a:prstGeom prst="rect">
            <a:avLst/>
          </a:prstGeom>
          <a:noFill/>
        </p:spPr>
      </p:pic>
      <p:sp>
        <p:nvSpPr>
          <p:cNvPr id="5" name="Footer Placeholder 4"/>
          <p:cNvSpPr>
            <a:spLocks noGrp="1"/>
          </p:cNvSpPr>
          <p:nvPr>
            <p:ph type="ftr" sz="quarter" idx="11"/>
          </p:nvPr>
        </p:nvSpPr>
        <p:spPr/>
        <p:txBody>
          <a:bodyPr/>
          <a:lstStyle/>
          <a:p>
            <a:r>
              <a:rPr lang="en-IN"/>
              <a:t>Department of Computer Science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pic>
        <p:nvPicPr>
          <p:cNvPr id="4" name="Content Placeholder 3" descr="Input stream hierarchy in I/O"/>
          <p:cNvPicPr>
            <a:picLocks noGrp="1"/>
          </p:cNvPicPr>
          <p:nvPr>
            <p:ph idx="1"/>
          </p:nvPr>
        </p:nvPicPr>
        <p:blipFill>
          <a:blip r:embed="rId2"/>
          <a:srcRect/>
          <a:stretch>
            <a:fillRect/>
          </a:stretch>
        </p:blipFill>
        <p:spPr bwMode="auto">
          <a:xfrm>
            <a:off x="142844" y="1142984"/>
            <a:ext cx="8715436" cy="4536297"/>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a:t>Department of Computer Science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r>
              <a:rPr lang="en-IN" sz="3100" dirty="0">
                <a:solidFill>
                  <a:srgbClr val="FF0000"/>
                </a:solidFill>
              </a:rPr>
              <a:t>FileInputStream and FileOutputStream (File Handling)</a:t>
            </a:r>
            <a:endParaRPr lang="en-IN" dirty="0"/>
          </a:p>
        </p:txBody>
      </p:sp>
      <p:sp>
        <p:nvSpPr>
          <p:cNvPr id="3" name="Content Placeholder 2"/>
          <p:cNvSpPr>
            <a:spLocks noGrp="1"/>
          </p:cNvSpPr>
          <p:nvPr>
            <p:ph idx="1"/>
          </p:nvPr>
        </p:nvSpPr>
        <p:spPr>
          <a:xfrm>
            <a:off x="457200" y="1285860"/>
            <a:ext cx="8229600" cy="5357850"/>
          </a:xfrm>
        </p:spPr>
        <p:txBody>
          <a:bodyPr>
            <a:normAutofit fontScale="92500" lnSpcReduction="10000"/>
          </a:bodyPr>
          <a:lstStyle/>
          <a:p>
            <a:pPr algn="just">
              <a:buNone/>
            </a:pPr>
            <a:r>
              <a:rPr lang="en-IN" dirty="0"/>
              <a:t>In Java, </a:t>
            </a:r>
            <a:r>
              <a:rPr lang="en-IN" dirty="0">
                <a:solidFill>
                  <a:srgbClr val="FF0000"/>
                </a:solidFill>
              </a:rPr>
              <a:t>FileInputStream</a:t>
            </a:r>
            <a:r>
              <a:rPr lang="en-IN" dirty="0"/>
              <a:t> and </a:t>
            </a:r>
            <a:r>
              <a:rPr lang="en-IN" dirty="0">
                <a:solidFill>
                  <a:srgbClr val="FF0000"/>
                </a:solidFill>
              </a:rPr>
              <a:t>FileOutputStream</a:t>
            </a:r>
            <a:r>
              <a:rPr lang="en-IN" dirty="0"/>
              <a:t> classes are used to read and write data in file. In another words, they are used for file handling in java.</a:t>
            </a:r>
            <a:endParaRPr lang="en-IN" dirty="0">
              <a:solidFill>
                <a:srgbClr val="FF0000"/>
              </a:solidFill>
            </a:endParaRPr>
          </a:p>
          <a:p>
            <a:pPr algn="just">
              <a:buNone/>
            </a:pPr>
            <a:r>
              <a:rPr lang="en-IN" dirty="0">
                <a:solidFill>
                  <a:srgbClr val="FF0000"/>
                </a:solidFill>
              </a:rPr>
              <a:t>Java FileOutputStream class</a:t>
            </a:r>
          </a:p>
          <a:p>
            <a:pPr algn="just">
              <a:buNone/>
            </a:pPr>
            <a:r>
              <a:rPr lang="en-IN" dirty="0"/>
              <a:t>Java FileOutputStream is an output stream for writing data to a file.</a:t>
            </a:r>
          </a:p>
          <a:p>
            <a:pPr algn="just">
              <a:buNone/>
            </a:pPr>
            <a:r>
              <a:rPr lang="en-IN" dirty="0"/>
              <a:t>If you have to write primitive values then use FileOutputStream. Instead, for character-oriented data, prefer FileWriter.But you can write byte-oriented as well as character-oriented data.</a:t>
            </a:r>
          </a:p>
          <a:p>
            <a:pPr>
              <a:buNone/>
            </a:pPr>
            <a:endParaRPr lang="en-IN" dirty="0"/>
          </a:p>
        </p:txBody>
      </p:sp>
      <p:sp>
        <p:nvSpPr>
          <p:cNvPr id="4" name="Footer Placeholder 3"/>
          <p:cNvSpPr>
            <a:spLocks noGrp="1"/>
          </p:cNvSpPr>
          <p:nvPr>
            <p:ph type="ftr" sz="quarter" idx="11"/>
          </p:nvPr>
        </p:nvSpPr>
        <p:spPr/>
        <p:txBody>
          <a:bodyPr/>
          <a:lstStyle/>
          <a:p>
            <a:r>
              <a:rPr lang="en-IN"/>
              <a:t>Department of Computer Science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85000" lnSpcReduction="10000"/>
          </a:bodyPr>
          <a:lstStyle/>
          <a:p>
            <a:pPr lvl="0">
              <a:buNone/>
            </a:pPr>
            <a:r>
              <a:rPr lang="en-IN" b="1" dirty="0"/>
              <a:t>import</a:t>
            </a:r>
            <a:r>
              <a:rPr lang="en-IN" dirty="0"/>
              <a:t> java.io.*;  </a:t>
            </a:r>
          </a:p>
          <a:p>
            <a:pPr lvl="0">
              <a:buNone/>
            </a:pPr>
            <a:r>
              <a:rPr lang="en-IN" b="1" dirty="0"/>
              <a:t>class</a:t>
            </a:r>
            <a:r>
              <a:rPr lang="en-IN" dirty="0"/>
              <a:t> Test{  </a:t>
            </a:r>
          </a:p>
          <a:p>
            <a:pPr lvl="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   </a:t>
            </a:r>
            <a:r>
              <a:rPr lang="en-IN" b="1" dirty="0"/>
              <a:t>try</a:t>
            </a:r>
            <a:r>
              <a:rPr lang="en-IN" dirty="0"/>
              <a:t>{  </a:t>
            </a:r>
          </a:p>
          <a:p>
            <a:pPr lvl="0">
              <a:buNone/>
            </a:pPr>
            <a:r>
              <a:rPr lang="en-IN" dirty="0"/>
              <a:t>     </a:t>
            </a:r>
            <a:r>
              <a:rPr lang="en-IN" sz="2800" dirty="0" err="1"/>
              <a:t>FileOutputstream</a:t>
            </a:r>
            <a:r>
              <a:rPr lang="en-IN" sz="2800" dirty="0"/>
              <a:t> </a:t>
            </a:r>
            <a:r>
              <a:rPr lang="en-IN" sz="2800" dirty="0" err="1"/>
              <a:t>fout</a:t>
            </a:r>
            <a:r>
              <a:rPr lang="en-IN" sz="2800" dirty="0"/>
              <a:t>=</a:t>
            </a:r>
            <a:r>
              <a:rPr lang="en-IN" sz="2800" b="1" dirty="0"/>
              <a:t>new</a:t>
            </a:r>
            <a:r>
              <a:rPr lang="en-IN" sz="2800" dirty="0"/>
              <a:t> </a:t>
            </a:r>
            <a:r>
              <a:rPr lang="en-IN" sz="2800" dirty="0" err="1"/>
              <a:t>FileOutputStream</a:t>
            </a:r>
            <a:r>
              <a:rPr lang="en-IN" sz="2800" dirty="0"/>
              <a:t>("abc.txt");</a:t>
            </a:r>
            <a:r>
              <a:rPr lang="en-IN" dirty="0"/>
              <a:t>  </a:t>
            </a:r>
          </a:p>
          <a:p>
            <a:pPr lvl="0">
              <a:buNone/>
            </a:pPr>
            <a:r>
              <a:rPr lang="en-IN" dirty="0"/>
              <a:t>     String s="</a:t>
            </a:r>
            <a:r>
              <a:rPr lang="en-IN" dirty="0" err="1"/>
              <a:t>Sachin</a:t>
            </a:r>
            <a:r>
              <a:rPr lang="en-IN" dirty="0"/>
              <a:t> </a:t>
            </a:r>
            <a:r>
              <a:rPr lang="en-IN" dirty="0" err="1"/>
              <a:t>Tendulkar</a:t>
            </a:r>
            <a:r>
              <a:rPr lang="en-IN" dirty="0"/>
              <a:t> is my favourite player";  </a:t>
            </a:r>
          </a:p>
          <a:p>
            <a:pPr lvl="0">
              <a:buNone/>
            </a:pPr>
            <a:r>
              <a:rPr lang="en-IN" dirty="0"/>
              <a:t>     </a:t>
            </a:r>
            <a:r>
              <a:rPr lang="en-IN" b="1" dirty="0"/>
              <a:t>byte</a:t>
            </a:r>
            <a:r>
              <a:rPr lang="en-IN" dirty="0"/>
              <a:t> b[]=</a:t>
            </a:r>
            <a:r>
              <a:rPr lang="en-IN" dirty="0" err="1"/>
              <a:t>s.getBytes</a:t>
            </a:r>
            <a:r>
              <a:rPr lang="en-IN" dirty="0"/>
              <a:t>();</a:t>
            </a:r>
            <a:r>
              <a:rPr lang="en-IN" sz="2800" dirty="0"/>
              <a:t>//converting string into byte array  </a:t>
            </a:r>
            <a:endParaRPr lang="en-IN" dirty="0"/>
          </a:p>
          <a:p>
            <a:pPr lvl="0">
              <a:buNone/>
            </a:pPr>
            <a:r>
              <a:rPr lang="en-IN" dirty="0"/>
              <a:t>     </a:t>
            </a:r>
            <a:r>
              <a:rPr lang="en-IN" dirty="0" err="1"/>
              <a:t>fout.write</a:t>
            </a:r>
            <a:r>
              <a:rPr lang="en-IN" dirty="0"/>
              <a:t>(b);  </a:t>
            </a:r>
          </a:p>
          <a:p>
            <a:pPr lvl="0">
              <a:buNone/>
            </a:pPr>
            <a:r>
              <a:rPr lang="en-IN" dirty="0"/>
              <a:t>     </a:t>
            </a:r>
            <a:r>
              <a:rPr lang="en-IN" dirty="0" err="1"/>
              <a:t>fout.close</a:t>
            </a:r>
            <a:r>
              <a:rPr lang="en-IN" dirty="0"/>
              <a:t>();  </a:t>
            </a:r>
          </a:p>
          <a:p>
            <a:pPr lvl="0">
              <a:buNone/>
            </a:pPr>
            <a:r>
              <a:rPr lang="en-IN" dirty="0"/>
              <a:t>     </a:t>
            </a:r>
            <a:r>
              <a:rPr lang="en-IN" dirty="0" err="1"/>
              <a:t>System.out.println</a:t>
            </a:r>
            <a:r>
              <a:rPr lang="en-IN" dirty="0"/>
              <a:t>("success...");  </a:t>
            </a:r>
          </a:p>
          <a:p>
            <a:pPr lvl="0">
              <a:buNone/>
            </a:pPr>
            <a:r>
              <a:rPr lang="en-IN" dirty="0"/>
              <a:t>    }</a:t>
            </a:r>
            <a:r>
              <a:rPr lang="en-IN" b="1" dirty="0"/>
              <a:t>catch</a:t>
            </a:r>
            <a:r>
              <a:rPr lang="en-IN" dirty="0"/>
              <a:t>(Exception e){</a:t>
            </a:r>
            <a:r>
              <a:rPr lang="en-IN" dirty="0" err="1"/>
              <a:t>system.out.println</a:t>
            </a:r>
            <a:r>
              <a:rPr lang="en-IN" dirty="0"/>
              <a:t>(e);}  </a:t>
            </a:r>
          </a:p>
          <a:p>
            <a:pPr lvl="0">
              <a:buNone/>
            </a:pPr>
            <a:r>
              <a:rPr lang="en-IN" dirty="0"/>
              <a:t>  }  </a:t>
            </a:r>
          </a:p>
          <a:p>
            <a:pPr lvl="0">
              <a:buNone/>
            </a:pPr>
            <a:r>
              <a:rPr lang="en-IN" dirty="0"/>
              <a:t>}  </a:t>
            </a:r>
          </a:p>
          <a:p>
            <a:pPr>
              <a:buNone/>
            </a:pPr>
            <a:r>
              <a:rPr lang="en-IN" dirty="0" err="1">
                <a:solidFill>
                  <a:srgbClr val="FF0000"/>
                </a:solidFill>
              </a:rPr>
              <a:t>Output:success</a:t>
            </a:r>
            <a:r>
              <a:rPr lang="en-IN" dirty="0">
                <a:solidFill>
                  <a:srgbClr val="FF0000"/>
                </a:solidFill>
              </a:rPr>
              <a:t>...</a:t>
            </a:r>
          </a:p>
          <a:p>
            <a:pPr>
              <a:buNone/>
            </a:pPr>
            <a:endParaRPr lang="en-IN" dirty="0"/>
          </a:p>
        </p:txBody>
      </p:sp>
      <p:sp>
        <p:nvSpPr>
          <p:cNvPr id="4" name="Footer Placeholder 3"/>
          <p:cNvSpPr>
            <a:spLocks noGrp="1"/>
          </p:cNvSpPr>
          <p:nvPr>
            <p:ph type="ftr" sz="quarter" idx="11"/>
          </p:nvPr>
        </p:nvSpPr>
        <p:spPr/>
        <p:txBody>
          <a:bodyPr/>
          <a:lstStyle/>
          <a:p>
            <a:r>
              <a:rPr lang="en-IN"/>
              <a:t>Department of Computer Science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17</a:t>
            </a:r>
          </a:p>
        </p:txBody>
      </p:sp>
      <p:sp>
        <p:nvSpPr>
          <p:cNvPr id="3" name="Content Placeholder 2"/>
          <p:cNvSpPr>
            <a:spLocks noGrp="1"/>
          </p:cNvSpPr>
          <p:nvPr>
            <p:ph idx="1"/>
          </p:nvPr>
        </p:nvSpPr>
        <p:spPr>
          <a:xfrm>
            <a:off x="457200" y="836712"/>
            <a:ext cx="8229600" cy="5289451"/>
          </a:xfrm>
        </p:spPr>
        <p:txBody>
          <a:bodyPr>
            <a:normAutofit/>
          </a:bodyPr>
          <a:lstStyle/>
          <a:p>
            <a:r>
              <a:rPr lang="en-US" dirty="0"/>
              <a:t>Byte Streams and Character Streams</a:t>
            </a:r>
          </a:p>
          <a:p>
            <a:r>
              <a:rPr lang="en-US" dirty="0"/>
              <a:t>Reading and Writing File in Java</a:t>
            </a:r>
            <a:endParaRPr lang="en-US" b="1" dirty="0"/>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a:t>Department of Computer Science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pic>
        <p:nvPicPr>
          <p:cNvPr id="4" name="Content Placeholder 3" descr="FileOutputStream example in I/O"/>
          <p:cNvPicPr>
            <a:picLocks noGrp="1"/>
          </p:cNvPicPr>
          <p:nvPr>
            <p:ph idx="1"/>
          </p:nvPr>
        </p:nvPicPr>
        <p:blipFill>
          <a:blip r:embed="rId2"/>
          <a:srcRect/>
          <a:stretch>
            <a:fillRect/>
          </a:stretch>
        </p:blipFill>
        <p:spPr bwMode="auto">
          <a:xfrm>
            <a:off x="285720" y="1428737"/>
            <a:ext cx="8358246" cy="3683808"/>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a:t>Department of Computer Science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IN" sz="3200" dirty="0">
                <a:solidFill>
                  <a:srgbClr val="FF0000"/>
                </a:solidFill>
              </a:rPr>
              <a:t>Java </a:t>
            </a:r>
            <a:r>
              <a:rPr lang="en-IN" sz="3200" dirty="0" err="1">
                <a:solidFill>
                  <a:srgbClr val="FF0000"/>
                </a:solidFill>
              </a:rPr>
              <a:t>FileInputStream</a:t>
            </a:r>
            <a:r>
              <a:rPr lang="en-IN" sz="3200" dirty="0">
                <a:solidFill>
                  <a:srgbClr val="FF0000"/>
                </a:solidFill>
              </a:rPr>
              <a:t> class</a:t>
            </a:r>
          </a:p>
        </p:txBody>
      </p:sp>
      <p:sp>
        <p:nvSpPr>
          <p:cNvPr id="3" name="Content Placeholder 2"/>
          <p:cNvSpPr>
            <a:spLocks noGrp="1"/>
          </p:cNvSpPr>
          <p:nvPr>
            <p:ph idx="1"/>
          </p:nvPr>
        </p:nvSpPr>
        <p:spPr>
          <a:xfrm>
            <a:off x="457200" y="785794"/>
            <a:ext cx="8229600" cy="5857916"/>
          </a:xfrm>
        </p:spPr>
        <p:txBody>
          <a:bodyPr>
            <a:normAutofit fontScale="70000" lnSpcReduction="20000"/>
          </a:bodyPr>
          <a:lstStyle/>
          <a:p>
            <a:pPr algn="just">
              <a:buNone/>
            </a:pPr>
            <a:r>
              <a:rPr lang="en-IN" dirty="0"/>
              <a:t>Java </a:t>
            </a:r>
            <a:r>
              <a:rPr lang="en-IN" dirty="0" err="1"/>
              <a:t>FileInputStream</a:t>
            </a:r>
            <a:r>
              <a:rPr lang="en-IN" dirty="0"/>
              <a:t> class obtains input bytes from a </a:t>
            </a:r>
            <a:r>
              <a:rPr lang="en-IN" dirty="0" err="1"/>
              <a:t>file.It</a:t>
            </a:r>
            <a:r>
              <a:rPr lang="en-IN" dirty="0"/>
              <a:t> is used for reading streams of raw bytes such as image data. For reading streams of characters, consider using </a:t>
            </a:r>
            <a:r>
              <a:rPr lang="en-IN" dirty="0" err="1"/>
              <a:t>FileReader.It</a:t>
            </a:r>
            <a:r>
              <a:rPr lang="en-IN" dirty="0"/>
              <a:t> should be used to read byte-oriented data for example to read image, audio, video etc.</a:t>
            </a:r>
          </a:p>
          <a:p>
            <a:pPr lvl="0">
              <a:buNone/>
            </a:pPr>
            <a:r>
              <a:rPr lang="en-IN" b="1" dirty="0"/>
              <a:t>import</a:t>
            </a:r>
            <a:r>
              <a:rPr lang="en-IN" dirty="0"/>
              <a:t> java.io.*;  </a:t>
            </a:r>
          </a:p>
          <a:p>
            <a:pPr lvl="0">
              <a:buNone/>
            </a:pPr>
            <a:r>
              <a:rPr lang="en-IN" b="1" dirty="0"/>
              <a:t>class</a:t>
            </a:r>
            <a:r>
              <a:rPr lang="en-IN" dirty="0"/>
              <a:t> </a:t>
            </a:r>
            <a:r>
              <a:rPr lang="en-IN" dirty="0" err="1"/>
              <a:t>SimpleRead</a:t>
            </a:r>
            <a:r>
              <a:rPr lang="en-IN" dirty="0"/>
              <a:t>{  </a:t>
            </a:r>
          </a:p>
          <a:p>
            <a:pPr lvl="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  </a:t>
            </a:r>
            <a:r>
              <a:rPr lang="en-IN" b="1" dirty="0"/>
              <a:t>try</a:t>
            </a:r>
            <a:r>
              <a:rPr lang="en-IN" dirty="0"/>
              <a:t>{  </a:t>
            </a:r>
          </a:p>
          <a:p>
            <a:pPr lvl="0">
              <a:buNone/>
            </a:pPr>
            <a:r>
              <a:rPr lang="en-IN" dirty="0"/>
              <a:t>    </a:t>
            </a:r>
            <a:r>
              <a:rPr lang="en-IN" dirty="0" err="1"/>
              <a:t>FileInputStream</a:t>
            </a:r>
            <a:r>
              <a:rPr lang="en-IN" dirty="0"/>
              <a:t> fin=</a:t>
            </a:r>
            <a:r>
              <a:rPr lang="en-IN" b="1" dirty="0"/>
              <a:t>new</a:t>
            </a:r>
            <a:r>
              <a:rPr lang="en-IN" dirty="0"/>
              <a:t> </a:t>
            </a:r>
            <a:r>
              <a:rPr lang="en-IN" dirty="0" err="1"/>
              <a:t>FileInputStream</a:t>
            </a:r>
            <a:r>
              <a:rPr lang="en-IN" dirty="0"/>
              <a:t>("abc.txt");  </a:t>
            </a:r>
          </a:p>
          <a:p>
            <a:pPr lvl="0">
              <a:buNone/>
            </a:pPr>
            <a:r>
              <a:rPr lang="en-IN" dirty="0"/>
              <a:t>    </a:t>
            </a:r>
            <a:r>
              <a:rPr lang="en-IN" b="1" dirty="0" err="1"/>
              <a:t>int</a:t>
            </a:r>
            <a:r>
              <a:rPr lang="en-IN" dirty="0"/>
              <a:t> </a:t>
            </a:r>
            <a:r>
              <a:rPr lang="en-IN" dirty="0" err="1"/>
              <a:t>i</a:t>
            </a:r>
            <a:r>
              <a:rPr lang="en-IN" dirty="0"/>
              <a:t>=0;  </a:t>
            </a:r>
          </a:p>
          <a:p>
            <a:pPr lvl="0">
              <a:buNone/>
            </a:pPr>
            <a:r>
              <a:rPr lang="en-IN" dirty="0"/>
              <a:t>    </a:t>
            </a:r>
            <a:r>
              <a:rPr lang="en-IN" b="1" dirty="0"/>
              <a:t>while</a:t>
            </a:r>
            <a:r>
              <a:rPr lang="en-IN" dirty="0"/>
              <a:t>((</a:t>
            </a:r>
            <a:r>
              <a:rPr lang="en-IN" dirty="0" err="1"/>
              <a:t>i</a:t>
            </a:r>
            <a:r>
              <a:rPr lang="en-IN" dirty="0"/>
              <a:t>=</a:t>
            </a:r>
            <a:r>
              <a:rPr lang="en-IN" dirty="0" err="1"/>
              <a:t>fin.read</a:t>
            </a:r>
            <a:r>
              <a:rPr lang="en-IN" dirty="0"/>
              <a:t>())!=-1){  </a:t>
            </a:r>
          </a:p>
          <a:p>
            <a:pPr lvl="0">
              <a:buNone/>
            </a:pPr>
            <a:r>
              <a:rPr lang="en-IN" dirty="0"/>
              <a:t>     </a:t>
            </a:r>
            <a:r>
              <a:rPr lang="en-IN" dirty="0" err="1"/>
              <a:t>System.out.println</a:t>
            </a:r>
            <a:r>
              <a:rPr lang="en-IN" dirty="0"/>
              <a:t>((</a:t>
            </a:r>
            <a:r>
              <a:rPr lang="en-IN" b="1" dirty="0"/>
              <a:t>char</a:t>
            </a:r>
            <a:r>
              <a:rPr lang="en-IN" dirty="0"/>
              <a:t>)</a:t>
            </a:r>
            <a:r>
              <a:rPr lang="en-IN" dirty="0" err="1"/>
              <a:t>i</a:t>
            </a:r>
            <a:r>
              <a:rPr lang="en-IN" dirty="0"/>
              <a:t>);  </a:t>
            </a:r>
          </a:p>
          <a:p>
            <a:pPr lvl="0">
              <a:buNone/>
            </a:pPr>
            <a:r>
              <a:rPr lang="en-IN" dirty="0"/>
              <a:t>    }  </a:t>
            </a:r>
          </a:p>
          <a:p>
            <a:pPr lvl="0">
              <a:buNone/>
            </a:pPr>
            <a:r>
              <a:rPr lang="en-IN" dirty="0"/>
              <a:t>    </a:t>
            </a:r>
            <a:r>
              <a:rPr lang="en-IN" dirty="0" err="1"/>
              <a:t>fin.close</a:t>
            </a:r>
            <a:r>
              <a:rPr lang="en-IN" dirty="0"/>
              <a:t>();  </a:t>
            </a:r>
          </a:p>
          <a:p>
            <a:pPr lvl="0">
              <a:buNone/>
            </a:pPr>
            <a:r>
              <a:rPr lang="en-IN" dirty="0"/>
              <a:t>  }</a:t>
            </a:r>
            <a:r>
              <a:rPr lang="en-IN" b="1" dirty="0"/>
              <a:t>catch</a:t>
            </a:r>
            <a:r>
              <a:rPr lang="en-IN" dirty="0"/>
              <a:t>(Exception e){</a:t>
            </a:r>
            <a:r>
              <a:rPr lang="en-IN" dirty="0" err="1"/>
              <a:t>system.out.println</a:t>
            </a:r>
            <a:r>
              <a:rPr lang="en-IN" dirty="0"/>
              <a:t>(e);}  </a:t>
            </a:r>
          </a:p>
          <a:p>
            <a:pPr lvl="0">
              <a:buNone/>
            </a:pPr>
            <a:r>
              <a:rPr lang="en-IN" dirty="0"/>
              <a:t> }  }  </a:t>
            </a:r>
          </a:p>
          <a:p>
            <a:pPr>
              <a:buNone/>
            </a:pPr>
            <a:r>
              <a:rPr lang="en-IN" dirty="0" err="1"/>
              <a:t>Output:Sachin</a:t>
            </a:r>
            <a:r>
              <a:rPr lang="en-IN" dirty="0"/>
              <a:t> is my favourite player.</a:t>
            </a:r>
          </a:p>
        </p:txBody>
      </p:sp>
      <p:sp>
        <p:nvSpPr>
          <p:cNvPr id="4" name="Footer Placeholder 3"/>
          <p:cNvSpPr>
            <a:spLocks noGrp="1"/>
          </p:cNvSpPr>
          <p:nvPr>
            <p:ph type="ftr" sz="quarter" idx="11"/>
          </p:nvPr>
        </p:nvSpPr>
        <p:spPr/>
        <p:txBody>
          <a:bodyPr/>
          <a:lstStyle/>
          <a:p>
            <a:r>
              <a:rPr lang="en-IN"/>
              <a:t>Department of Computer Science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pic>
        <p:nvPicPr>
          <p:cNvPr id="4" name="Content Placeholder 3" descr="Java FileInputStream"/>
          <p:cNvPicPr>
            <a:picLocks noGrp="1"/>
          </p:cNvPicPr>
          <p:nvPr>
            <p:ph idx="1"/>
          </p:nvPr>
        </p:nvPicPr>
        <p:blipFill>
          <a:blip r:embed="rId2"/>
          <a:srcRect/>
          <a:stretch>
            <a:fillRect/>
          </a:stretch>
        </p:blipFill>
        <p:spPr bwMode="auto">
          <a:xfrm>
            <a:off x="357158" y="1357299"/>
            <a:ext cx="8358246" cy="3755246"/>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IN"/>
              <a:t>Department of Computer Science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fontScale="90000"/>
          </a:bodyPr>
          <a:lstStyle/>
          <a:p>
            <a:pPr algn="l"/>
            <a:r>
              <a:rPr lang="en-IN" sz="3600" dirty="0">
                <a:solidFill>
                  <a:srgbClr val="FF0000"/>
                </a:solidFill>
              </a:rPr>
              <a:t>Reading the data of current java file and writing it into another file</a:t>
            </a:r>
            <a:endParaRPr lang="en-IN" dirty="0">
              <a:solidFill>
                <a:srgbClr val="FF0000"/>
              </a:solidFill>
            </a:endParaRPr>
          </a:p>
        </p:txBody>
      </p:sp>
      <p:sp>
        <p:nvSpPr>
          <p:cNvPr id="3" name="Content Placeholder 2"/>
          <p:cNvSpPr>
            <a:spLocks noGrp="1"/>
          </p:cNvSpPr>
          <p:nvPr>
            <p:ph idx="1"/>
          </p:nvPr>
        </p:nvSpPr>
        <p:spPr>
          <a:xfrm>
            <a:off x="457200" y="1285860"/>
            <a:ext cx="8229600" cy="5357850"/>
          </a:xfrm>
        </p:spPr>
        <p:txBody>
          <a:bodyPr>
            <a:normAutofit fontScale="77500" lnSpcReduction="20000"/>
          </a:bodyPr>
          <a:lstStyle/>
          <a:p>
            <a:pPr>
              <a:buNone/>
            </a:pPr>
            <a:r>
              <a:rPr lang="en-IN" b="1" dirty="0"/>
              <a:t>import</a:t>
            </a:r>
            <a:r>
              <a:rPr lang="en-IN" dirty="0"/>
              <a:t> java.io.*;  </a:t>
            </a:r>
          </a:p>
          <a:p>
            <a:pPr>
              <a:buNone/>
            </a:pPr>
            <a:r>
              <a:rPr lang="en-IN" b="1" dirty="0"/>
              <a:t>class</a:t>
            </a:r>
            <a:r>
              <a:rPr lang="en-IN" dirty="0"/>
              <a:t> C{  </a:t>
            </a:r>
          </a:p>
          <a:p>
            <a:pPr>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r>
              <a:rPr lang="en-IN" b="1" dirty="0"/>
              <a:t>throws</a:t>
            </a:r>
            <a:r>
              <a:rPr lang="en-IN" dirty="0"/>
              <a:t> Exception{  </a:t>
            </a:r>
          </a:p>
          <a:p>
            <a:pPr>
              <a:buNone/>
            </a:pPr>
            <a:r>
              <a:rPr lang="en-IN" dirty="0" err="1"/>
              <a:t>FileInputStream</a:t>
            </a:r>
            <a:r>
              <a:rPr lang="en-IN" dirty="0"/>
              <a:t> fin=</a:t>
            </a:r>
            <a:r>
              <a:rPr lang="en-IN" b="1" dirty="0"/>
              <a:t>new</a:t>
            </a:r>
            <a:r>
              <a:rPr lang="en-IN" dirty="0"/>
              <a:t> </a:t>
            </a:r>
            <a:r>
              <a:rPr lang="en-IN" dirty="0" err="1"/>
              <a:t>FileInputStream</a:t>
            </a:r>
            <a:r>
              <a:rPr lang="en-IN" dirty="0"/>
              <a:t>("C.java");  </a:t>
            </a:r>
          </a:p>
          <a:p>
            <a:pPr>
              <a:buNone/>
            </a:pPr>
            <a:r>
              <a:rPr lang="en-IN" dirty="0" err="1"/>
              <a:t>FileOutputStream</a:t>
            </a:r>
            <a:r>
              <a:rPr lang="en-IN" dirty="0"/>
              <a:t> </a:t>
            </a:r>
            <a:r>
              <a:rPr lang="en-IN" dirty="0" err="1"/>
              <a:t>fout</a:t>
            </a:r>
            <a:r>
              <a:rPr lang="en-IN" dirty="0"/>
              <a:t>=</a:t>
            </a:r>
            <a:r>
              <a:rPr lang="en-IN" b="1" dirty="0"/>
              <a:t>new</a:t>
            </a:r>
            <a:r>
              <a:rPr lang="en-IN" dirty="0"/>
              <a:t> </a:t>
            </a:r>
            <a:r>
              <a:rPr lang="en-IN" dirty="0" err="1"/>
              <a:t>FileOutputStream</a:t>
            </a:r>
            <a:r>
              <a:rPr lang="en-IN" dirty="0"/>
              <a:t>("M.java"); </a:t>
            </a:r>
          </a:p>
          <a:p>
            <a:pPr>
              <a:buNone/>
            </a:pPr>
            <a:r>
              <a:rPr lang="en-IN" b="1" dirty="0" err="1"/>
              <a:t>int</a:t>
            </a:r>
            <a:r>
              <a:rPr lang="en-IN" dirty="0"/>
              <a:t> </a:t>
            </a:r>
            <a:r>
              <a:rPr lang="en-IN" dirty="0" err="1"/>
              <a:t>i</a:t>
            </a:r>
            <a:r>
              <a:rPr lang="en-IN" dirty="0"/>
              <a:t>=0;  </a:t>
            </a:r>
          </a:p>
          <a:p>
            <a:pPr>
              <a:buNone/>
            </a:pPr>
            <a:r>
              <a:rPr lang="en-IN" b="1" dirty="0"/>
              <a:t>while</a:t>
            </a:r>
            <a:r>
              <a:rPr lang="en-IN" dirty="0"/>
              <a:t>((</a:t>
            </a:r>
            <a:r>
              <a:rPr lang="en-IN" dirty="0" err="1"/>
              <a:t>i</a:t>
            </a:r>
            <a:r>
              <a:rPr lang="en-IN" dirty="0"/>
              <a:t>=</a:t>
            </a:r>
            <a:r>
              <a:rPr lang="en-IN" dirty="0" err="1"/>
              <a:t>fin.read</a:t>
            </a:r>
            <a:r>
              <a:rPr lang="en-IN" dirty="0"/>
              <a:t>())!=-1){  </a:t>
            </a:r>
          </a:p>
          <a:p>
            <a:pPr>
              <a:buNone/>
            </a:pPr>
            <a:r>
              <a:rPr lang="en-IN" dirty="0" err="1"/>
              <a:t>fout.write</a:t>
            </a:r>
            <a:r>
              <a:rPr lang="en-IN" dirty="0"/>
              <a:t>((</a:t>
            </a:r>
            <a:r>
              <a:rPr lang="en-IN" b="1" dirty="0"/>
              <a:t>byte</a:t>
            </a:r>
            <a:r>
              <a:rPr lang="en-IN" dirty="0"/>
              <a:t>)</a:t>
            </a:r>
            <a:r>
              <a:rPr lang="en-IN" dirty="0" err="1"/>
              <a:t>i</a:t>
            </a:r>
            <a:r>
              <a:rPr lang="en-IN" dirty="0"/>
              <a:t>);  </a:t>
            </a:r>
          </a:p>
          <a:p>
            <a:pPr>
              <a:buNone/>
            </a:pPr>
            <a:r>
              <a:rPr lang="en-IN" dirty="0"/>
              <a:t>}  </a:t>
            </a:r>
          </a:p>
          <a:p>
            <a:pPr>
              <a:buNone/>
            </a:pPr>
            <a:r>
              <a:rPr lang="en-IN" dirty="0" err="1"/>
              <a:t>fin.close</a:t>
            </a:r>
            <a:r>
              <a:rPr lang="en-IN" dirty="0"/>
              <a:t>();  </a:t>
            </a:r>
          </a:p>
          <a:p>
            <a:pPr>
              <a:buNone/>
            </a:pPr>
            <a:r>
              <a:rPr lang="en-IN" dirty="0"/>
              <a:t>}  </a:t>
            </a:r>
          </a:p>
          <a:p>
            <a:pPr>
              <a:buNone/>
            </a:pPr>
            <a:r>
              <a:rPr lang="en-IN" dirty="0"/>
              <a:t>}  </a:t>
            </a:r>
          </a:p>
          <a:p>
            <a:pPr>
              <a:buNone/>
            </a:pPr>
            <a:r>
              <a:rPr lang="en-IN" dirty="0">
                <a:solidFill>
                  <a:srgbClr val="FF0000"/>
                </a:solidFill>
              </a:rPr>
              <a:t>We can read the data of any file using the </a:t>
            </a:r>
            <a:r>
              <a:rPr lang="en-IN" dirty="0" err="1">
                <a:solidFill>
                  <a:srgbClr val="FF0000"/>
                </a:solidFill>
              </a:rPr>
              <a:t>FileInputStream</a:t>
            </a:r>
            <a:r>
              <a:rPr lang="en-IN" dirty="0">
                <a:solidFill>
                  <a:srgbClr val="FF0000"/>
                </a:solidFill>
              </a:rPr>
              <a:t> class whether it is java file, image file, video file etc</a:t>
            </a:r>
          </a:p>
          <a:p>
            <a:pPr>
              <a:buNone/>
            </a:pPr>
            <a:endParaRPr lang="en-IN" dirty="0"/>
          </a:p>
        </p:txBody>
      </p:sp>
      <p:sp>
        <p:nvSpPr>
          <p:cNvPr id="4" name="Footer Placeholder 3"/>
          <p:cNvSpPr>
            <a:spLocks noGrp="1"/>
          </p:cNvSpPr>
          <p:nvPr>
            <p:ph type="ftr" sz="quarter" idx="11"/>
          </p:nvPr>
        </p:nvSpPr>
        <p:spPr/>
        <p:txBody>
          <a:bodyPr/>
          <a:lstStyle/>
          <a:p>
            <a:r>
              <a:rPr lang="en-IN"/>
              <a:t>Department of Computer Science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43192" cy="490066"/>
          </a:xfrm>
        </p:spPr>
        <p:txBody>
          <a:bodyPr>
            <a:noAutofit/>
          </a:bodyPr>
          <a:lstStyle/>
          <a:p>
            <a:r>
              <a:rPr lang="en-US" sz="3600" dirty="0">
                <a:solidFill>
                  <a:srgbClr val="FF0000"/>
                </a:solidFill>
              </a:rPr>
              <a:t>Byte Streams and Character Streams</a:t>
            </a:r>
            <a:r>
              <a:rPr lang="en-US" sz="3600" b="1" dirty="0">
                <a:solidFill>
                  <a:srgbClr val="FF0000"/>
                </a:solidFill>
              </a:rPr>
              <a:t>  </a:t>
            </a:r>
          </a:p>
        </p:txBody>
      </p:sp>
      <p:sp>
        <p:nvSpPr>
          <p:cNvPr id="3" name="Content Placeholder 2"/>
          <p:cNvSpPr>
            <a:spLocks noGrp="1"/>
          </p:cNvSpPr>
          <p:nvPr>
            <p:ph idx="1"/>
          </p:nvPr>
        </p:nvSpPr>
        <p:spPr>
          <a:xfrm>
            <a:off x="457200" y="972778"/>
            <a:ext cx="8435280" cy="5768590"/>
          </a:xfrm>
        </p:spPr>
        <p:txBody>
          <a:bodyPr>
            <a:noAutofit/>
          </a:bodyPr>
          <a:lstStyle/>
          <a:p>
            <a:pPr marL="0" indent="0" algn="just">
              <a:buNone/>
            </a:pPr>
            <a:r>
              <a:rPr lang="en-US" dirty="0">
                <a:latin typeface="Arial" panose="020B0604020202020204" pitchFamily="34" charset="0"/>
                <a:cs typeface="Arial" panose="020B0604020202020204" pitchFamily="34" charset="0"/>
              </a:rPr>
              <a:t>In Java the streams are used for input and output operations by allowing data to be read from or written to a source or destination.</a:t>
            </a:r>
          </a:p>
          <a:p>
            <a:pPr marL="0" indent="0">
              <a:buNone/>
            </a:pPr>
            <a:r>
              <a:rPr lang="en-US" sz="3600" dirty="0">
                <a:solidFill>
                  <a:srgbClr val="FF0000"/>
                </a:solidFill>
              </a:rPr>
              <a:t>Java offers two types of streams:</a:t>
            </a:r>
          </a:p>
          <a:p>
            <a:pPr>
              <a:buFont typeface="Wingdings" panose="05000000000000000000" pitchFamily="2" charset="2"/>
              <a:buChar char="Ø"/>
            </a:pPr>
            <a:r>
              <a:rPr lang="en-US" sz="3600" dirty="0"/>
              <a:t>character streams</a:t>
            </a:r>
          </a:p>
          <a:p>
            <a:pPr>
              <a:buFont typeface="Wingdings" panose="05000000000000000000" pitchFamily="2" charset="2"/>
              <a:buChar char="Ø"/>
            </a:pPr>
            <a:r>
              <a:rPr lang="en-US" sz="3600" dirty="0"/>
              <a:t>byte streams.</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408" y="66564"/>
            <a:ext cx="816670" cy="906214"/>
          </a:xfrm>
          <a:prstGeom prst="rect">
            <a:avLst/>
          </a:prstGeom>
        </p:spPr>
      </p:pic>
    </p:spTree>
    <p:extLst>
      <p:ext uri="{BB962C8B-B14F-4D97-AF65-F5344CB8AC3E}">
        <p14:creationId xmlns:p14="http://schemas.microsoft.com/office/powerpoint/2010/main" val="268895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43192" cy="490066"/>
          </a:xfrm>
        </p:spPr>
        <p:txBody>
          <a:bodyPr>
            <a:noAutofit/>
          </a:bodyPr>
          <a:lstStyle/>
          <a:p>
            <a:r>
              <a:rPr lang="en-US" dirty="0">
                <a:solidFill>
                  <a:srgbClr val="FF0000"/>
                </a:solidFill>
              </a:rPr>
              <a:t>Character Streams</a:t>
            </a:r>
            <a:endParaRPr lang="en-US" b="1" dirty="0">
              <a:solidFill>
                <a:srgbClr val="FF0000"/>
              </a:solidFill>
            </a:endParaRPr>
          </a:p>
        </p:txBody>
      </p:sp>
      <p:sp>
        <p:nvSpPr>
          <p:cNvPr id="3" name="Content Placeholder 2"/>
          <p:cNvSpPr>
            <a:spLocks noGrp="1"/>
          </p:cNvSpPr>
          <p:nvPr>
            <p:ph idx="1"/>
          </p:nvPr>
        </p:nvSpPr>
        <p:spPr>
          <a:xfrm>
            <a:off x="457200" y="908720"/>
            <a:ext cx="8435280" cy="5674642"/>
          </a:xfrm>
        </p:spPr>
        <p:txBody>
          <a:bodyPr>
            <a:noAutofit/>
          </a:bodyPr>
          <a:lstStyle/>
          <a:p>
            <a:pPr algn="just"/>
            <a:r>
              <a:rPr lang="en-US" sz="2800" dirty="0">
                <a:latin typeface="Arial" panose="020B0604020202020204" pitchFamily="34" charset="0"/>
                <a:cs typeface="Arial" panose="020B0604020202020204" pitchFamily="34" charset="0"/>
              </a:rPr>
              <a:t>Character streams are designed to address character based records, which includes textual records inclusive of letters, digits, symbols, and other characters. </a:t>
            </a:r>
          </a:p>
          <a:p>
            <a:pPr algn="just"/>
            <a:r>
              <a:rPr lang="en-US" sz="2800" dirty="0">
                <a:latin typeface="Arial" panose="020B0604020202020204" pitchFamily="34" charset="0"/>
                <a:cs typeface="Arial" panose="020B0604020202020204" pitchFamily="34" charset="0"/>
              </a:rPr>
              <a:t>These streams are represented by way of training that quit with the phrase "Reader" or "Writer" of their names, inclusive of </a:t>
            </a:r>
            <a:r>
              <a:rPr lang="en-US" sz="2800" dirty="0" err="1">
                <a:latin typeface="Arial" panose="020B0604020202020204" pitchFamily="34" charset="0"/>
                <a:cs typeface="Arial" panose="020B0604020202020204" pitchFamily="34" charset="0"/>
              </a:rPr>
              <a:t>FileReader</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BufferedReader</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FileWriter</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BufferedWriter</a:t>
            </a:r>
            <a:r>
              <a:rPr lang="en-US" sz="2800" dirty="0">
                <a:latin typeface="Arial" panose="020B0604020202020204" pitchFamily="34" charset="0"/>
                <a:cs typeface="Arial" panose="020B0604020202020204" pitchFamily="34" charset="0"/>
              </a:rPr>
              <a:t>.</a:t>
            </a:r>
          </a:p>
          <a:p>
            <a:pPr algn="just"/>
            <a:r>
              <a:rPr lang="en-US" sz="2800" dirty="0"/>
              <a:t>Character streams offer a convenient manner to read and write textual content-primarily based information due to the fact they mechanically manage character encoding and decoding.</a:t>
            </a: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408" y="66564"/>
            <a:ext cx="816670" cy="842156"/>
          </a:xfrm>
          <a:prstGeom prst="rect">
            <a:avLst/>
          </a:prstGeom>
        </p:spPr>
      </p:pic>
    </p:spTree>
    <p:extLst>
      <p:ext uri="{BB962C8B-B14F-4D97-AF65-F5344CB8AC3E}">
        <p14:creationId xmlns:p14="http://schemas.microsoft.com/office/powerpoint/2010/main" val="116122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43192" cy="490066"/>
          </a:xfrm>
        </p:spPr>
        <p:txBody>
          <a:bodyPr>
            <a:noAutofit/>
          </a:bodyPr>
          <a:lstStyle/>
          <a:p>
            <a:r>
              <a:rPr lang="en-US" dirty="0"/>
              <a:t> </a:t>
            </a:r>
            <a:r>
              <a:rPr lang="en-US" dirty="0">
                <a:solidFill>
                  <a:srgbClr val="FF0000"/>
                </a:solidFill>
              </a:rPr>
              <a:t>Byte Streams</a:t>
            </a:r>
            <a:endParaRPr lang="en-US" b="1" dirty="0">
              <a:solidFill>
                <a:srgbClr val="FF0000"/>
              </a:solidFill>
            </a:endParaRPr>
          </a:p>
        </p:txBody>
      </p:sp>
      <p:sp>
        <p:nvSpPr>
          <p:cNvPr id="3" name="Content Placeholder 2"/>
          <p:cNvSpPr>
            <a:spLocks noGrp="1"/>
          </p:cNvSpPr>
          <p:nvPr>
            <p:ph idx="1"/>
          </p:nvPr>
        </p:nvSpPr>
        <p:spPr>
          <a:xfrm>
            <a:off x="457200" y="972778"/>
            <a:ext cx="8435280" cy="5768590"/>
          </a:xfrm>
        </p:spPr>
        <p:txBody>
          <a:bodyPr>
            <a:noAutofit/>
          </a:bodyPr>
          <a:lstStyle/>
          <a:p>
            <a:pPr algn="just"/>
            <a:r>
              <a:rPr lang="en-US" sz="2800" dirty="0">
                <a:latin typeface="Arial" panose="020B0604020202020204" pitchFamily="34" charset="0"/>
                <a:cs typeface="Arial" panose="020B0604020202020204" pitchFamily="34" charset="0"/>
              </a:rPr>
              <a:t>Byte streams are designed to deal with raw binary data, which includes all kinds of data, including characters, </a:t>
            </a:r>
            <a:r>
              <a:rPr lang="en-US" sz="2800" dirty="0" err="1">
                <a:latin typeface="Arial" panose="020B0604020202020204" pitchFamily="34" charset="0"/>
                <a:cs typeface="Arial" panose="020B0604020202020204" pitchFamily="34" charset="0"/>
              </a:rPr>
              <a:t>pictues</a:t>
            </a:r>
            <a:r>
              <a:rPr lang="en-US" sz="2800" dirty="0">
                <a:latin typeface="Arial" panose="020B0604020202020204" pitchFamily="34" charset="0"/>
                <a:cs typeface="Arial" panose="020B0604020202020204" pitchFamily="34" charset="0"/>
              </a:rPr>
              <a:t>, audio, and video.</a:t>
            </a:r>
          </a:p>
          <a:p>
            <a:pPr algn="just"/>
            <a:r>
              <a:rPr lang="en-US" sz="2800" dirty="0">
                <a:latin typeface="Arial" panose="020B0604020202020204" pitchFamily="34" charset="0"/>
                <a:cs typeface="Arial" panose="020B0604020202020204" pitchFamily="34" charset="0"/>
              </a:rPr>
              <a:t>These streams are represented through </a:t>
            </a:r>
            <a:r>
              <a:rPr lang="en-US" sz="2800" dirty="0" err="1">
                <a:latin typeface="Arial" panose="020B0604020202020204" pitchFamily="34" charset="0"/>
                <a:cs typeface="Arial" panose="020B0604020202020204" pitchFamily="34" charset="0"/>
              </a:rPr>
              <a:t>cclasses</a:t>
            </a:r>
            <a:r>
              <a:rPr lang="en-US" sz="2800" dirty="0">
                <a:latin typeface="Arial" panose="020B0604020202020204" pitchFamily="34" charset="0"/>
                <a:cs typeface="Arial" panose="020B0604020202020204" pitchFamily="34" charset="0"/>
              </a:rPr>
              <a:t> that cease with the word "</a:t>
            </a:r>
            <a:r>
              <a:rPr lang="en-US" sz="2800" dirty="0" err="1">
                <a:latin typeface="Arial" panose="020B0604020202020204" pitchFamily="34" charset="0"/>
                <a:cs typeface="Arial" panose="020B0604020202020204" pitchFamily="34" charset="0"/>
              </a:rPr>
              <a:t>InputStream</a:t>
            </a:r>
            <a:r>
              <a:rPr lang="en-US" sz="2800" dirty="0">
                <a:latin typeface="Arial" panose="020B0604020202020204" pitchFamily="34" charset="0"/>
                <a:cs typeface="Arial" panose="020B0604020202020204" pitchFamily="34" charset="0"/>
              </a:rPr>
              <a:t>" or "</a:t>
            </a:r>
            <a:r>
              <a:rPr lang="en-US" sz="2800" dirty="0" err="1">
                <a:latin typeface="Arial" panose="020B0604020202020204" pitchFamily="34" charset="0"/>
                <a:cs typeface="Arial" panose="020B0604020202020204" pitchFamily="34" charset="0"/>
              </a:rPr>
              <a:t>OutputStream</a:t>
            </a:r>
            <a:r>
              <a:rPr lang="en-US" sz="2800" dirty="0">
                <a:latin typeface="Arial" panose="020B0604020202020204" pitchFamily="34" charset="0"/>
                <a:cs typeface="Arial" panose="020B0604020202020204" pitchFamily="34" charset="0"/>
              </a:rPr>
              <a:t>" of their </a:t>
            </a:r>
            <a:r>
              <a:rPr lang="en-US" sz="2800" dirty="0" err="1">
                <a:latin typeface="Arial" panose="020B0604020202020204" pitchFamily="34" charset="0"/>
                <a:cs typeface="Arial" panose="020B0604020202020204" pitchFamily="34" charset="0"/>
              </a:rPr>
              <a:t>names,along</a:t>
            </a:r>
            <a:r>
              <a:rPr lang="en-US" sz="2800" dirty="0">
                <a:latin typeface="Arial" panose="020B0604020202020204" pitchFamily="34" charset="0"/>
                <a:cs typeface="Arial" panose="020B0604020202020204" pitchFamily="34" charset="0"/>
              </a:rPr>
              <a:t> with </a:t>
            </a:r>
            <a:r>
              <a:rPr lang="en-US" sz="2800" dirty="0" err="1">
                <a:latin typeface="Arial" panose="020B0604020202020204" pitchFamily="34" charset="0"/>
                <a:cs typeface="Arial" panose="020B0604020202020204" pitchFamily="34" charset="0"/>
              </a:rPr>
              <a:t>FileInputStream,BufferedInputStream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FileOutputStream</a:t>
            </a:r>
            <a:r>
              <a:rPr lang="en-US" sz="2800" dirty="0">
                <a:latin typeface="Arial" panose="020B0604020202020204" pitchFamily="34" charset="0"/>
                <a:cs typeface="Arial" panose="020B0604020202020204" pitchFamily="34" charset="0"/>
              </a:rPr>
              <a:t> and </a:t>
            </a:r>
            <a:r>
              <a:rPr lang="en-US" sz="2800" dirty="0" err="1">
                <a:latin typeface="Arial" panose="020B0604020202020204" pitchFamily="34" charset="0"/>
                <a:cs typeface="Arial" panose="020B0604020202020204" pitchFamily="34" charset="0"/>
              </a:rPr>
              <a:t>BufferedOutputStream</a:t>
            </a:r>
            <a:r>
              <a:rPr lang="en-US" sz="2800" dirty="0">
                <a:latin typeface="Arial" panose="020B0604020202020204" pitchFamily="34" charset="0"/>
                <a:cs typeface="Arial" panose="020B0604020202020204" pitchFamily="34" charset="0"/>
              </a:rPr>
              <a:t>.</a:t>
            </a:r>
          </a:p>
          <a:p>
            <a:pPr algn="just"/>
            <a:r>
              <a:rPr lang="en-US" sz="2800" dirty="0">
                <a:latin typeface="Arial" panose="020B0604020202020204" pitchFamily="34" charset="0"/>
                <a:cs typeface="Arial" panose="020B0604020202020204" pitchFamily="34" charset="0"/>
              </a:rPr>
              <a:t>Byte streams offer a low-stage interface for studying and writing character bytes or blocks of bytes.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408" y="66564"/>
            <a:ext cx="816670" cy="906214"/>
          </a:xfrm>
          <a:prstGeom prst="rect">
            <a:avLst/>
          </a:prstGeom>
        </p:spPr>
      </p:pic>
    </p:spTree>
    <p:extLst>
      <p:ext uri="{BB962C8B-B14F-4D97-AF65-F5344CB8AC3E}">
        <p14:creationId xmlns:p14="http://schemas.microsoft.com/office/powerpoint/2010/main" val="158996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43192"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972778"/>
            <a:ext cx="8435280" cy="5768590"/>
          </a:xfrm>
        </p:spPr>
        <p:txBody>
          <a:bodyPr>
            <a:noAutofit/>
          </a:bodyPr>
          <a:lstStyle/>
          <a:p>
            <a:pPr algn="just"/>
            <a:r>
              <a:rPr lang="en-US" sz="2800" dirty="0">
                <a:latin typeface="Arial" panose="020B0604020202020204" pitchFamily="34" charset="0"/>
                <a:cs typeface="Arial" panose="020B0604020202020204" pitchFamily="34" charset="0"/>
              </a:rPr>
              <a:t>They are normally used for coping with non-textual statistics, studying and writing files of their binary form, and running with network sockets.</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408" y="66564"/>
            <a:ext cx="816670" cy="906214"/>
          </a:xfrm>
          <a:prstGeom prst="rect">
            <a:avLst/>
          </a:prstGeom>
        </p:spPr>
      </p:pic>
    </p:spTree>
    <p:extLst>
      <p:ext uri="{BB962C8B-B14F-4D97-AF65-F5344CB8AC3E}">
        <p14:creationId xmlns:p14="http://schemas.microsoft.com/office/powerpoint/2010/main" val="225469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22" y="274638"/>
            <a:ext cx="8161486" cy="490066"/>
          </a:xfrm>
        </p:spPr>
        <p:txBody>
          <a:bodyPr>
            <a:noAutofit/>
          </a:bodyPr>
          <a:lstStyle/>
          <a:p>
            <a:r>
              <a:rPr lang="en-US" sz="2400" b="1" dirty="0">
                <a:solidFill>
                  <a:srgbClr val="FF0000"/>
                </a:solidFill>
              </a:rPr>
              <a:t>Difference between Character Stream and Byte Stream in Java</a:t>
            </a:r>
          </a:p>
        </p:txBody>
      </p:sp>
      <p:graphicFrame>
        <p:nvGraphicFramePr>
          <p:cNvPr id="6" name="Content Placeholder 5">
            <a:extLst>
              <a:ext uri="{FF2B5EF4-FFF2-40B4-BE49-F238E27FC236}">
                <a16:creationId xmlns:a16="http://schemas.microsoft.com/office/drawing/2014/main" id="{7F8B468D-C30B-4FAD-BAD7-6CC5F4B30BDE}"/>
              </a:ext>
            </a:extLst>
          </p:cNvPr>
          <p:cNvGraphicFramePr>
            <a:graphicFrameLocks noGrp="1"/>
          </p:cNvGraphicFramePr>
          <p:nvPr>
            <p:ph idx="1"/>
            <p:extLst>
              <p:ext uri="{D42A27DB-BD31-4B8C-83A1-F6EECF244321}">
                <p14:modId xmlns:p14="http://schemas.microsoft.com/office/powerpoint/2010/main" val="358637885"/>
              </p:ext>
            </p:extLst>
          </p:nvPr>
        </p:nvGraphicFramePr>
        <p:xfrm>
          <a:off x="457201" y="972778"/>
          <a:ext cx="8363271" cy="5383573"/>
        </p:xfrm>
        <a:graphic>
          <a:graphicData uri="http://schemas.openxmlformats.org/drawingml/2006/table">
            <a:tbl>
              <a:tblPr/>
              <a:tblGrid>
                <a:gridCol w="2314599">
                  <a:extLst>
                    <a:ext uri="{9D8B030D-6E8A-4147-A177-3AD203B41FA5}">
                      <a16:colId xmlns:a16="http://schemas.microsoft.com/office/drawing/2014/main" val="2954387598"/>
                    </a:ext>
                  </a:extLst>
                </a:gridCol>
                <a:gridCol w="3096344">
                  <a:extLst>
                    <a:ext uri="{9D8B030D-6E8A-4147-A177-3AD203B41FA5}">
                      <a16:colId xmlns:a16="http://schemas.microsoft.com/office/drawing/2014/main" val="3570091319"/>
                    </a:ext>
                  </a:extLst>
                </a:gridCol>
                <a:gridCol w="2952328">
                  <a:extLst>
                    <a:ext uri="{9D8B030D-6E8A-4147-A177-3AD203B41FA5}">
                      <a16:colId xmlns:a16="http://schemas.microsoft.com/office/drawing/2014/main" val="3888117228"/>
                    </a:ext>
                  </a:extLst>
                </a:gridCol>
              </a:tblGrid>
              <a:tr h="632234">
                <a:tc>
                  <a:txBody>
                    <a:bodyPr/>
                    <a:lstStyle/>
                    <a:p>
                      <a:pPr algn="l" fontAlgn="t"/>
                      <a:r>
                        <a:rPr lang="en-US" sz="2000" dirty="0">
                          <a:solidFill>
                            <a:srgbClr val="000000"/>
                          </a:solidFill>
                          <a:effectLst/>
                          <a:latin typeface="times new roman" panose="02020603050405020304" pitchFamily="18" charset="0"/>
                        </a:rPr>
                        <a:t>Aspect</a:t>
                      </a:r>
                    </a:p>
                  </a:txBody>
                  <a:tcPr marL="114300" marR="114300" marT="114300" marB="114300">
                    <a:lnL w="9525" cap="flat" cmpd="sng" algn="ctr">
                      <a:solidFill>
                        <a:srgbClr val="F0018F"/>
                      </a:solidFill>
                      <a:prstDash val="solid"/>
                      <a:round/>
                      <a:headEnd type="none" w="med" len="med"/>
                      <a:tailEnd type="none" w="med" len="med"/>
                    </a:lnL>
                    <a:lnR w="9525" cap="flat" cmpd="sng" algn="ctr">
                      <a:solidFill>
                        <a:srgbClr val="F0018F"/>
                      </a:solidFill>
                      <a:prstDash val="solid"/>
                      <a:round/>
                      <a:headEnd type="none" w="med" len="med"/>
                      <a:tailEnd type="none" w="med" len="med"/>
                    </a:lnR>
                    <a:lnT w="9525" cap="flat" cmpd="sng" algn="ctr">
                      <a:solidFill>
                        <a:srgbClr val="F001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effectLst/>
                          <a:latin typeface="times new roman" panose="02020603050405020304" pitchFamily="18" charset="0"/>
                        </a:rPr>
                        <a:t>Character Streams</a:t>
                      </a:r>
                    </a:p>
                  </a:txBody>
                  <a:tcPr marL="114300" marR="114300" marT="114300" marB="114300">
                    <a:lnL w="9525" cap="flat" cmpd="sng" algn="ctr">
                      <a:solidFill>
                        <a:srgbClr val="F0018F"/>
                      </a:solidFill>
                      <a:prstDash val="solid"/>
                      <a:round/>
                      <a:headEnd type="none" w="med" len="med"/>
                      <a:tailEnd type="none" w="med" len="med"/>
                    </a:lnL>
                    <a:lnR w="9525" cap="flat" cmpd="sng" algn="ctr">
                      <a:solidFill>
                        <a:srgbClr val="F0018F"/>
                      </a:solidFill>
                      <a:prstDash val="solid"/>
                      <a:round/>
                      <a:headEnd type="none" w="med" len="med"/>
                      <a:tailEnd type="none" w="med" len="med"/>
                    </a:lnR>
                    <a:lnT w="9525" cap="flat" cmpd="sng" algn="ctr">
                      <a:solidFill>
                        <a:srgbClr val="F001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dirty="0">
                          <a:solidFill>
                            <a:srgbClr val="000000"/>
                          </a:solidFill>
                          <a:effectLst/>
                          <a:latin typeface="times new roman" panose="02020603050405020304" pitchFamily="18" charset="0"/>
                        </a:rPr>
                        <a:t>Byte Streams</a:t>
                      </a:r>
                    </a:p>
                  </a:txBody>
                  <a:tcPr marL="114300" marR="114300" marT="114300" marB="114300">
                    <a:lnL w="9525" cap="flat" cmpd="sng" algn="ctr">
                      <a:solidFill>
                        <a:srgbClr val="F0018F"/>
                      </a:solidFill>
                      <a:prstDash val="solid"/>
                      <a:round/>
                      <a:headEnd type="none" w="med" len="med"/>
                      <a:tailEnd type="none" w="med" len="med"/>
                    </a:lnL>
                    <a:lnR w="9525" cap="flat" cmpd="sng" algn="ctr">
                      <a:solidFill>
                        <a:srgbClr val="F0018F"/>
                      </a:solidFill>
                      <a:prstDash val="solid"/>
                      <a:round/>
                      <a:headEnd type="none" w="med" len="med"/>
                      <a:tailEnd type="none" w="med" len="med"/>
                    </a:lnR>
                    <a:lnT w="9525" cap="flat" cmpd="sng" algn="ctr">
                      <a:solidFill>
                        <a:srgbClr val="F0018F"/>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0821105"/>
                  </a:ext>
                </a:extLst>
              </a:tr>
              <a:tr h="881297">
                <a:tc>
                  <a:txBody>
                    <a:bodyPr/>
                    <a:lstStyle/>
                    <a:p>
                      <a:pPr algn="just" fontAlgn="t"/>
                      <a:r>
                        <a:rPr lang="en-US" sz="2000">
                          <a:solidFill>
                            <a:srgbClr val="333333"/>
                          </a:solidFill>
                          <a:effectLst/>
                          <a:latin typeface="inter-regular"/>
                        </a:rPr>
                        <a:t>Data Handling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Handle character-based data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Handle raw binary data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11303200"/>
                  </a:ext>
                </a:extLst>
              </a:tr>
              <a:tr h="1226151">
                <a:tc>
                  <a:txBody>
                    <a:bodyPr/>
                    <a:lstStyle/>
                    <a:p>
                      <a:pPr algn="just" fontAlgn="t"/>
                      <a:r>
                        <a:rPr lang="en-US" sz="2000">
                          <a:solidFill>
                            <a:srgbClr val="333333"/>
                          </a:solidFill>
                          <a:effectLst/>
                          <a:latin typeface="inter-regular"/>
                        </a:rPr>
                        <a:t>Representation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Classes end with "Reader" or "Writer"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Classes end with "</a:t>
                      </a:r>
                      <a:r>
                        <a:rPr lang="en-US" sz="2000" dirty="0" err="1">
                          <a:solidFill>
                            <a:srgbClr val="333333"/>
                          </a:solidFill>
                          <a:effectLst/>
                          <a:latin typeface="inter-regular"/>
                        </a:rPr>
                        <a:t>InputStream</a:t>
                      </a:r>
                      <a:r>
                        <a:rPr lang="en-US" sz="2000" dirty="0">
                          <a:solidFill>
                            <a:srgbClr val="333333"/>
                          </a:solidFill>
                          <a:effectLst/>
                          <a:latin typeface="inter-regular"/>
                        </a:rPr>
                        <a:t>" or "</a:t>
                      </a:r>
                      <a:r>
                        <a:rPr lang="en-US" sz="2000" dirty="0" err="1">
                          <a:solidFill>
                            <a:srgbClr val="333333"/>
                          </a:solidFill>
                          <a:effectLst/>
                          <a:latin typeface="inter-regular"/>
                        </a:rPr>
                        <a:t>OutputStream</a:t>
                      </a:r>
                      <a:r>
                        <a:rPr lang="en-US" sz="2000" dirty="0">
                          <a:solidFill>
                            <a:srgbClr val="333333"/>
                          </a:solidFill>
                          <a:effectLst/>
                          <a:latin typeface="inter-regular"/>
                        </a:rPr>
                        <a: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267467"/>
                  </a:ext>
                </a:extLst>
              </a:tr>
              <a:tr h="881297">
                <a:tc>
                  <a:txBody>
                    <a:bodyPr/>
                    <a:lstStyle/>
                    <a:p>
                      <a:pPr algn="just" fontAlgn="t"/>
                      <a:r>
                        <a:rPr lang="en-US" sz="2000">
                          <a:solidFill>
                            <a:srgbClr val="333333"/>
                          </a:solidFill>
                          <a:effectLst/>
                          <a:latin typeface="inter-regular"/>
                        </a:rPr>
                        <a:t>Suitable for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Textual data, strings, human-readable info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Non-textual data, binary files, multimedia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59272481"/>
                  </a:ext>
                </a:extLst>
              </a:tr>
              <a:tr h="881297">
                <a:tc>
                  <a:txBody>
                    <a:bodyPr/>
                    <a:lstStyle/>
                    <a:p>
                      <a:pPr algn="just" fontAlgn="t"/>
                      <a:r>
                        <a:rPr lang="en-US" sz="2000">
                          <a:solidFill>
                            <a:srgbClr val="333333"/>
                          </a:solidFill>
                          <a:effectLst/>
                          <a:latin typeface="inter-regular"/>
                        </a:rPr>
                        <a:t>Character Encoding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inter-regular"/>
                        </a:rPr>
                        <a:t>Automatic encoding and decoding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No encoding or decoding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09646108"/>
                  </a:ext>
                </a:extLst>
              </a:tr>
              <a:tr h="881297">
                <a:tc>
                  <a:txBody>
                    <a:bodyPr/>
                    <a:lstStyle/>
                    <a:p>
                      <a:pPr algn="just" fontAlgn="t"/>
                      <a:r>
                        <a:rPr lang="en-US" sz="2000">
                          <a:solidFill>
                            <a:srgbClr val="333333"/>
                          </a:solidFill>
                          <a:effectLst/>
                          <a:latin typeface="inter-regular"/>
                        </a:rPr>
                        <a:t>Text vs non-Text data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Text-based data, strings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Binary data, images, audio, video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7816690"/>
                  </a:ext>
                </a:extLst>
              </a:tr>
            </a:tbl>
          </a:graphicData>
        </a:graphic>
      </p:graphicFrame>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408" y="66564"/>
            <a:ext cx="816670" cy="906214"/>
          </a:xfrm>
          <a:prstGeom prst="rect">
            <a:avLst/>
          </a:prstGeom>
        </p:spPr>
      </p:pic>
    </p:spTree>
    <p:extLst>
      <p:ext uri="{BB962C8B-B14F-4D97-AF65-F5344CB8AC3E}">
        <p14:creationId xmlns:p14="http://schemas.microsoft.com/office/powerpoint/2010/main" val="1699148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43192" cy="490066"/>
          </a:xfrm>
        </p:spPr>
        <p:txBody>
          <a:bodyPr>
            <a:noAutofit/>
          </a:bodyPr>
          <a:lstStyle/>
          <a:p>
            <a:r>
              <a:rPr lang="en-US" b="1" dirty="0">
                <a:solidFill>
                  <a:srgbClr val="C00000"/>
                </a:solidFill>
              </a:rPr>
              <a:t>  </a:t>
            </a:r>
          </a:p>
        </p:txBody>
      </p:sp>
      <p:graphicFrame>
        <p:nvGraphicFramePr>
          <p:cNvPr id="6" name="Content Placeholder 5">
            <a:extLst>
              <a:ext uri="{FF2B5EF4-FFF2-40B4-BE49-F238E27FC236}">
                <a16:creationId xmlns:a16="http://schemas.microsoft.com/office/drawing/2014/main" id="{3AA50D24-3343-41CC-913C-1BDF7C521086}"/>
              </a:ext>
            </a:extLst>
          </p:cNvPr>
          <p:cNvGraphicFramePr>
            <a:graphicFrameLocks noGrp="1"/>
          </p:cNvGraphicFramePr>
          <p:nvPr>
            <p:ph idx="1"/>
            <p:extLst>
              <p:ext uri="{D42A27DB-BD31-4B8C-83A1-F6EECF244321}">
                <p14:modId xmlns:p14="http://schemas.microsoft.com/office/powerpoint/2010/main" val="1819815688"/>
              </p:ext>
            </p:extLst>
          </p:nvPr>
        </p:nvGraphicFramePr>
        <p:xfrm>
          <a:off x="323529" y="274638"/>
          <a:ext cx="8568951" cy="6411984"/>
        </p:xfrm>
        <a:graphic>
          <a:graphicData uri="http://schemas.openxmlformats.org/drawingml/2006/table">
            <a:tbl>
              <a:tblPr/>
              <a:tblGrid>
                <a:gridCol w="1872207">
                  <a:extLst>
                    <a:ext uri="{9D8B030D-6E8A-4147-A177-3AD203B41FA5}">
                      <a16:colId xmlns:a16="http://schemas.microsoft.com/office/drawing/2014/main" val="3081915422"/>
                    </a:ext>
                  </a:extLst>
                </a:gridCol>
                <a:gridCol w="3840427">
                  <a:extLst>
                    <a:ext uri="{9D8B030D-6E8A-4147-A177-3AD203B41FA5}">
                      <a16:colId xmlns:a16="http://schemas.microsoft.com/office/drawing/2014/main" val="1361162603"/>
                    </a:ext>
                  </a:extLst>
                </a:gridCol>
                <a:gridCol w="2856317">
                  <a:extLst>
                    <a:ext uri="{9D8B030D-6E8A-4147-A177-3AD203B41FA5}">
                      <a16:colId xmlns:a16="http://schemas.microsoft.com/office/drawing/2014/main" val="233312929"/>
                    </a:ext>
                  </a:extLst>
                </a:gridCol>
              </a:tblGrid>
              <a:tr h="1009568">
                <a:tc>
                  <a:txBody>
                    <a:bodyPr/>
                    <a:lstStyle/>
                    <a:p>
                      <a:pPr algn="just" fontAlgn="t"/>
                      <a:r>
                        <a:rPr lang="en-US" sz="2400" dirty="0">
                          <a:solidFill>
                            <a:srgbClr val="333333"/>
                          </a:solidFill>
                          <a:effectLst/>
                          <a:latin typeface="inter-regular"/>
                        </a:rPr>
                        <a:t>Performance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Additional conversion may impact performance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Efficient for handling large binary data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7040572"/>
                  </a:ext>
                </a:extLst>
              </a:tr>
              <a:tr h="1009568">
                <a:tc>
                  <a:txBody>
                    <a:bodyPr/>
                    <a:lstStyle/>
                    <a:p>
                      <a:pPr algn="just" fontAlgn="t"/>
                      <a:r>
                        <a:rPr lang="en-US" sz="2400">
                          <a:solidFill>
                            <a:srgbClr val="333333"/>
                          </a:solidFill>
                          <a:effectLst/>
                          <a:latin typeface="inter-regular"/>
                        </a:rPr>
                        <a:t>Handle Large Text Files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May impact performance due to encoding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Efficient, no encoding overhead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04962593"/>
                  </a:ext>
                </a:extLst>
              </a:tr>
              <a:tr h="1163511">
                <a:tc>
                  <a:txBody>
                    <a:bodyPr/>
                    <a:lstStyle/>
                    <a:p>
                      <a:pPr algn="just" fontAlgn="t"/>
                      <a:r>
                        <a:rPr lang="en-US" sz="2400">
                          <a:solidFill>
                            <a:srgbClr val="333333"/>
                          </a:solidFill>
                          <a:effectLst/>
                          <a:latin typeface="inter-regular"/>
                        </a:rPr>
                        <a:t>String Operations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Convenient methods for string operations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Not specifically designed for string operations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46282918"/>
                  </a:ext>
                </a:extLst>
              </a:tr>
              <a:tr h="1009568">
                <a:tc>
                  <a:txBody>
                    <a:bodyPr/>
                    <a:lstStyle/>
                    <a:p>
                      <a:pPr algn="just" fontAlgn="t"/>
                      <a:r>
                        <a:rPr lang="en-US" sz="2400">
                          <a:solidFill>
                            <a:srgbClr val="333333"/>
                          </a:solidFill>
                          <a:effectLst/>
                          <a:latin typeface="inter-regular"/>
                        </a:rPr>
                        <a:t>Convenience Methods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Higher-level abstractions for text data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Low-level interface for byte data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8437213"/>
                  </a:ext>
                </a:extLst>
              </a:tr>
              <a:tr h="1163511">
                <a:tc>
                  <a:txBody>
                    <a:bodyPr/>
                    <a:lstStyle/>
                    <a:p>
                      <a:pPr algn="just" fontAlgn="t"/>
                      <a:r>
                        <a:rPr lang="en-US" sz="2400">
                          <a:solidFill>
                            <a:srgbClr val="333333"/>
                          </a:solidFill>
                          <a:effectLst/>
                          <a:latin typeface="inter-regular"/>
                        </a:rPr>
                        <a:t>Reading Line by Line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a:solidFill>
                            <a:srgbClr val="333333"/>
                          </a:solidFill>
                          <a:effectLst/>
                          <a:latin typeface="inter-regular"/>
                        </a:rPr>
                        <a:t>Convenient methods for reading lines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Byte-oriented, no built-in line-reading methods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36513672"/>
                  </a:ext>
                </a:extLst>
              </a:tr>
              <a:tr h="822971">
                <a:tc>
                  <a:txBody>
                    <a:bodyPr/>
                    <a:lstStyle/>
                    <a:p>
                      <a:pPr algn="just" fontAlgn="t"/>
                      <a:r>
                        <a:rPr lang="en-US" sz="2400">
                          <a:solidFill>
                            <a:srgbClr val="333333"/>
                          </a:solidFill>
                          <a:effectLst/>
                          <a:latin typeface="inter-regular"/>
                        </a:rPr>
                        <a:t>File Handling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a:solidFill>
                            <a:srgbClr val="333333"/>
                          </a:solidFill>
                          <a:effectLst/>
                          <a:latin typeface="inter-regular"/>
                        </a:rPr>
                        <a:t>Read/write text files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Read/write binary files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9134593"/>
                  </a:ext>
                </a:extLst>
              </a:tr>
            </a:tbl>
          </a:graphicData>
        </a:graphic>
      </p:graphicFrame>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a:t>
            </a:r>
            <a:endParaRPr lang="en-IN"/>
          </a:p>
        </p:txBody>
      </p:sp>
    </p:spTree>
    <p:extLst>
      <p:ext uri="{BB962C8B-B14F-4D97-AF65-F5344CB8AC3E}">
        <p14:creationId xmlns:p14="http://schemas.microsoft.com/office/powerpoint/2010/main" val="251534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IN" dirty="0">
                <a:solidFill>
                  <a:srgbClr val="FF0000"/>
                </a:solidFill>
              </a:rPr>
              <a:t>Java I/O </a:t>
            </a:r>
          </a:p>
        </p:txBody>
      </p:sp>
      <p:sp>
        <p:nvSpPr>
          <p:cNvPr id="3" name="Content Placeholder 2"/>
          <p:cNvSpPr>
            <a:spLocks noGrp="1"/>
          </p:cNvSpPr>
          <p:nvPr>
            <p:ph idx="1"/>
          </p:nvPr>
        </p:nvSpPr>
        <p:spPr>
          <a:xfrm>
            <a:off x="457200" y="1285860"/>
            <a:ext cx="8229600" cy="5357850"/>
          </a:xfrm>
        </p:spPr>
        <p:txBody>
          <a:bodyPr>
            <a:normAutofit/>
          </a:bodyPr>
          <a:lstStyle/>
          <a:p>
            <a:pPr algn="just"/>
            <a:r>
              <a:rPr lang="en-IN" sz="2800" b="1" dirty="0"/>
              <a:t>Java I/O</a:t>
            </a:r>
            <a:r>
              <a:rPr lang="en-IN" sz="2800" dirty="0"/>
              <a:t> (Input and Output) is used to process the input and produce the output based on the input.</a:t>
            </a:r>
          </a:p>
          <a:p>
            <a:pPr algn="just"/>
            <a:r>
              <a:rPr lang="en-IN" sz="2800" dirty="0"/>
              <a:t>Java uses the concept of stream to make I/O operation fast. The java.io package contains all the classes required for input and output operations.</a:t>
            </a:r>
          </a:p>
          <a:p>
            <a:pPr>
              <a:buNone/>
            </a:pPr>
            <a:r>
              <a:rPr lang="en-IN" sz="3900" dirty="0">
                <a:solidFill>
                  <a:srgbClr val="FF0000"/>
                </a:solidFill>
              </a:rPr>
              <a:t>Stream</a:t>
            </a:r>
          </a:p>
          <a:p>
            <a:pPr algn="just"/>
            <a:r>
              <a:rPr lang="en-IN" dirty="0"/>
              <a:t>A stream is a sequence of data. In Java a stream is composed of bytes. It's called a stream because it's like a stream of water that continues to flow.</a:t>
            </a:r>
          </a:p>
          <a:p>
            <a:pPr>
              <a:buNone/>
            </a:pPr>
            <a:endParaRPr lang="en-IN" dirty="0"/>
          </a:p>
        </p:txBody>
      </p:sp>
      <p:sp>
        <p:nvSpPr>
          <p:cNvPr id="4" name="Footer Placeholder 3"/>
          <p:cNvSpPr>
            <a:spLocks noGrp="1"/>
          </p:cNvSpPr>
          <p:nvPr>
            <p:ph type="ftr" sz="quarter" idx="11"/>
          </p:nvPr>
        </p:nvSpPr>
        <p:spPr/>
        <p:txBody>
          <a:bodyPr/>
          <a:lstStyle/>
          <a:p>
            <a:r>
              <a:rPr lang="en-IN"/>
              <a:t>Department of Computer Science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3208</TotalTime>
  <Words>1450</Words>
  <Application>Microsoft Office PowerPoint</Application>
  <PresentationFormat>On-screen Show (4:3)</PresentationFormat>
  <Paragraphs>163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inter-regular</vt:lpstr>
      <vt:lpstr>times new roman</vt:lpstr>
      <vt:lpstr>Wingdings</vt:lpstr>
      <vt:lpstr>Office Theme</vt:lpstr>
      <vt:lpstr> Object Oriented Programming with Java (Subject Code: BCS-403)</vt:lpstr>
      <vt:lpstr>Lecture 17</vt:lpstr>
      <vt:lpstr>Byte Streams and Character Streams  </vt:lpstr>
      <vt:lpstr>Character Streams</vt:lpstr>
      <vt:lpstr> Byte Streams</vt:lpstr>
      <vt:lpstr>  </vt:lpstr>
      <vt:lpstr>Difference between Character Stream and Byte Stream in Java</vt:lpstr>
      <vt:lpstr>  </vt:lpstr>
      <vt:lpstr>Java I/O </vt:lpstr>
      <vt:lpstr>  </vt:lpstr>
      <vt:lpstr>  </vt:lpstr>
      <vt:lpstr>Working of Java OutputStream and InputStream</vt:lpstr>
      <vt:lpstr>OutputStream class</vt:lpstr>
      <vt:lpstr>  </vt:lpstr>
      <vt:lpstr>InputStream class</vt:lpstr>
      <vt:lpstr>Commonly used methods of InputStream class </vt:lpstr>
      <vt:lpstr>  </vt:lpstr>
      <vt:lpstr>FileInputStream and FileOutputStream (File Handling)</vt:lpstr>
      <vt:lpstr>  </vt:lpstr>
      <vt:lpstr>  </vt:lpstr>
      <vt:lpstr>Java FileInputStream class</vt:lpstr>
      <vt:lpstr>  </vt:lpstr>
      <vt:lpstr>Reading the data of current java file and writing it into another file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439</cp:revision>
  <dcterms:created xsi:type="dcterms:W3CDTF">2016-07-13T05:39:24Z</dcterms:created>
  <dcterms:modified xsi:type="dcterms:W3CDTF">2024-05-21T05:47:33Z</dcterms:modified>
</cp:coreProperties>
</file>