
<file path=[Content_Types].xml><?xml version="1.0" encoding="utf-8"?>
<Types xmlns="http://schemas.openxmlformats.org/package/2006/content-types">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469" r:id="rId2"/>
    <p:sldId id="460" r:id="rId3"/>
    <p:sldId id="470" r:id="rId4"/>
    <p:sldId id="401" r:id="rId5"/>
    <p:sldId id="397" r:id="rId6"/>
    <p:sldId id="398" r:id="rId7"/>
    <p:sldId id="407" r:id="rId8"/>
    <p:sldId id="408" r:id="rId9"/>
    <p:sldId id="409" r:id="rId10"/>
    <p:sldId id="399" r:id="rId11"/>
    <p:sldId id="400" r:id="rId12"/>
    <p:sldId id="473" r:id="rId13"/>
    <p:sldId id="480" r:id="rId14"/>
    <p:sldId id="474" r:id="rId15"/>
    <p:sldId id="475" r:id="rId16"/>
    <p:sldId id="476" r:id="rId17"/>
    <p:sldId id="471" r:id="rId18"/>
    <p:sldId id="47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6DB3A3-BEBB-46B6-9B07-D466DD6BDE78}" type="datetimeFigureOut">
              <a:rPr lang="en-US" smtClean="0"/>
              <a:t>4/2/2024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3EAECC-00D0-4331-B6C0-ABED6F157675}" type="slidenum">
              <a:rPr lang="en-US" smtClean="0"/>
              <a:t>‹#›</a:t>
            </a:fld>
            <a:endParaRPr lang="en-US"/>
          </a:p>
        </p:txBody>
      </p:sp>
    </p:spTree>
    <p:extLst>
      <p:ext uri="{BB962C8B-B14F-4D97-AF65-F5344CB8AC3E}">
        <p14:creationId xmlns:p14="http://schemas.microsoft.com/office/powerpoint/2010/main" val="66970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BA61B16-37B5-4351-BAD5-BBF844435BAE}" type="datetime1">
              <a:rPr lang="en-US" smtClean="0"/>
              <a:t>4/2/2024</a:t>
            </a:fld>
            <a:endParaRPr lang="en-IN"/>
          </a:p>
        </p:txBody>
      </p:sp>
      <p:sp>
        <p:nvSpPr>
          <p:cNvPr id="5" name="Footer Placeholder 4"/>
          <p:cNvSpPr>
            <a:spLocks noGrp="1"/>
          </p:cNvSpPr>
          <p:nvPr>
            <p:ph type="ftr" sz="quarter" idx="11"/>
          </p:nvPr>
        </p:nvSpPr>
        <p:spPr/>
        <p:txBody>
          <a:bodyPr/>
          <a:lstStyle/>
          <a:p>
            <a:r>
              <a:rPr lang="en-US"/>
              <a:t>Department of Computer Science ,ABES Engineering College</a:t>
            </a:r>
            <a:endParaRPr lang="en-IN"/>
          </a:p>
        </p:txBody>
      </p:sp>
      <p:sp>
        <p:nvSpPr>
          <p:cNvPr id="6" name="Slide Number Placeholder 5"/>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E100FD5-86C6-485F-803A-A299297FB22E}" type="datetime1">
              <a:rPr lang="en-US" smtClean="0"/>
              <a:t>4/2/2024</a:t>
            </a:fld>
            <a:endParaRPr lang="en-IN"/>
          </a:p>
        </p:txBody>
      </p:sp>
      <p:sp>
        <p:nvSpPr>
          <p:cNvPr id="5" name="Footer Placeholder 4"/>
          <p:cNvSpPr>
            <a:spLocks noGrp="1"/>
          </p:cNvSpPr>
          <p:nvPr>
            <p:ph type="ftr" sz="quarter" idx="11"/>
          </p:nvPr>
        </p:nvSpPr>
        <p:spPr/>
        <p:txBody>
          <a:bodyPr/>
          <a:lstStyle/>
          <a:p>
            <a:r>
              <a:rPr lang="en-US"/>
              <a:t>Department of Computer Science ,ABES Engineering College</a:t>
            </a:r>
            <a:endParaRPr lang="en-IN"/>
          </a:p>
        </p:txBody>
      </p:sp>
      <p:sp>
        <p:nvSpPr>
          <p:cNvPr id="6" name="Slide Number Placeholder 5"/>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9334C96-BCB9-453B-BE08-7EFAA7BAC2B9}" type="datetime1">
              <a:rPr lang="en-US" smtClean="0"/>
              <a:t>4/2/2024</a:t>
            </a:fld>
            <a:endParaRPr lang="en-IN"/>
          </a:p>
        </p:txBody>
      </p:sp>
      <p:sp>
        <p:nvSpPr>
          <p:cNvPr id="5" name="Footer Placeholder 4"/>
          <p:cNvSpPr>
            <a:spLocks noGrp="1"/>
          </p:cNvSpPr>
          <p:nvPr>
            <p:ph type="ftr" sz="quarter" idx="11"/>
          </p:nvPr>
        </p:nvSpPr>
        <p:spPr/>
        <p:txBody>
          <a:bodyPr/>
          <a:lstStyle/>
          <a:p>
            <a:r>
              <a:rPr lang="en-US"/>
              <a:t>Department of Computer Science ,ABES Engineering College</a:t>
            </a:r>
            <a:endParaRPr lang="en-IN"/>
          </a:p>
        </p:txBody>
      </p:sp>
      <p:sp>
        <p:nvSpPr>
          <p:cNvPr id="6" name="Slide Number Placeholder 5"/>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867DA6E-8941-4F95-8FE7-288BDA956267}" type="datetime1">
              <a:rPr lang="en-US" smtClean="0"/>
              <a:t>4/2/2024</a:t>
            </a:fld>
            <a:endParaRPr lang="en-IN"/>
          </a:p>
        </p:txBody>
      </p:sp>
      <p:sp>
        <p:nvSpPr>
          <p:cNvPr id="5" name="Footer Placeholder 4"/>
          <p:cNvSpPr>
            <a:spLocks noGrp="1"/>
          </p:cNvSpPr>
          <p:nvPr>
            <p:ph type="ftr" sz="quarter" idx="11"/>
          </p:nvPr>
        </p:nvSpPr>
        <p:spPr/>
        <p:txBody>
          <a:bodyPr/>
          <a:lstStyle/>
          <a:p>
            <a:r>
              <a:rPr lang="en-US"/>
              <a:t>Department of Computer Science ,ABES Engineering College</a:t>
            </a:r>
            <a:endParaRPr lang="en-IN"/>
          </a:p>
        </p:txBody>
      </p:sp>
      <p:sp>
        <p:nvSpPr>
          <p:cNvPr id="6" name="Slide Number Placeholder 5"/>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A1BC97-A477-40EB-B448-98CD9ACF11AB}" type="datetime1">
              <a:rPr lang="en-US" smtClean="0"/>
              <a:t>4/2/2024</a:t>
            </a:fld>
            <a:endParaRPr lang="en-IN"/>
          </a:p>
        </p:txBody>
      </p:sp>
      <p:sp>
        <p:nvSpPr>
          <p:cNvPr id="5" name="Footer Placeholder 4"/>
          <p:cNvSpPr>
            <a:spLocks noGrp="1"/>
          </p:cNvSpPr>
          <p:nvPr>
            <p:ph type="ftr" sz="quarter" idx="11"/>
          </p:nvPr>
        </p:nvSpPr>
        <p:spPr/>
        <p:txBody>
          <a:bodyPr/>
          <a:lstStyle/>
          <a:p>
            <a:r>
              <a:rPr lang="en-US"/>
              <a:t>Department of Computer Science ,ABES Engineering College</a:t>
            </a:r>
            <a:endParaRPr lang="en-IN"/>
          </a:p>
        </p:txBody>
      </p:sp>
      <p:sp>
        <p:nvSpPr>
          <p:cNvPr id="6" name="Slide Number Placeholder 5"/>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FBB0CF3-9FF8-47C2-88C7-467EA9854E64}" type="datetime1">
              <a:rPr lang="en-US" smtClean="0"/>
              <a:t>4/2/2024</a:t>
            </a:fld>
            <a:endParaRPr lang="en-IN"/>
          </a:p>
        </p:txBody>
      </p:sp>
      <p:sp>
        <p:nvSpPr>
          <p:cNvPr id="6" name="Footer Placeholder 5"/>
          <p:cNvSpPr>
            <a:spLocks noGrp="1"/>
          </p:cNvSpPr>
          <p:nvPr>
            <p:ph type="ftr" sz="quarter" idx="11"/>
          </p:nvPr>
        </p:nvSpPr>
        <p:spPr/>
        <p:txBody>
          <a:bodyPr/>
          <a:lstStyle/>
          <a:p>
            <a:r>
              <a:rPr lang="en-US"/>
              <a:t>Department of Computer Science ,ABES Engineering College</a:t>
            </a:r>
            <a:endParaRPr lang="en-IN"/>
          </a:p>
        </p:txBody>
      </p:sp>
      <p:sp>
        <p:nvSpPr>
          <p:cNvPr id="7" name="Slide Number Placeholder 6"/>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F5A84D9-27F0-4063-8E2F-43C407CB0CBA}" type="datetime1">
              <a:rPr lang="en-US" smtClean="0"/>
              <a:t>4/2/2024</a:t>
            </a:fld>
            <a:endParaRPr lang="en-IN"/>
          </a:p>
        </p:txBody>
      </p:sp>
      <p:sp>
        <p:nvSpPr>
          <p:cNvPr id="8" name="Footer Placeholder 7"/>
          <p:cNvSpPr>
            <a:spLocks noGrp="1"/>
          </p:cNvSpPr>
          <p:nvPr>
            <p:ph type="ftr" sz="quarter" idx="11"/>
          </p:nvPr>
        </p:nvSpPr>
        <p:spPr/>
        <p:txBody>
          <a:bodyPr/>
          <a:lstStyle/>
          <a:p>
            <a:r>
              <a:rPr lang="en-US"/>
              <a:t>Department of Computer Science ,ABES Engineering College</a:t>
            </a:r>
            <a:endParaRPr lang="en-IN"/>
          </a:p>
        </p:txBody>
      </p:sp>
      <p:sp>
        <p:nvSpPr>
          <p:cNvPr id="9" name="Slide Number Placeholder 8"/>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7A1B1CD-E166-4820-9ACC-C9479FE309BE}" type="datetime1">
              <a:rPr lang="en-US" smtClean="0"/>
              <a:t>4/2/2024</a:t>
            </a:fld>
            <a:endParaRPr lang="en-IN"/>
          </a:p>
        </p:txBody>
      </p:sp>
      <p:sp>
        <p:nvSpPr>
          <p:cNvPr id="4" name="Footer Placeholder 3"/>
          <p:cNvSpPr>
            <a:spLocks noGrp="1"/>
          </p:cNvSpPr>
          <p:nvPr>
            <p:ph type="ftr" sz="quarter" idx="11"/>
          </p:nvPr>
        </p:nvSpPr>
        <p:spPr/>
        <p:txBody>
          <a:bodyPr/>
          <a:lstStyle/>
          <a:p>
            <a:r>
              <a:rPr lang="en-US"/>
              <a:t>Department of Computer Science ,ABES Engineering College</a:t>
            </a:r>
            <a:endParaRPr lang="en-IN"/>
          </a:p>
        </p:txBody>
      </p:sp>
      <p:sp>
        <p:nvSpPr>
          <p:cNvPr id="5" name="Slide Number Placeholder 4"/>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35069B-088E-46AE-8F71-0EF81679F9BC}" type="datetime1">
              <a:rPr lang="en-US" smtClean="0"/>
              <a:t>4/2/2024</a:t>
            </a:fld>
            <a:endParaRPr lang="en-IN"/>
          </a:p>
        </p:txBody>
      </p:sp>
      <p:sp>
        <p:nvSpPr>
          <p:cNvPr id="3" name="Footer Placeholder 2"/>
          <p:cNvSpPr>
            <a:spLocks noGrp="1"/>
          </p:cNvSpPr>
          <p:nvPr>
            <p:ph type="ftr" sz="quarter" idx="11"/>
          </p:nvPr>
        </p:nvSpPr>
        <p:spPr/>
        <p:txBody>
          <a:bodyPr/>
          <a:lstStyle/>
          <a:p>
            <a:r>
              <a:rPr lang="en-US"/>
              <a:t>Department of Computer Science ,ABES Engineering College</a:t>
            </a:r>
            <a:endParaRPr lang="en-IN"/>
          </a:p>
        </p:txBody>
      </p:sp>
      <p:sp>
        <p:nvSpPr>
          <p:cNvPr id="4" name="Slide Number Placeholder 3"/>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F959C3-6D9B-4D3D-8A5F-C5093CF5628A}" type="datetime1">
              <a:rPr lang="en-US" smtClean="0"/>
              <a:t>4/2/2024</a:t>
            </a:fld>
            <a:endParaRPr lang="en-IN"/>
          </a:p>
        </p:txBody>
      </p:sp>
      <p:sp>
        <p:nvSpPr>
          <p:cNvPr id="6" name="Footer Placeholder 5"/>
          <p:cNvSpPr>
            <a:spLocks noGrp="1"/>
          </p:cNvSpPr>
          <p:nvPr>
            <p:ph type="ftr" sz="quarter" idx="11"/>
          </p:nvPr>
        </p:nvSpPr>
        <p:spPr/>
        <p:txBody>
          <a:bodyPr/>
          <a:lstStyle/>
          <a:p>
            <a:r>
              <a:rPr lang="en-US"/>
              <a:t>Department of Computer Science ,ABES Engineering College</a:t>
            </a:r>
            <a:endParaRPr lang="en-IN"/>
          </a:p>
        </p:txBody>
      </p:sp>
      <p:sp>
        <p:nvSpPr>
          <p:cNvPr id="7" name="Slide Number Placeholder 6"/>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EFCAD9-EB91-469A-BF8F-E527E7FECA47}" type="datetime1">
              <a:rPr lang="en-US" smtClean="0"/>
              <a:t>4/2/2024</a:t>
            </a:fld>
            <a:endParaRPr lang="en-IN"/>
          </a:p>
        </p:txBody>
      </p:sp>
      <p:sp>
        <p:nvSpPr>
          <p:cNvPr id="6" name="Footer Placeholder 5"/>
          <p:cNvSpPr>
            <a:spLocks noGrp="1"/>
          </p:cNvSpPr>
          <p:nvPr>
            <p:ph type="ftr" sz="quarter" idx="11"/>
          </p:nvPr>
        </p:nvSpPr>
        <p:spPr/>
        <p:txBody>
          <a:bodyPr/>
          <a:lstStyle/>
          <a:p>
            <a:r>
              <a:rPr lang="en-US"/>
              <a:t>Department of Computer Science ,ABES Engineering College</a:t>
            </a:r>
            <a:endParaRPr lang="en-IN"/>
          </a:p>
        </p:txBody>
      </p:sp>
      <p:sp>
        <p:nvSpPr>
          <p:cNvPr id="7" name="Slide Number Placeholder 6"/>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6E0374-3565-40EF-B365-25D60598141E}" type="datetime1">
              <a:rPr lang="en-US" smtClean="0"/>
              <a:t>4/2/2024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Computer Science ,ABES Engineering College</a:t>
            </a: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F08DDB-63FA-4D9A-BCEE-6F305DD97853}"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ABBFD-A736-49B4-ABD2-43594F04F2BD}"/>
              </a:ext>
            </a:extLst>
          </p:cNvPr>
          <p:cNvSpPr>
            <a:spLocks noGrp="1"/>
          </p:cNvSpPr>
          <p:nvPr>
            <p:ph type="ctrTitle"/>
          </p:nvPr>
        </p:nvSpPr>
        <p:spPr>
          <a:xfrm>
            <a:off x="323528" y="2130425"/>
            <a:ext cx="8352928" cy="1470025"/>
          </a:xfrm>
        </p:spPr>
        <p:txBody>
          <a:bodyPr>
            <a:normAutofit/>
          </a:bodyPr>
          <a:lstStyle/>
          <a:p>
            <a:r>
              <a:rPr lang="en-US" sz="3200" b="1" dirty="0">
                <a:solidFill>
                  <a:srgbClr val="C00000"/>
                </a:solidFill>
              </a:rPr>
              <a:t> </a:t>
            </a:r>
            <a:r>
              <a:rPr lang="en-US" sz="3600" b="1" dirty="0">
                <a:solidFill>
                  <a:srgbClr val="C00000"/>
                </a:solidFill>
              </a:rPr>
              <a:t>Object Oriented Programming with Java</a:t>
            </a:r>
            <a:br>
              <a:rPr lang="en-US" sz="3600" b="1" dirty="0">
                <a:solidFill>
                  <a:srgbClr val="C00000"/>
                </a:solidFill>
              </a:rPr>
            </a:br>
            <a:r>
              <a:rPr lang="en-US" sz="3600" b="1" dirty="0">
                <a:solidFill>
                  <a:srgbClr val="C00000"/>
                </a:solidFill>
              </a:rPr>
              <a:t>(Subject Code: BCS-403)</a:t>
            </a:r>
            <a:endParaRPr lang="en-US" sz="3200" b="1" dirty="0">
              <a:solidFill>
                <a:srgbClr val="C00000"/>
              </a:solidFill>
            </a:endParaRPr>
          </a:p>
        </p:txBody>
      </p:sp>
      <p:sp>
        <p:nvSpPr>
          <p:cNvPr id="3" name="Subtitle 2">
            <a:extLst>
              <a:ext uri="{FF2B5EF4-FFF2-40B4-BE49-F238E27FC236}">
                <a16:creationId xmlns:a16="http://schemas.microsoft.com/office/drawing/2014/main" id="{049FB854-B86E-4CAA-A622-A25DA7DF7511}"/>
              </a:ext>
            </a:extLst>
          </p:cNvPr>
          <p:cNvSpPr>
            <a:spLocks noGrp="1"/>
          </p:cNvSpPr>
          <p:nvPr>
            <p:ph type="subTitle" idx="1"/>
          </p:nvPr>
        </p:nvSpPr>
        <p:spPr/>
        <p:txBody>
          <a:bodyPr>
            <a:normAutofit/>
          </a:bodyPr>
          <a:lstStyle/>
          <a:p>
            <a:r>
              <a:rPr lang="en-US" sz="3600" b="1" dirty="0">
                <a:solidFill>
                  <a:srgbClr val="C00000"/>
                </a:solidFill>
              </a:rPr>
              <a:t>Unit 1</a:t>
            </a:r>
          </a:p>
          <a:p>
            <a:r>
              <a:rPr lang="en-US" sz="3600" b="1" dirty="0">
                <a:solidFill>
                  <a:srgbClr val="C00000"/>
                </a:solidFill>
              </a:rPr>
              <a:t>Lecture 2</a:t>
            </a:r>
          </a:p>
        </p:txBody>
      </p:sp>
      <p:pic>
        <p:nvPicPr>
          <p:cNvPr id="5" name="Picture 4">
            <a:extLst>
              <a:ext uri="{FF2B5EF4-FFF2-40B4-BE49-F238E27FC236}">
                <a16:creationId xmlns:a16="http://schemas.microsoft.com/office/drawing/2014/main" id="{07E1D6B4-9D12-497F-A50F-867129A4A8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2662" y="476672"/>
            <a:ext cx="1343794" cy="1267599"/>
          </a:xfrm>
          <a:prstGeom prst="rect">
            <a:avLst/>
          </a:prstGeom>
        </p:spPr>
      </p:pic>
      <p:sp>
        <p:nvSpPr>
          <p:cNvPr id="6" name="Footer Placeholder 5">
            <a:extLst>
              <a:ext uri="{FF2B5EF4-FFF2-40B4-BE49-F238E27FC236}">
                <a16:creationId xmlns:a16="http://schemas.microsoft.com/office/drawing/2014/main" id="{559488A4-BB6B-4D29-97FF-5B8727DFCF64}"/>
              </a:ext>
            </a:extLst>
          </p:cNvPr>
          <p:cNvSpPr>
            <a:spLocks noGrp="1"/>
          </p:cNvSpPr>
          <p:nvPr>
            <p:ph type="ftr" sz="quarter" idx="11"/>
          </p:nvPr>
        </p:nvSpPr>
        <p:spPr>
          <a:xfrm>
            <a:off x="1979712" y="6356350"/>
            <a:ext cx="5688632" cy="365125"/>
          </a:xfrm>
        </p:spPr>
        <p:txBody>
          <a:bodyPr/>
          <a:lstStyle/>
          <a:p>
            <a:r>
              <a:rPr lang="en-US" dirty="0"/>
              <a:t>Department of Computer Science ,ABES Engineering College</a:t>
            </a:r>
            <a:endParaRPr lang="en-IN" dirty="0"/>
          </a:p>
        </p:txBody>
      </p:sp>
    </p:spTree>
    <p:extLst>
      <p:ext uri="{BB962C8B-B14F-4D97-AF65-F5344CB8AC3E}">
        <p14:creationId xmlns:p14="http://schemas.microsoft.com/office/powerpoint/2010/main" val="2292160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lstStyle/>
          <a:p>
            <a:r>
              <a:rPr lang="en-IN" dirty="0">
                <a:solidFill>
                  <a:schemeClr val="accent6">
                    <a:lumMod val="50000"/>
                  </a:schemeClr>
                </a:solidFill>
              </a:rPr>
              <a:t>JRE</a:t>
            </a:r>
          </a:p>
        </p:txBody>
      </p:sp>
      <p:sp>
        <p:nvSpPr>
          <p:cNvPr id="3" name="Content Placeholder 2"/>
          <p:cNvSpPr>
            <a:spLocks noGrp="1"/>
          </p:cNvSpPr>
          <p:nvPr>
            <p:ph idx="1"/>
          </p:nvPr>
        </p:nvSpPr>
        <p:spPr>
          <a:xfrm>
            <a:off x="457200" y="1214422"/>
            <a:ext cx="8229600" cy="5429288"/>
          </a:xfrm>
        </p:spPr>
        <p:txBody>
          <a:bodyPr/>
          <a:lstStyle/>
          <a:p>
            <a:pPr algn="just"/>
            <a:r>
              <a:rPr lang="en-IN" dirty="0"/>
              <a:t>JRE is an acronym for Java Runtime Environment.</a:t>
            </a:r>
          </a:p>
          <a:p>
            <a:pPr algn="just"/>
            <a:r>
              <a:rPr lang="en-IN" dirty="0"/>
              <a:t>It is used to provide runtime environment. It is the implementation of JVM.</a:t>
            </a:r>
          </a:p>
          <a:p>
            <a:pPr algn="just"/>
            <a:r>
              <a:rPr lang="en-IN" dirty="0"/>
              <a:t>It physically exists.</a:t>
            </a:r>
          </a:p>
          <a:p>
            <a:pPr algn="just"/>
            <a:r>
              <a:rPr lang="en-IN" dirty="0"/>
              <a:t>It contains set of libraries + other files that JVM uses at runtime.</a:t>
            </a:r>
          </a:p>
        </p:txBody>
      </p:sp>
      <p:sp>
        <p:nvSpPr>
          <p:cNvPr id="4" name="Footer Placeholder 3">
            <a:extLst>
              <a:ext uri="{FF2B5EF4-FFF2-40B4-BE49-F238E27FC236}">
                <a16:creationId xmlns:a16="http://schemas.microsoft.com/office/drawing/2014/main" id="{D9693D0F-BB89-4651-87D0-546646C2BFAF}"/>
              </a:ext>
            </a:extLst>
          </p:cNvPr>
          <p:cNvSpPr>
            <a:spLocks noGrp="1"/>
          </p:cNvSpPr>
          <p:nvPr>
            <p:ph type="ftr" sz="quarter" idx="11"/>
          </p:nvPr>
        </p:nvSpPr>
        <p:spPr/>
        <p:txBody>
          <a:bodyPr/>
          <a:lstStyle/>
          <a:p>
            <a:r>
              <a:rPr lang="en-US"/>
              <a:t>Department of Computer Science ,ABES Engineering College</a:t>
            </a:r>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lstStyle/>
          <a:p>
            <a:r>
              <a:rPr lang="en-US" dirty="0"/>
              <a:t>  </a:t>
            </a:r>
            <a:r>
              <a:rPr lang="en-US" dirty="0">
                <a:solidFill>
                  <a:schemeClr val="accent6">
                    <a:lumMod val="50000"/>
                  </a:schemeClr>
                </a:solidFill>
              </a:rPr>
              <a:t>JRE</a:t>
            </a:r>
            <a:endParaRPr lang="en-IN" dirty="0">
              <a:solidFill>
                <a:schemeClr val="accent6">
                  <a:lumMod val="50000"/>
                </a:schemeClr>
              </a:solidFill>
            </a:endParaRPr>
          </a:p>
        </p:txBody>
      </p:sp>
      <p:pic>
        <p:nvPicPr>
          <p:cNvPr id="4" name="Content Placeholder 3" descr="jre"/>
          <p:cNvPicPr>
            <a:picLocks noGrp="1"/>
          </p:cNvPicPr>
          <p:nvPr>
            <p:ph idx="1"/>
          </p:nvPr>
        </p:nvPicPr>
        <p:blipFill>
          <a:blip r:embed="rId2" cstate="print"/>
          <a:srcRect/>
          <a:stretch>
            <a:fillRect/>
          </a:stretch>
        </p:blipFill>
        <p:spPr bwMode="auto">
          <a:xfrm>
            <a:off x="1071538" y="1428736"/>
            <a:ext cx="6572296" cy="5000660"/>
          </a:xfrm>
          <a:prstGeom prst="rect">
            <a:avLst/>
          </a:prstGeom>
          <a:noFill/>
          <a:ln w="9525">
            <a:noFill/>
            <a:miter lim="800000"/>
            <a:headEnd/>
            <a:tailEnd/>
          </a:ln>
        </p:spPr>
      </p:pic>
      <p:sp>
        <p:nvSpPr>
          <p:cNvPr id="3" name="Footer Placeholder 2">
            <a:extLst>
              <a:ext uri="{FF2B5EF4-FFF2-40B4-BE49-F238E27FC236}">
                <a16:creationId xmlns:a16="http://schemas.microsoft.com/office/drawing/2014/main" id="{936774E7-8016-45E0-9252-4B670B044AB2}"/>
              </a:ext>
            </a:extLst>
          </p:cNvPr>
          <p:cNvSpPr>
            <a:spLocks noGrp="1"/>
          </p:cNvSpPr>
          <p:nvPr>
            <p:ph type="ftr" sz="quarter" idx="11"/>
          </p:nvPr>
        </p:nvSpPr>
        <p:spPr/>
        <p:txBody>
          <a:bodyPr/>
          <a:lstStyle/>
          <a:p>
            <a:r>
              <a:rPr lang="en-US"/>
              <a:t>Department of Computer Science ,ABES Engineering College</a:t>
            </a:r>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094DE-753F-4EB1-8818-2EF145F20528}"/>
              </a:ext>
            </a:extLst>
          </p:cNvPr>
          <p:cNvSpPr>
            <a:spLocks noGrp="1"/>
          </p:cNvSpPr>
          <p:nvPr>
            <p:ph type="title"/>
          </p:nvPr>
        </p:nvSpPr>
        <p:spPr>
          <a:xfrm>
            <a:off x="457200" y="274638"/>
            <a:ext cx="8229600" cy="850106"/>
          </a:xfrm>
        </p:spPr>
        <p:txBody>
          <a:bodyPr>
            <a:normAutofit/>
          </a:bodyPr>
          <a:lstStyle/>
          <a:p>
            <a:r>
              <a:rPr lang="en-US" dirty="0">
                <a:solidFill>
                  <a:srgbClr val="FF0000"/>
                </a:solidFill>
              </a:rPr>
              <a:t>Java Source File Structure  </a:t>
            </a:r>
          </a:p>
        </p:txBody>
      </p:sp>
      <p:sp>
        <p:nvSpPr>
          <p:cNvPr id="3" name="Content Placeholder 2">
            <a:extLst>
              <a:ext uri="{FF2B5EF4-FFF2-40B4-BE49-F238E27FC236}">
                <a16:creationId xmlns:a16="http://schemas.microsoft.com/office/drawing/2014/main" id="{49FD2114-436B-45CF-81B3-E209ADDC88E7}"/>
              </a:ext>
            </a:extLst>
          </p:cNvPr>
          <p:cNvSpPr>
            <a:spLocks noGrp="1"/>
          </p:cNvSpPr>
          <p:nvPr>
            <p:ph idx="1"/>
          </p:nvPr>
        </p:nvSpPr>
        <p:spPr>
          <a:xfrm>
            <a:off x="457200" y="1340768"/>
            <a:ext cx="8229600" cy="5015582"/>
          </a:xfrm>
        </p:spPr>
        <p:txBody>
          <a:bodyPr>
            <a:normAutofit/>
          </a:bodyPr>
          <a:lstStyle/>
          <a:p>
            <a:pPr algn="just"/>
            <a:r>
              <a:rPr lang="en-US" sz="2800" dirty="0"/>
              <a:t>In Java, a source file typically follows a specific structure to define classes, interfaces, and other elements of the program. </a:t>
            </a:r>
          </a:p>
          <a:p>
            <a:pPr algn="just"/>
            <a:r>
              <a:rPr lang="en-US" sz="2800" dirty="0"/>
              <a:t>Package Declaration (Optional):</a:t>
            </a:r>
          </a:p>
          <a:p>
            <a:pPr marL="400050" lvl="1" indent="0" algn="just">
              <a:buNone/>
            </a:pPr>
            <a:r>
              <a:rPr lang="en-US" sz="2400" dirty="0"/>
              <a:t>The package declaration is used to organize related classes and interfaces into a package. It is the first non-comment line in the file and is optional. </a:t>
            </a:r>
          </a:p>
          <a:p>
            <a:pPr marL="400050" lvl="1" indent="0" algn="just">
              <a:buNone/>
            </a:pPr>
            <a:r>
              <a:rPr lang="en-US" sz="2400" dirty="0"/>
              <a:t>For example: </a:t>
            </a:r>
            <a:r>
              <a:rPr lang="en-US" sz="2400" dirty="0">
                <a:solidFill>
                  <a:srgbClr val="FF0000"/>
                </a:solidFill>
              </a:rPr>
              <a:t>package </a:t>
            </a:r>
            <a:r>
              <a:rPr lang="en-US" sz="2400" dirty="0" err="1">
                <a:solidFill>
                  <a:srgbClr val="FF0000"/>
                </a:solidFill>
              </a:rPr>
              <a:t>com.example.myapp</a:t>
            </a:r>
            <a:r>
              <a:rPr lang="en-US" sz="2400" dirty="0">
                <a:solidFill>
                  <a:srgbClr val="FF0000"/>
                </a:solidFill>
              </a:rPr>
              <a:t>;</a:t>
            </a:r>
          </a:p>
          <a:p>
            <a:pPr marL="400050" lvl="1" indent="0" algn="just">
              <a:buNone/>
            </a:pPr>
            <a:endParaRPr lang="en-US" sz="2400" dirty="0">
              <a:solidFill>
                <a:srgbClr val="FF0000"/>
              </a:solidFill>
            </a:endParaRPr>
          </a:p>
          <a:p>
            <a:pPr marL="400050" lvl="1" indent="0" algn="just">
              <a:buNone/>
            </a:pPr>
            <a:endParaRPr lang="en-US" sz="2400" dirty="0"/>
          </a:p>
        </p:txBody>
      </p:sp>
      <p:sp>
        <p:nvSpPr>
          <p:cNvPr id="4" name="Footer Placeholder 3">
            <a:extLst>
              <a:ext uri="{FF2B5EF4-FFF2-40B4-BE49-F238E27FC236}">
                <a16:creationId xmlns:a16="http://schemas.microsoft.com/office/drawing/2014/main" id="{4215D000-5AD0-4CE6-B70F-F0ABBD49CCB0}"/>
              </a:ext>
            </a:extLst>
          </p:cNvPr>
          <p:cNvSpPr>
            <a:spLocks noGrp="1"/>
          </p:cNvSpPr>
          <p:nvPr>
            <p:ph type="ftr" sz="quarter" idx="11"/>
          </p:nvPr>
        </p:nvSpPr>
        <p:spPr/>
        <p:txBody>
          <a:bodyPr/>
          <a:lstStyle/>
          <a:p>
            <a:r>
              <a:rPr lang="en-US"/>
              <a:t>Department of Computer Science ,ABES Engineering College</a:t>
            </a:r>
            <a:endParaRPr lang="en-IN"/>
          </a:p>
        </p:txBody>
      </p:sp>
    </p:spTree>
    <p:extLst>
      <p:ext uri="{BB962C8B-B14F-4D97-AF65-F5344CB8AC3E}">
        <p14:creationId xmlns:p14="http://schemas.microsoft.com/office/powerpoint/2010/main" val="327636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094DE-753F-4EB1-8818-2EF145F20528}"/>
              </a:ext>
            </a:extLst>
          </p:cNvPr>
          <p:cNvSpPr>
            <a:spLocks noGrp="1"/>
          </p:cNvSpPr>
          <p:nvPr>
            <p:ph type="title"/>
          </p:nvPr>
        </p:nvSpPr>
        <p:spPr>
          <a:xfrm>
            <a:off x="457200" y="274638"/>
            <a:ext cx="8229600" cy="850106"/>
          </a:xfrm>
        </p:spPr>
        <p:txBody>
          <a:bodyPr/>
          <a:lstStyle/>
          <a:p>
            <a:r>
              <a:rPr lang="en-US" dirty="0"/>
              <a:t>  </a:t>
            </a:r>
          </a:p>
        </p:txBody>
      </p:sp>
      <p:sp>
        <p:nvSpPr>
          <p:cNvPr id="3" name="Content Placeholder 2">
            <a:extLst>
              <a:ext uri="{FF2B5EF4-FFF2-40B4-BE49-F238E27FC236}">
                <a16:creationId xmlns:a16="http://schemas.microsoft.com/office/drawing/2014/main" id="{49FD2114-436B-45CF-81B3-E209ADDC88E7}"/>
              </a:ext>
            </a:extLst>
          </p:cNvPr>
          <p:cNvSpPr>
            <a:spLocks noGrp="1"/>
          </p:cNvSpPr>
          <p:nvPr>
            <p:ph idx="1"/>
          </p:nvPr>
        </p:nvSpPr>
        <p:spPr>
          <a:xfrm>
            <a:off x="457200" y="476672"/>
            <a:ext cx="8229600" cy="5879678"/>
          </a:xfrm>
        </p:spPr>
        <p:txBody>
          <a:bodyPr/>
          <a:lstStyle/>
          <a:p>
            <a:pPr algn="just"/>
            <a:r>
              <a:rPr lang="en-US" sz="2400" b="1" dirty="0"/>
              <a:t>Import Statements (Optional): </a:t>
            </a:r>
            <a:r>
              <a:rPr lang="en-US" sz="2400" dirty="0"/>
              <a:t>Import statements are used to bring in classes or entire packages from other packages to use in the current source file. They appear after the package declaration (if present) and before the class declaration.</a:t>
            </a:r>
          </a:p>
          <a:p>
            <a:pPr marL="0" indent="0" algn="just">
              <a:buNone/>
            </a:pPr>
            <a:r>
              <a:rPr lang="en-US" sz="2400" dirty="0"/>
              <a:t>   For example:</a:t>
            </a:r>
          </a:p>
          <a:p>
            <a:pPr marL="0" indent="0" algn="just">
              <a:buNone/>
            </a:pPr>
            <a:r>
              <a:rPr lang="en-US" sz="2400" dirty="0"/>
              <a:t>       </a:t>
            </a:r>
            <a:r>
              <a:rPr lang="en-US" sz="2400" dirty="0">
                <a:solidFill>
                  <a:srgbClr val="C00000"/>
                </a:solidFill>
              </a:rPr>
              <a:t>import </a:t>
            </a:r>
            <a:r>
              <a:rPr lang="en-US" sz="2400" dirty="0" err="1">
                <a:solidFill>
                  <a:srgbClr val="C00000"/>
                </a:solidFill>
              </a:rPr>
              <a:t>java.util.ArrayList</a:t>
            </a:r>
            <a:r>
              <a:rPr lang="en-US" sz="2400" dirty="0">
                <a:solidFill>
                  <a:srgbClr val="C00000"/>
                </a:solidFill>
              </a:rPr>
              <a:t>;</a:t>
            </a:r>
          </a:p>
          <a:p>
            <a:pPr marL="0" indent="0" algn="just">
              <a:buNone/>
            </a:pPr>
            <a:r>
              <a:rPr lang="en-US" sz="2400" dirty="0">
                <a:solidFill>
                  <a:srgbClr val="C00000"/>
                </a:solidFill>
              </a:rPr>
              <a:t>       import </a:t>
            </a:r>
            <a:r>
              <a:rPr lang="en-US" sz="2400" dirty="0" err="1">
                <a:solidFill>
                  <a:srgbClr val="C00000"/>
                </a:solidFill>
              </a:rPr>
              <a:t>java.util.List</a:t>
            </a:r>
            <a:r>
              <a:rPr lang="en-US" sz="2400" dirty="0">
                <a:solidFill>
                  <a:srgbClr val="C00000"/>
                </a:solidFill>
              </a:rPr>
              <a:t>;</a:t>
            </a:r>
          </a:p>
          <a:p>
            <a:pPr algn="just"/>
            <a:r>
              <a:rPr lang="en-US" sz="2400" b="1" dirty="0"/>
              <a:t>Class Declaration: </a:t>
            </a:r>
            <a:r>
              <a:rPr lang="en-US" sz="2400" dirty="0"/>
              <a:t>A Java source file can contain one public class (with the same name as the file) and any number of non-public classes. The class declaration consists of the class keyword followed by the class name and optional modifiers (e.g., public, abstract, final). For example:</a:t>
            </a:r>
          </a:p>
          <a:p>
            <a:pPr marL="0" indent="0" algn="just">
              <a:buNone/>
            </a:pPr>
            <a:endParaRPr lang="en-US" sz="2400" dirty="0"/>
          </a:p>
        </p:txBody>
      </p:sp>
      <p:sp>
        <p:nvSpPr>
          <p:cNvPr id="4" name="Footer Placeholder 3">
            <a:extLst>
              <a:ext uri="{FF2B5EF4-FFF2-40B4-BE49-F238E27FC236}">
                <a16:creationId xmlns:a16="http://schemas.microsoft.com/office/drawing/2014/main" id="{4215D000-5AD0-4CE6-B70F-F0ABBD49CCB0}"/>
              </a:ext>
            </a:extLst>
          </p:cNvPr>
          <p:cNvSpPr>
            <a:spLocks noGrp="1"/>
          </p:cNvSpPr>
          <p:nvPr>
            <p:ph type="ftr" sz="quarter" idx="11"/>
          </p:nvPr>
        </p:nvSpPr>
        <p:spPr/>
        <p:txBody>
          <a:bodyPr/>
          <a:lstStyle/>
          <a:p>
            <a:r>
              <a:rPr lang="en-US"/>
              <a:t>Department of Computer Science ,ABES Engineering College</a:t>
            </a:r>
            <a:endParaRPr lang="en-IN"/>
          </a:p>
        </p:txBody>
      </p:sp>
    </p:spTree>
    <p:extLst>
      <p:ext uri="{BB962C8B-B14F-4D97-AF65-F5344CB8AC3E}">
        <p14:creationId xmlns:p14="http://schemas.microsoft.com/office/powerpoint/2010/main" val="2233625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094DE-753F-4EB1-8818-2EF145F20528}"/>
              </a:ext>
            </a:extLst>
          </p:cNvPr>
          <p:cNvSpPr>
            <a:spLocks noGrp="1"/>
          </p:cNvSpPr>
          <p:nvPr>
            <p:ph type="title"/>
          </p:nvPr>
        </p:nvSpPr>
        <p:spPr>
          <a:xfrm>
            <a:off x="457200" y="274638"/>
            <a:ext cx="8229600" cy="850106"/>
          </a:xfrm>
        </p:spPr>
        <p:txBody>
          <a:bodyPr/>
          <a:lstStyle/>
          <a:p>
            <a:r>
              <a:rPr lang="en-US" dirty="0"/>
              <a:t>  </a:t>
            </a:r>
          </a:p>
        </p:txBody>
      </p:sp>
      <p:sp>
        <p:nvSpPr>
          <p:cNvPr id="3" name="Content Placeholder 2">
            <a:extLst>
              <a:ext uri="{FF2B5EF4-FFF2-40B4-BE49-F238E27FC236}">
                <a16:creationId xmlns:a16="http://schemas.microsoft.com/office/drawing/2014/main" id="{49FD2114-436B-45CF-81B3-E209ADDC88E7}"/>
              </a:ext>
            </a:extLst>
          </p:cNvPr>
          <p:cNvSpPr>
            <a:spLocks noGrp="1"/>
          </p:cNvSpPr>
          <p:nvPr>
            <p:ph idx="1"/>
          </p:nvPr>
        </p:nvSpPr>
        <p:spPr>
          <a:xfrm>
            <a:off x="457200" y="404664"/>
            <a:ext cx="8229600" cy="5951686"/>
          </a:xfrm>
        </p:spPr>
        <p:txBody>
          <a:bodyPr>
            <a:normAutofit/>
          </a:bodyPr>
          <a:lstStyle/>
          <a:p>
            <a:pPr algn="just"/>
            <a:r>
              <a:rPr lang="en-US" sz="2800" b="1" dirty="0"/>
              <a:t>Interface Declaration (Optional): </a:t>
            </a:r>
            <a:r>
              <a:rPr lang="en-US" sz="2400" dirty="0"/>
              <a:t>Similar to classes, a Java source file can also contain interfaces. The interface declaration consists of the interface keyword followed by the interface name and optional modifiers.</a:t>
            </a:r>
          </a:p>
          <a:p>
            <a:pPr marL="0" indent="0" algn="just">
              <a:buNone/>
            </a:pPr>
            <a:r>
              <a:rPr lang="en-US" sz="2400" dirty="0"/>
              <a:t>     For example: </a:t>
            </a:r>
          </a:p>
          <a:p>
            <a:pPr marL="0" indent="0" algn="just">
              <a:buNone/>
            </a:pPr>
            <a:r>
              <a:rPr lang="en-US" sz="2400" dirty="0">
                <a:solidFill>
                  <a:srgbClr val="FF0000"/>
                </a:solidFill>
              </a:rPr>
              <a:t>	public interface </a:t>
            </a:r>
            <a:r>
              <a:rPr lang="en-US" sz="2400" dirty="0" err="1">
                <a:solidFill>
                  <a:srgbClr val="FF0000"/>
                </a:solidFill>
              </a:rPr>
              <a:t>MyInterface</a:t>
            </a:r>
            <a:r>
              <a:rPr lang="en-US" sz="2400" dirty="0">
                <a:solidFill>
                  <a:srgbClr val="FF0000"/>
                </a:solidFill>
              </a:rPr>
              <a:t> {</a:t>
            </a:r>
          </a:p>
          <a:p>
            <a:pPr marL="0" indent="0" algn="just">
              <a:buNone/>
            </a:pPr>
            <a:r>
              <a:rPr lang="en-US" sz="2400" dirty="0">
                <a:solidFill>
                  <a:srgbClr val="FF0000"/>
                </a:solidFill>
              </a:rPr>
              <a:t>    	// interface body</a:t>
            </a:r>
          </a:p>
          <a:p>
            <a:pPr marL="0" indent="0" algn="just">
              <a:buNone/>
            </a:pPr>
            <a:r>
              <a:rPr lang="en-US" sz="2400" dirty="0">
                <a:solidFill>
                  <a:srgbClr val="FF0000"/>
                </a:solidFill>
              </a:rPr>
              <a:t>	}</a:t>
            </a:r>
          </a:p>
          <a:p>
            <a:pPr algn="just"/>
            <a:r>
              <a:rPr lang="en-US" sz="2800" b="1" dirty="0"/>
              <a:t>Class or Interface Body: </a:t>
            </a:r>
            <a:r>
              <a:rPr lang="en-US" sz="2400" dirty="0"/>
              <a:t>The body of a class or interface contains fields, methods, constructors, and nested classes or interfaces. It is enclosed in curly braces {}. </a:t>
            </a:r>
          </a:p>
          <a:p>
            <a:pPr marL="0" indent="0" algn="just">
              <a:buNone/>
            </a:pPr>
            <a:r>
              <a:rPr lang="en-US" sz="2400" dirty="0"/>
              <a:t>     For example:</a:t>
            </a:r>
          </a:p>
          <a:p>
            <a:pPr marL="0" indent="0" algn="just">
              <a:buNone/>
            </a:pPr>
            <a:endParaRPr lang="en-US" sz="2800" dirty="0">
              <a:solidFill>
                <a:srgbClr val="FF0000"/>
              </a:solidFill>
            </a:endParaRPr>
          </a:p>
        </p:txBody>
      </p:sp>
      <p:sp>
        <p:nvSpPr>
          <p:cNvPr id="4" name="Footer Placeholder 3">
            <a:extLst>
              <a:ext uri="{FF2B5EF4-FFF2-40B4-BE49-F238E27FC236}">
                <a16:creationId xmlns:a16="http://schemas.microsoft.com/office/drawing/2014/main" id="{4215D000-5AD0-4CE6-B70F-F0ABBD49CCB0}"/>
              </a:ext>
            </a:extLst>
          </p:cNvPr>
          <p:cNvSpPr>
            <a:spLocks noGrp="1"/>
          </p:cNvSpPr>
          <p:nvPr>
            <p:ph type="ftr" sz="quarter" idx="11"/>
          </p:nvPr>
        </p:nvSpPr>
        <p:spPr/>
        <p:txBody>
          <a:bodyPr/>
          <a:lstStyle/>
          <a:p>
            <a:r>
              <a:rPr lang="en-US"/>
              <a:t>Department of Computer Science ,ABES Engineering College</a:t>
            </a:r>
            <a:endParaRPr lang="en-IN"/>
          </a:p>
        </p:txBody>
      </p:sp>
    </p:spTree>
    <p:extLst>
      <p:ext uri="{BB962C8B-B14F-4D97-AF65-F5344CB8AC3E}">
        <p14:creationId xmlns:p14="http://schemas.microsoft.com/office/powerpoint/2010/main" val="1067755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094DE-753F-4EB1-8818-2EF145F20528}"/>
              </a:ext>
            </a:extLst>
          </p:cNvPr>
          <p:cNvSpPr>
            <a:spLocks noGrp="1"/>
          </p:cNvSpPr>
          <p:nvPr>
            <p:ph type="title"/>
          </p:nvPr>
        </p:nvSpPr>
        <p:spPr>
          <a:xfrm>
            <a:off x="457200" y="274638"/>
            <a:ext cx="8229600" cy="850106"/>
          </a:xfrm>
        </p:spPr>
        <p:txBody>
          <a:bodyPr/>
          <a:lstStyle/>
          <a:p>
            <a:r>
              <a:rPr lang="en-US" dirty="0"/>
              <a:t>  </a:t>
            </a:r>
          </a:p>
        </p:txBody>
      </p:sp>
      <p:sp>
        <p:nvSpPr>
          <p:cNvPr id="3" name="Content Placeholder 2">
            <a:extLst>
              <a:ext uri="{FF2B5EF4-FFF2-40B4-BE49-F238E27FC236}">
                <a16:creationId xmlns:a16="http://schemas.microsoft.com/office/drawing/2014/main" id="{49FD2114-436B-45CF-81B3-E209ADDC88E7}"/>
              </a:ext>
            </a:extLst>
          </p:cNvPr>
          <p:cNvSpPr>
            <a:spLocks noGrp="1"/>
          </p:cNvSpPr>
          <p:nvPr>
            <p:ph idx="1"/>
          </p:nvPr>
        </p:nvSpPr>
        <p:spPr>
          <a:xfrm>
            <a:off x="457200" y="136525"/>
            <a:ext cx="8229600" cy="6219825"/>
          </a:xfrm>
        </p:spPr>
        <p:txBody>
          <a:bodyPr>
            <a:normAutofit/>
          </a:bodyPr>
          <a:lstStyle/>
          <a:p>
            <a:pPr marL="0" indent="0">
              <a:buNone/>
            </a:pPr>
            <a:r>
              <a:rPr lang="en-US" sz="2400" dirty="0">
                <a:solidFill>
                  <a:srgbClr val="C00000"/>
                </a:solidFill>
              </a:rPr>
              <a:t>public class </a:t>
            </a:r>
            <a:r>
              <a:rPr lang="en-US" sz="2400" dirty="0" err="1">
                <a:solidFill>
                  <a:srgbClr val="C00000"/>
                </a:solidFill>
              </a:rPr>
              <a:t>MyClass</a:t>
            </a:r>
            <a:r>
              <a:rPr lang="en-US" sz="2400" dirty="0">
                <a:solidFill>
                  <a:srgbClr val="C00000"/>
                </a:solidFill>
              </a:rPr>
              <a:t> {</a:t>
            </a:r>
          </a:p>
          <a:p>
            <a:pPr marL="0" indent="0">
              <a:buNone/>
            </a:pPr>
            <a:r>
              <a:rPr lang="en-US" sz="2400" dirty="0">
                <a:solidFill>
                  <a:srgbClr val="C00000"/>
                </a:solidFill>
              </a:rPr>
              <a:t>    private int </a:t>
            </a:r>
            <a:r>
              <a:rPr lang="en-US" sz="2400" dirty="0" err="1">
                <a:solidFill>
                  <a:srgbClr val="C00000"/>
                </a:solidFill>
              </a:rPr>
              <a:t>myField</a:t>
            </a:r>
            <a:r>
              <a:rPr lang="en-US" sz="2400" dirty="0">
                <a:solidFill>
                  <a:srgbClr val="C00000"/>
                </a:solidFill>
              </a:rPr>
              <a:t>;</a:t>
            </a:r>
          </a:p>
          <a:p>
            <a:pPr marL="0" indent="0">
              <a:buNone/>
            </a:pPr>
            <a:r>
              <a:rPr lang="en-US" sz="2400" dirty="0">
                <a:solidFill>
                  <a:srgbClr val="C00000"/>
                </a:solidFill>
              </a:rPr>
              <a:t>    public </a:t>
            </a:r>
            <a:r>
              <a:rPr lang="en-US" sz="2400" dirty="0" err="1">
                <a:solidFill>
                  <a:srgbClr val="C00000"/>
                </a:solidFill>
              </a:rPr>
              <a:t>MyClass</a:t>
            </a:r>
            <a:r>
              <a:rPr lang="en-US" sz="2400" dirty="0">
                <a:solidFill>
                  <a:srgbClr val="C00000"/>
                </a:solidFill>
              </a:rPr>
              <a:t>(int value) {</a:t>
            </a:r>
          </a:p>
          <a:p>
            <a:pPr marL="0" indent="0">
              <a:buNone/>
            </a:pPr>
            <a:r>
              <a:rPr lang="en-US" sz="2400" dirty="0">
                <a:solidFill>
                  <a:srgbClr val="C00000"/>
                </a:solidFill>
              </a:rPr>
              <a:t>        </a:t>
            </a:r>
            <a:r>
              <a:rPr lang="en-US" sz="2400" dirty="0" err="1">
                <a:solidFill>
                  <a:srgbClr val="C00000"/>
                </a:solidFill>
              </a:rPr>
              <a:t>myField</a:t>
            </a:r>
            <a:r>
              <a:rPr lang="en-US" sz="2400" dirty="0">
                <a:solidFill>
                  <a:srgbClr val="C00000"/>
                </a:solidFill>
              </a:rPr>
              <a:t> = value;</a:t>
            </a:r>
          </a:p>
          <a:p>
            <a:pPr marL="0" indent="0">
              <a:buNone/>
            </a:pPr>
            <a:r>
              <a:rPr lang="en-US" sz="2400" dirty="0">
                <a:solidFill>
                  <a:srgbClr val="C00000"/>
                </a:solidFill>
              </a:rPr>
              <a:t>    }</a:t>
            </a:r>
          </a:p>
          <a:p>
            <a:pPr marL="0" indent="0">
              <a:buNone/>
            </a:pPr>
            <a:r>
              <a:rPr lang="en-US" sz="2400" dirty="0">
                <a:solidFill>
                  <a:srgbClr val="C00000"/>
                </a:solidFill>
              </a:rPr>
              <a:t>    public void </a:t>
            </a:r>
            <a:r>
              <a:rPr lang="en-US" sz="2400" dirty="0" err="1">
                <a:solidFill>
                  <a:srgbClr val="C00000"/>
                </a:solidFill>
              </a:rPr>
              <a:t>myMethod</a:t>
            </a:r>
            <a:r>
              <a:rPr lang="en-US" sz="2400" dirty="0">
                <a:solidFill>
                  <a:srgbClr val="C00000"/>
                </a:solidFill>
              </a:rPr>
              <a:t>() {</a:t>
            </a:r>
          </a:p>
          <a:p>
            <a:pPr marL="0" indent="0">
              <a:buNone/>
            </a:pPr>
            <a:r>
              <a:rPr lang="en-US" sz="2400" dirty="0">
                <a:solidFill>
                  <a:srgbClr val="C00000"/>
                </a:solidFill>
              </a:rPr>
              <a:t>        </a:t>
            </a:r>
            <a:r>
              <a:rPr lang="en-US" sz="2400" dirty="0" err="1">
                <a:solidFill>
                  <a:srgbClr val="C00000"/>
                </a:solidFill>
              </a:rPr>
              <a:t>System.out.println</a:t>
            </a:r>
            <a:r>
              <a:rPr lang="en-US" sz="2400" dirty="0">
                <a:solidFill>
                  <a:srgbClr val="C00000"/>
                </a:solidFill>
              </a:rPr>
              <a:t>("Hello, world!");</a:t>
            </a:r>
          </a:p>
          <a:p>
            <a:pPr marL="0" indent="0">
              <a:buNone/>
            </a:pPr>
            <a:r>
              <a:rPr lang="en-US" sz="2400" dirty="0">
                <a:solidFill>
                  <a:srgbClr val="C00000"/>
                </a:solidFill>
              </a:rPr>
              <a:t>    }</a:t>
            </a:r>
          </a:p>
          <a:p>
            <a:pPr marL="0" indent="0">
              <a:buNone/>
            </a:pPr>
            <a:r>
              <a:rPr lang="en-US" sz="2400" dirty="0">
                <a:solidFill>
                  <a:srgbClr val="C00000"/>
                </a:solidFill>
              </a:rPr>
              <a:t>    // nested class</a:t>
            </a:r>
          </a:p>
          <a:p>
            <a:pPr marL="0" indent="0">
              <a:buNone/>
            </a:pPr>
            <a:r>
              <a:rPr lang="en-US" sz="2400" dirty="0">
                <a:solidFill>
                  <a:srgbClr val="C00000"/>
                </a:solidFill>
              </a:rPr>
              <a:t>    private class </a:t>
            </a:r>
            <a:r>
              <a:rPr lang="en-US" sz="2400" dirty="0" err="1">
                <a:solidFill>
                  <a:srgbClr val="C00000"/>
                </a:solidFill>
              </a:rPr>
              <a:t>NestedClass</a:t>
            </a:r>
            <a:r>
              <a:rPr lang="en-US" sz="2400" dirty="0">
                <a:solidFill>
                  <a:srgbClr val="C00000"/>
                </a:solidFill>
              </a:rPr>
              <a:t> {</a:t>
            </a:r>
          </a:p>
          <a:p>
            <a:pPr marL="0" indent="0">
              <a:buNone/>
            </a:pPr>
            <a:r>
              <a:rPr lang="en-US" sz="2400" dirty="0">
                <a:solidFill>
                  <a:srgbClr val="C00000"/>
                </a:solidFill>
              </a:rPr>
              <a:t>        // nested class body</a:t>
            </a:r>
          </a:p>
          <a:p>
            <a:pPr marL="0" indent="0">
              <a:buNone/>
            </a:pPr>
            <a:r>
              <a:rPr lang="en-US" sz="2400" dirty="0">
                <a:solidFill>
                  <a:srgbClr val="C00000"/>
                </a:solidFill>
              </a:rPr>
              <a:t>    }</a:t>
            </a:r>
          </a:p>
          <a:p>
            <a:pPr marL="0" indent="0">
              <a:buNone/>
            </a:pPr>
            <a:r>
              <a:rPr lang="en-US" sz="2400" dirty="0">
                <a:solidFill>
                  <a:srgbClr val="C00000"/>
                </a:solidFill>
              </a:rPr>
              <a:t>}</a:t>
            </a:r>
          </a:p>
          <a:p>
            <a:endParaRPr lang="en-US" dirty="0"/>
          </a:p>
        </p:txBody>
      </p:sp>
      <p:sp>
        <p:nvSpPr>
          <p:cNvPr id="4" name="Footer Placeholder 3">
            <a:extLst>
              <a:ext uri="{FF2B5EF4-FFF2-40B4-BE49-F238E27FC236}">
                <a16:creationId xmlns:a16="http://schemas.microsoft.com/office/drawing/2014/main" id="{4215D000-5AD0-4CE6-B70F-F0ABBD49CCB0}"/>
              </a:ext>
            </a:extLst>
          </p:cNvPr>
          <p:cNvSpPr>
            <a:spLocks noGrp="1"/>
          </p:cNvSpPr>
          <p:nvPr>
            <p:ph type="ftr" sz="quarter" idx="11"/>
          </p:nvPr>
        </p:nvSpPr>
        <p:spPr/>
        <p:txBody>
          <a:bodyPr/>
          <a:lstStyle/>
          <a:p>
            <a:r>
              <a:rPr lang="en-US"/>
              <a:t>Department of Computer Science ,ABES Engineering College</a:t>
            </a:r>
            <a:endParaRPr lang="en-IN"/>
          </a:p>
        </p:txBody>
      </p:sp>
    </p:spTree>
    <p:extLst>
      <p:ext uri="{BB962C8B-B14F-4D97-AF65-F5344CB8AC3E}">
        <p14:creationId xmlns:p14="http://schemas.microsoft.com/office/powerpoint/2010/main" val="2370810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094DE-753F-4EB1-8818-2EF145F20528}"/>
              </a:ext>
            </a:extLst>
          </p:cNvPr>
          <p:cNvSpPr>
            <a:spLocks noGrp="1"/>
          </p:cNvSpPr>
          <p:nvPr>
            <p:ph type="title"/>
          </p:nvPr>
        </p:nvSpPr>
        <p:spPr>
          <a:xfrm>
            <a:off x="457200" y="274638"/>
            <a:ext cx="8229600" cy="850106"/>
          </a:xfrm>
        </p:spPr>
        <p:txBody>
          <a:bodyPr/>
          <a:lstStyle/>
          <a:p>
            <a:r>
              <a:rPr lang="en-US" dirty="0"/>
              <a:t>  </a:t>
            </a:r>
          </a:p>
        </p:txBody>
      </p:sp>
      <p:sp>
        <p:nvSpPr>
          <p:cNvPr id="3" name="Content Placeholder 2">
            <a:extLst>
              <a:ext uri="{FF2B5EF4-FFF2-40B4-BE49-F238E27FC236}">
                <a16:creationId xmlns:a16="http://schemas.microsoft.com/office/drawing/2014/main" id="{49FD2114-436B-45CF-81B3-E209ADDC88E7}"/>
              </a:ext>
            </a:extLst>
          </p:cNvPr>
          <p:cNvSpPr>
            <a:spLocks noGrp="1"/>
          </p:cNvSpPr>
          <p:nvPr>
            <p:ph idx="1"/>
          </p:nvPr>
        </p:nvSpPr>
        <p:spPr>
          <a:xfrm>
            <a:off x="457200" y="692696"/>
            <a:ext cx="8229600" cy="5663654"/>
          </a:xfrm>
        </p:spPr>
        <p:txBody>
          <a:bodyPr/>
          <a:lstStyle/>
          <a:p>
            <a:r>
              <a:rPr lang="en-US" b="1" dirty="0"/>
              <a:t>Comments: </a:t>
            </a:r>
            <a:r>
              <a:rPr lang="en-US" sz="2800" dirty="0"/>
              <a:t>Java supports single-line comments (//) and multi-line comments (/* */) for adding explanations or documentation to the code.</a:t>
            </a:r>
            <a:endParaRPr lang="en-US" dirty="0"/>
          </a:p>
        </p:txBody>
      </p:sp>
      <p:sp>
        <p:nvSpPr>
          <p:cNvPr id="4" name="Footer Placeholder 3">
            <a:extLst>
              <a:ext uri="{FF2B5EF4-FFF2-40B4-BE49-F238E27FC236}">
                <a16:creationId xmlns:a16="http://schemas.microsoft.com/office/drawing/2014/main" id="{4215D000-5AD0-4CE6-B70F-F0ABBD49CCB0}"/>
              </a:ext>
            </a:extLst>
          </p:cNvPr>
          <p:cNvSpPr>
            <a:spLocks noGrp="1"/>
          </p:cNvSpPr>
          <p:nvPr>
            <p:ph type="ftr" sz="quarter" idx="11"/>
          </p:nvPr>
        </p:nvSpPr>
        <p:spPr/>
        <p:txBody>
          <a:bodyPr/>
          <a:lstStyle/>
          <a:p>
            <a:r>
              <a:rPr lang="en-US"/>
              <a:t>Department of Computer Science ,ABES Engineering College</a:t>
            </a:r>
            <a:endParaRPr lang="en-IN"/>
          </a:p>
        </p:txBody>
      </p:sp>
    </p:spTree>
    <p:extLst>
      <p:ext uri="{BB962C8B-B14F-4D97-AF65-F5344CB8AC3E}">
        <p14:creationId xmlns:p14="http://schemas.microsoft.com/office/powerpoint/2010/main" val="3049185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D7D53-4A43-4823-9B20-7C1D24DFE825}"/>
              </a:ext>
            </a:extLst>
          </p:cNvPr>
          <p:cNvSpPr>
            <a:spLocks noGrp="1"/>
          </p:cNvSpPr>
          <p:nvPr>
            <p:ph type="title"/>
          </p:nvPr>
        </p:nvSpPr>
        <p:spPr/>
        <p:txBody>
          <a:bodyPr/>
          <a:lstStyle/>
          <a:p>
            <a:r>
              <a:rPr lang="en-US" dirty="0">
                <a:solidFill>
                  <a:srgbClr val="C00000"/>
                </a:solidFill>
              </a:rPr>
              <a:t>How to Run Java Program</a:t>
            </a:r>
          </a:p>
        </p:txBody>
      </p:sp>
      <p:sp>
        <p:nvSpPr>
          <p:cNvPr id="3" name="Content Placeholder 2">
            <a:extLst>
              <a:ext uri="{FF2B5EF4-FFF2-40B4-BE49-F238E27FC236}">
                <a16:creationId xmlns:a16="http://schemas.microsoft.com/office/drawing/2014/main" id="{700568BD-2E6C-4281-A218-B8A1FF3D0CF0}"/>
              </a:ext>
            </a:extLst>
          </p:cNvPr>
          <p:cNvSpPr>
            <a:spLocks noGrp="1"/>
          </p:cNvSpPr>
          <p:nvPr>
            <p:ph idx="1"/>
          </p:nvPr>
        </p:nvSpPr>
        <p:spPr/>
        <p:txBody>
          <a:bodyPr>
            <a:normAutofit fontScale="85000" lnSpcReduction="20000"/>
          </a:bodyPr>
          <a:lstStyle/>
          <a:p>
            <a:r>
              <a:rPr lang="en-US" dirty="0"/>
              <a:t>Write Your Java Program: Create a Java source file with a .java extension. </a:t>
            </a:r>
          </a:p>
          <a:p>
            <a:r>
              <a:rPr lang="en-US" dirty="0"/>
              <a:t>For example, let's say you have a simple program called HelloWorld.java</a:t>
            </a:r>
          </a:p>
          <a:p>
            <a:pPr marL="0" indent="0">
              <a:buNone/>
            </a:pPr>
            <a:r>
              <a:rPr lang="en-US" dirty="0">
                <a:solidFill>
                  <a:schemeClr val="accent6">
                    <a:lumMod val="50000"/>
                  </a:schemeClr>
                </a:solidFill>
              </a:rPr>
              <a:t>public class HelloWorld </a:t>
            </a:r>
          </a:p>
          <a:p>
            <a:pPr marL="0" indent="0">
              <a:buNone/>
            </a:pPr>
            <a:r>
              <a:rPr lang="en-US" dirty="0">
                <a:solidFill>
                  <a:schemeClr val="accent6">
                    <a:lumMod val="50000"/>
                  </a:schemeClr>
                </a:solidFill>
              </a:rPr>
              <a:t>{</a:t>
            </a:r>
          </a:p>
          <a:p>
            <a:pPr marL="0" indent="0">
              <a:buNone/>
            </a:pPr>
            <a:r>
              <a:rPr lang="en-US" dirty="0">
                <a:solidFill>
                  <a:schemeClr val="accent6">
                    <a:lumMod val="50000"/>
                  </a:schemeClr>
                </a:solidFill>
              </a:rPr>
              <a:t>    public static void main(String[] </a:t>
            </a:r>
            <a:r>
              <a:rPr lang="en-US" dirty="0" err="1">
                <a:solidFill>
                  <a:schemeClr val="accent6">
                    <a:lumMod val="50000"/>
                  </a:schemeClr>
                </a:solidFill>
              </a:rPr>
              <a:t>args</a:t>
            </a:r>
            <a:r>
              <a:rPr lang="en-US" dirty="0">
                <a:solidFill>
                  <a:schemeClr val="accent6">
                    <a:lumMod val="50000"/>
                  </a:schemeClr>
                </a:solidFill>
              </a:rPr>
              <a:t>) </a:t>
            </a:r>
          </a:p>
          <a:p>
            <a:pPr marL="0" indent="0">
              <a:buNone/>
            </a:pPr>
            <a:r>
              <a:rPr lang="en-US" dirty="0">
                <a:solidFill>
                  <a:schemeClr val="accent6">
                    <a:lumMod val="50000"/>
                  </a:schemeClr>
                </a:solidFill>
              </a:rPr>
              <a:t>    {</a:t>
            </a:r>
          </a:p>
          <a:p>
            <a:pPr marL="0" indent="0">
              <a:buNone/>
            </a:pPr>
            <a:r>
              <a:rPr lang="en-US" dirty="0">
                <a:solidFill>
                  <a:schemeClr val="accent6">
                    <a:lumMod val="50000"/>
                  </a:schemeClr>
                </a:solidFill>
              </a:rPr>
              <a:t>        </a:t>
            </a:r>
            <a:r>
              <a:rPr lang="en-US" dirty="0" err="1">
                <a:solidFill>
                  <a:schemeClr val="accent6">
                    <a:lumMod val="50000"/>
                  </a:schemeClr>
                </a:solidFill>
              </a:rPr>
              <a:t>System.out.println</a:t>
            </a:r>
            <a:r>
              <a:rPr lang="en-US" dirty="0">
                <a:solidFill>
                  <a:schemeClr val="accent6">
                    <a:lumMod val="50000"/>
                  </a:schemeClr>
                </a:solidFill>
              </a:rPr>
              <a:t>("Hello, world!");</a:t>
            </a:r>
          </a:p>
          <a:p>
            <a:pPr marL="0" indent="0">
              <a:buNone/>
            </a:pPr>
            <a:r>
              <a:rPr lang="en-US" dirty="0">
                <a:solidFill>
                  <a:schemeClr val="accent6">
                    <a:lumMod val="50000"/>
                  </a:schemeClr>
                </a:solidFill>
              </a:rPr>
              <a:t>    }</a:t>
            </a:r>
          </a:p>
          <a:p>
            <a:pPr marL="0" indent="0">
              <a:buNone/>
            </a:pPr>
            <a:r>
              <a:rPr lang="en-US" dirty="0">
                <a:solidFill>
                  <a:schemeClr val="accent6">
                    <a:lumMod val="50000"/>
                  </a:schemeClr>
                </a:solidFill>
              </a:rPr>
              <a:t>}</a:t>
            </a:r>
          </a:p>
          <a:p>
            <a:endParaRPr lang="en-US" dirty="0"/>
          </a:p>
        </p:txBody>
      </p:sp>
      <p:sp>
        <p:nvSpPr>
          <p:cNvPr id="4" name="Footer Placeholder 3">
            <a:extLst>
              <a:ext uri="{FF2B5EF4-FFF2-40B4-BE49-F238E27FC236}">
                <a16:creationId xmlns:a16="http://schemas.microsoft.com/office/drawing/2014/main" id="{CB068335-F60E-42B6-B96B-A47BAD137B98}"/>
              </a:ext>
            </a:extLst>
          </p:cNvPr>
          <p:cNvSpPr>
            <a:spLocks noGrp="1"/>
          </p:cNvSpPr>
          <p:nvPr>
            <p:ph type="ftr" sz="quarter" idx="11"/>
          </p:nvPr>
        </p:nvSpPr>
        <p:spPr/>
        <p:txBody>
          <a:bodyPr/>
          <a:lstStyle/>
          <a:p>
            <a:r>
              <a:rPr lang="en-US"/>
              <a:t>Department of Computer Science ,ABES Engineering College</a:t>
            </a:r>
            <a:endParaRPr lang="en-IN"/>
          </a:p>
        </p:txBody>
      </p:sp>
    </p:spTree>
    <p:extLst>
      <p:ext uri="{BB962C8B-B14F-4D97-AF65-F5344CB8AC3E}">
        <p14:creationId xmlns:p14="http://schemas.microsoft.com/office/powerpoint/2010/main" val="3545682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87657-6149-45D7-8296-88DC4616D26B}"/>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73CF575E-91AD-4F2F-9638-A5AD9256A5FA}"/>
              </a:ext>
            </a:extLst>
          </p:cNvPr>
          <p:cNvSpPr>
            <a:spLocks noGrp="1"/>
          </p:cNvSpPr>
          <p:nvPr>
            <p:ph idx="1"/>
          </p:nvPr>
        </p:nvSpPr>
        <p:spPr>
          <a:xfrm>
            <a:off x="457200" y="136525"/>
            <a:ext cx="8229600" cy="6584949"/>
          </a:xfrm>
        </p:spPr>
        <p:txBody>
          <a:bodyPr>
            <a:normAutofit/>
          </a:bodyPr>
          <a:lstStyle/>
          <a:p>
            <a:r>
              <a:rPr lang="en-US" b="1" dirty="0">
                <a:solidFill>
                  <a:schemeClr val="accent6">
                    <a:lumMod val="50000"/>
                  </a:schemeClr>
                </a:solidFill>
              </a:rPr>
              <a:t>Compile Your Java Program</a:t>
            </a:r>
            <a:r>
              <a:rPr lang="en-US" dirty="0"/>
              <a:t>:</a:t>
            </a:r>
          </a:p>
          <a:p>
            <a:pPr marL="0" indent="0" algn="just">
              <a:buNone/>
            </a:pPr>
            <a:r>
              <a:rPr lang="en-US" dirty="0"/>
              <a:t>Open a command prompt and navigate to the directory containing your Java source file. </a:t>
            </a:r>
          </a:p>
          <a:p>
            <a:pPr marL="0" indent="0" algn="just">
              <a:buNone/>
            </a:pPr>
            <a:r>
              <a:rPr lang="en-US" dirty="0"/>
              <a:t>Use the </a:t>
            </a:r>
            <a:r>
              <a:rPr lang="en-US" dirty="0" err="1"/>
              <a:t>javac</a:t>
            </a:r>
            <a:r>
              <a:rPr lang="en-US" dirty="0"/>
              <a:t> command to compile your program.</a:t>
            </a:r>
          </a:p>
          <a:p>
            <a:pPr marL="0" indent="0" algn="just">
              <a:buNone/>
            </a:pPr>
            <a:r>
              <a:rPr lang="en-US" dirty="0" err="1">
                <a:solidFill>
                  <a:schemeClr val="accent6">
                    <a:lumMod val="50000"/>
                  </a:schemeClr>
                </a:solidFill>
              </a:rPr>
              <a:t>javac</a:t>
            </a:r>
            <a:r>
              <a:rPr lang="en-US" dirty="0">
                <a:solidFill>
                  <a:schemeClr val="accent6">
                    <a:lumMod val="50000"/>
                  </a:schemeClr>
                </a:solidFill>
              </a:rPr>
              <a:t> HelloWorld.java</a:t>
            </a:r>
          </a:p>
          <a:p>
            <a:pPr algn="just"/>
            <a:r>
              <a:rPr lang="en-US" b="1" dirty="0">
                <a:solidFill>
                  <a:schemeClr val="accent6">
                    <a:lumMod val="50000"/>
                  </a:schemeClr>
                </a:solidFill>
              </a:rPr>
              <a:t>Run Your Java Program: </a:t>
            </a:r>
            <a:r>
              <a:rPr lang="en-US" dirty="0"/>
              <a:t>Use the java command to run your compiled Java program.</a:t>
            </a:r>
          </a:p>
          <a:p>
            <a:pPr marL="0" indent="0" algn="just">
              <a:buNone/>
            </a:pPr>
            <a:r>
              <a:rPr lang="en-US" dirty="0">
                <a:solidFill>
                  <a:schemeClr val="accent6">
                    <a:lumMod val="50000"/>
                  </a:schemeClr>
                </a:solidFill>
              </a:rPr>
              <a:t>java HelloWorld</a:t>
            </a:r>
          </a:p>
          <a:p>
            <a:pPr marL="0" indent="0" algn="just">
              <a:buNone/>
            </a:pPr>
            <a:r>
              <a:rPr lang="en-US" dirty="0"/>
              <a:t>This will execute your HelloWorld class, and you should see the output </a:t>
            </a:r>
            <a:r>
              <a:rPr lang="en-US" dirty="0">
                <a:solidFill>
                  <a:srgbClr val="FF0000"/>
                </a:solidFill>
              </a:rPr>
              <a:t>Hello, world! </a:t>
            </a:r>
            <a:r>
              <a:rPr lang="en-US" dirty="0"/>
              <a:t>printed to the console.</a:t>
            </a:r>
          </a:p>
          <a:p>
            <a:pPr marL="0" indent="0" algn="just">
              <a:buNone/>
            </a:pPr>
            <a:endParaRPr lang="en-US" dirty="0">
              <a:solidFill>
                <a:schemeClr val="accent6">
                  <a:lumMod val="50000"/>
                </a:schemeClr>
              </a:solidFill>
            </a:endParaRPr>
          </a:p>
        </p:txBody>
      </p:sp>
      <p:sp>
        <p:nvSpPr>
          <p:cNvPr id="4" name="Footer Placeholder 3">
            <a:extLst>
              <a:ext uri="{FF2B5EF4-FFF2-40B4-BE49-F238E27FC236}">
                <a16:creationId xmlns:a16="http://schemas.microsoft.com/office/drawing/2014/main" id="{213B85FF-4EB0-4A04-A2E1-BE808A1F308D}"/>
              </a:ext>
            </a:extLst>
          </p:cNvPr>
          <p:cNvSpPr>
            <a:spLocks noGrp="1"/>
          </p:cNvSpPr>
          <p:nvPr>
            <p:ph type="ftr" sz="quarter" idx="11"/>
          </p:nvPr>
        </p:nvSpPr>
        <p:spPr/>
        <p:txBody>
          <a:bodyPr/>
          <a:lstStyle/>
          <a:p>
            <a:r>
              <a:rPr lang="en-US"/>
              <a:t>Department of Computer Science ,ABES Engineering College</a:t>
            </a:r>
            <a:endParaRPr lang="en-IN"/>
          </a:p>
        </p:txBody>
      </p:sp>
    </p:spTree>
    <p:extLst>
      <p:ext uri="{BB962C8B-B14F-4D97-AF65-F5344CB8AC3E}">
        <p14:creationId xmlns:p14="http://schemas.microsoft.com/office/powerpoint/2010/main" val="905894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pPr algn="l"/>
            <a:r>
              <a:rPr lang="en-US" b="1" dirty="0">
                <a:solidFill>
                  <a:srgbClr val="C00000"/>
                </a:solidFill>
              </a:rPr>
              <a:t>Lecture 2</a:t>
            </a:r>
          </a:p>
        </p:txBody>
      </p:sp>
      <p:sp>
        <p:nvSpPr>
          <p:cNvPr id="3" name="Content Placeholder 2"/>
          <p:cNvSpPr>
            <a:spLocks noGrp="1"/>
          </p:cNvSpPr>
          <p:nvPr>
            <p:ph idx="1"/>
          </p:nvPr>
        </p:nvSpPr>
        <p:spPr>
          <a:xfrm>
            <a:off x="457200" y="836712"/>
            <a:ext cx="8229600" cy="5289451"/>
          </a:xfrm>
        </p:spPr>
        <p:txBody>
          <a:bodyPr>
            <a:normAutofit/>
          </a:bodyPr>
          <a:lstStyle/>
          <a:p>
            <a:r>
              <a:rPr lang="en-US" dirty="0"/>
              <a:t>JVM, JRE, Java Environment</a:t>
            </a:r>
          </a:p>
          <a:p>
            <a:r>
              <a:rPr lang="en-US" dirty="0"/>
              <a:t>Java Source File Structure</a:t>
            </a:r>
          </a:p>
          <a:p>
            <a:r>
              <a:rPr lang="en-US" dirty="0"/>
              <a:t>Compilation</a:t>
            </a:r>
            <a:endParaRPr lang="en-US" b="1" dirty="0"/>
          </a:p>
        </p:txBody>
      </p:sp>
      <p:sp>
        <p:nvSpPr>
          <p:cNvPr id="4" name="Footer Placeholder 3">
            <a:extLst>
              <a:ext uri="{FF2B5EF4-FFF2-40B4-BE49-F238E27FC236}">
                <a16:creationId xmlns:a16="http://schemas.microsoft.com/office/drawing/2014/main" id="{D7667AA7-DEAE-4206-ABB4-230A9D41CDBE}"/>
              </a:ext>
            </a:extLst>
          </p:cNvPr>
          <p:cNvSpPr>
            <a:spLocks noGrp="1"/>
          </p:cNvSpPr>
          <p:nvPr>
            <p:ph type="ftr" sz="quarter" idx="11"/>
          </p:nvPr>
        </p:nvSpPr>
        <p:spPr/>
        <p:txBody>
          <a:bodyPr/>
          <a:lstStyle/>
          <a:p>
            <a:r>
              <a:rPr lang="en-US" dirty="0"/>
              <a:t>Department of Computer Science ,ABES Engineering College</a:t>
            </a:r>
            <a:endParaRPr lang="en-IN" dirty="0"/>
          </a:p>
        </p:txBody>
      </p:sp>
    </p:spTree>
    <p:extLst>
      <p:ext uri="{BB962C8B-B14F-4D97-AF65-F5344CB8AC3E}">
        <p14:creationId xmlns:p14="http://schemas.microsoft.com/office/powerpoint/2010/main" val="2406532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31BF1-A8FC-414F-AEF1-EABF6F117322}"/>
              </a:ext>
            </a:extLst>
          </p:cNvPr>
          <p:cNvSpPr>
            <a:spLocks noGrp="1"/>
          </p:cNvSpPr>
          <p:nvPr>
            <p:ph type="title"/>
          </p:nvPr>
        </p:nvSpPr>
        <p:spPr/>
        <p:txBody>
          <a:bodyPr>
            <a:normAutofit/>
          </a:bodyPr>
          <a:lstStyle/>
          <a:p>
            <a:r>
              <a:rPr lang="en-US" b="1" dirty="0">
                <a:solidFill>
                  <a:schemeClr val="accent6">
                    <a:lumMod val="50000"/>
                  </a:schemeClr>
                </a:solidFill>
              </a:rPr>
              <a:t>JDK</a:t>
            </a:r>
            <a:endParaRPr lang="en-US" dirty="0">
              <a:solidFill>
                <a:schemeClr val="accent6">
                  <a:lumMod val="50000"/>
                </a:schemeClr>
              </a:solidFill>
            </a:endParaRPr>
          </a:p>
        </p:txBody>
      </p:sp>
      <p:sp>
        <p:nvSpPr>
          <p:cNvPr id="3" name="Content Placeholder 2">
            <a:extLst>
              <a:ext uri="{FF2B5EF4-FFF2-40B4-BE49-F238E27FC236}">
                <a16:creationId xmlns:a16="http://schemas.microsoft.com/office/drawing/2014/main" id="{3A3D0050-33C6-4F8B-A6A4-46EA5D44521D}"/>
              </a:ext>
            </a:extLst>
          </p:cNvPr>
          <p:cNvSpPr>
            <a:spLocks noGrp="1"/>
          </p:cNvSpPr>
          <p:nvPr>
            <p:ph idx="1"/>
          </p:nvPr>
        </p:nvSpPr>
        <p:spPr>
          <a:xfrm>
            <a:off x="457200" y="1417638"/>
            <a:ext cx="8229600" cy="4708525"/>
          </a:xfrm>
        </p:spPr>
        <p:txBody>
          <a:bodyPr/>
          <a:lstStyle/>
          <a:p>
            <a:pPr marL="0" indent="0" algn="just">
              <a:buNone/>
            </a:pPr>
            <a:r>
              <a:rPr lang="en-US" dirty="0"/>
              <a:t>The Java Development Kit (JDK) is a cross-platformed software development environment that offers a collection of tools and libraries necessary for developing Java-based software applications.</a:t>
            </a:r>
          </a:p>
          <a:p>
            <a:pPr marL="0" indent="0" algn="just">
              <a:buNone/>
            </a:pPr>
            <a:r>
              <a:rPr lang="en-US" dirty="0"/>
              <a:t>It is a core package used in Java, along with the JVM (Java Virtual Machine) and the JRE (Java Runtime Environment). </a:t>
            </a:r>
          </a:p>
        </p:txBody>
      </p:sp>
      <p:sp>
        <p:nvSpPr>
          <p:cNvPr id="4" name="Footer Placeholder 3">
            <a:extLst>
              <a:ext uri="{FF2B5EF4-FFF2-40B4-BE49-F238E27FC236}">
                <a16:creationId xmlns:a16="http://schemas.microsoft.com/office/drawing/2014/main" id="{5675C193-4AE7-4957-AAF0-DBB0AFE0030A}"/>
              </a:ext>
            </a:extLst>
          </p:cNvPr>
          <p:cNvSpPr>
            <a:spLocks noGrp="1"/>
          </p:cNvSpPr>
          <p:nvPr>
            <p:ph type="ftr" sz="quarter" idx="11"/>
          </p:nvPr>
        </p:nvSpPr>
        <p:spPr/>
        <p:txBody>
          <a:bodyPr/>
          <a:lstStyle/>
          <a:p>
            <a:r>
              <a:rPr lang="en-US"/>
              <a:t>Department of Computer Science ,ABES Engineering College</a:t>
            </a:r>
            <a:endParaRPr lang="en-IN"/>
          </a:p>
        </p:txBody>
      </p:sp>
    </p:spTree>
    <p:extLst>
      <p:ext uri="{BB962C8B-B14F-4D97-AF65-F5344CB8AC3E}">
        <p14:creationId xmlns:p14="http://schemas.microsoft.com/office/powerpoint/2010/main" val="1888687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rmAutofit/>
          </a:bodyPr>
          <a:lstStyle/>
          <a:p>
            <a:r>
              <a:rPr lang="en-IN" b="1" dirty="0">
                <a:solidFill>
                  <a:schemeClr val="accent6">
                    <a:lumMod val="50000"/>
                  </a:schemeClr>
                </a:solidFill>
              </a:rPr>
              <a:t>JDK</a:t>
            </a:r>
            <a:endParaRPr lang="en-IN" dirty="0"/>
          </a:p>
        </p:txBody>
      </p:sp>
      <p:sp>
        <p:nvSpPr>
          <p:cNvPr id="3" name="Content Placeholder 2"/>
          <p:cNvSpPr>
            <a:spLocks noGrp="1"/>
          </p:cNvSpPr>
          <p:nvPr>
            <p:ph idx="1"/>
          </p:nvPr>
        </p:nvSpPr>
        <p:spPr>
          <a:xfrm>
            <a:off x="457200" y="1214422"/>
            <a:ext cx="8229600" cy="5429288"/>
          </a:xfrm>
        </p:spPr>
        <p:txBody>
          <a:bodyPr/>
          <a:lstStyle/>
          <a:p>
            <a:r>
              <a:rPr lang="en-IN" sz="2400" dirty="0"/>
              <a:t>JDK is an acronym for Java Development </a:t>
            </a:r>
            <a:r>
              <a:rPr lang="en-IN" sz="2400" dirty="0" err="1"/>
              <a:t>Kit.It</a:t>
            </a:r>
            <a:r>
              <a:rPr lang="en-IN" sz="2400" dirty="0"/>
              <a:t> physically </a:t>
            </a:r>
            <a:r>
              <a:rPr lang="en-IN" sz="2400" dirty="0" err="1"/>
              <a:t>exists.It</a:t>
            </a:r>
            <a:r>
              <a:rPr lang="en-IN" sz="2400" dirty="0"/>
              <a:t> contains JRE + development tools.</a:t>
            </a:r>
          </a:p>
          <a:p>
            <a:endParaRPr lang="en-IN" dirty="0"/>
          </a:p>
        </p:txBody>
      </p:sp>
      <p:pic>
        <p:nvPicPr>
          <p:cNvPr id="4" name="Picture 3" descr="jdk"/>
          <p:cNvPicPr/>
          <p:nvPr/>
        </p:nvPicPr>
        <p:blipFill>
          <a:blip r:embed="rId2" cstate="print"/>
          <a:srcRect/>
          <a:stretch>
            <a:fillRect/>
          </a:stretch>
        </p:blipFill>
        <p:spPr bwMode="auto">
          <a:xfrm>
            <a:off x="428596" y="2071678"/>
            <a:ext cx="7929618" cy="4786321"/>
          </a:xfrm>
          <a:prstGeom prst="rect">
            <a:avLst/>
          </a:prstGeom>
          <a:noFill/>
          <a:ln w="9525">
            <a:noFill/>
            <a:miter lim="800000"/>
            <a:headEnd/>
            <a:tailEnd/>
          </a:ln>
        </p:spPr>
      </p:pic>
      <p:sp>
        <p:nvSpPr>
          <p:cNvPr id="5" name="Footer Placeholder 4">
            <a:extLst>
              <a:ext uri="{FF2B5EF4-FFF2-40B4-BE49-F238E27FC236}">
                <a16:creationId xmlns:a16="http://schemas.microsoft.com/office/drawing/2014/main" id="{75B1356D-2DC8-4FC2-91A3-B32D91A99648}"/>
              </a:ext>
            </a:extLst>
          </p:cNvPr>
          <p:cNvSpPr>
            <a:spLocks noGrp="1"/>
          </p:cNvSpPr>
          <p:nvPr>
            <p:ph type="ftr" sz="quarter" idx="11"/>
          </p:nvPr>
        </p:nvSpPr>
        <p:spPr/>
        <p:txBody>
          <a:bodyPr/>
          <a:lstStyle/>
          <a:p>
            <a:r>
              <a:rPr lang="en-US"/>
              <a:t>Department of Computer Science ,ABES Engineering College</a:t>
            </a: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solidFill>
                  <a:srgbClr val="FF0000"/>
                </a:solidFill>
              </a:rPr>
              <a:t>  </a:t>
            </a:r>
          </a:p>
        </p:txBody>
      </p:sp>
      <p:sp>
        <p:nvSpPr>
          <p:cNvPr id="3" name="Content Placeholder 2"/>
          <p:cNvSpPr>
            <a:spLocks noGrp="1"/>
          </p:cNvSpPr>
          <p:nvPr>
            <p:ph idx="1"/>
          </p:nvPr>
        </p:nvSpPr>
        <p:spPr>
          <a:xfrm>
            <a:off x="457200" y="548680"/>
            <a:ext cx="8229600" cy="5880716"/>
          </a:xfrm>
        </p:spPr>
        <p:txBody>
          <a:bodyPr>
            <a:normAutofit/>
          </a:bodyPr>
          <a:lstStyle/>
          <a:p>
            <a:pPr>
              <a:buNone/>
            </a:pPr>
            <a:r>
              <a:rPr lang="en-IN" b="1" dirty="0">
                <a:solidFill>
                  <a:schemeClr val="accent6">
                    <a:lumMod val="50000"/>
                  </a:schemeClr>
                </a:solidFill>
              </a:rPr>
              <a:t>JVM</a:t>
            </a:r>
          </a:p>
          <a:p>
            <a:pPr algn="just"/>
            <a:r>
              <a:rPr lang="en-IN" dirty="0"/>
              <a:t>JVM (Java Virtual Machine) is an abstract machine.</a:t>
            </a:r>
          </a:p>
          <a:p>
            <a:pPr algn="just"/>
            <a:r>
              <a:rPr lang="en-IN" dirty="0"/>
              <a:t>It is a specification that provides runtime environment in which java byte code can be executed.</a:t>
            </a:r>
          </a:p>
          <a:p>
            <a:pPr algn="just"/>
            <a:r>
              <a:rPr lang="en-IN" dirty="0"/>
              <a:t>JVMs are available for many hardware and software platforms.</a:t>
            </a:r>
          </a:p>
          <a:p>
            <a:pPr algn="just"/>
            <a:r>
              <a:rPr lang="en-IN" dirty="0"/>
              <a:t>JVM, JRE and JDK are platform dependent because configuration of each OS differs. But, Java is platform independent.</a:t>
            </a:r>
          </a:p>
          <a:p>
            <a:endParaRPr lang="en-IN" dirty="0"/>
          </a:p>
        </p:txBody>
      </p:sp>
      <p:sp>
        <p:nvSpPr>
          <p:cNvPr id="4" name="Footer Placeholder 3">
            <a:extLst>
              <a:ext uri="{FF2B5EF4-FFF2-40B4-BE49-F238E27FC236}">
                <a16:creationId xmlns:a16="http://schemas.microsoft.com/office/drawing/2014/main" id="{291AE6EB-4897-4BB0-9325-72B8F72A3FA0}"/>
              </a:ext>
            </a:extLst>
          </p:cNvPr>
          <p:cNvSpPr>
            <a:spLocks noGrp="1"/>
          </p:cNvSpPr>
          <p:nvPr>
            <p:ph type="ftr" sz="quarter" idx="11"/>
          </p:nvPr>
        </p:nvSpPr>
        <p:spPr/>
        <p:txBody>
          <a:bodyPr/>
          <a:lstStyle/>
          <a:p>
            <a:r>
              <a:rPr lang="en-US"/>
              <a:t>Department of Computer Science ,ABES Engineering College</a:t>
            </a: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rmAutofit fontScale="90000"/>
          </a:bodyPr>
          <a:lstStyle/>
          <a:p>
            <a:r>
              <a:rPr lang="en-IN" sz="4000" dirty="0">
                <a:solidFill>
                  <a:srgbClr val="FF0000"/>
                </a:solidFill>
              </a:rPr>
              <a:t>The JVM performs following main tasks</a:t>
            </a:r>
            <a:endParaRPr lang="en-IN" dirty="0"/>
          </a:p>
        </p:txBody>
      </p:sp>
      <p:sp>
        <p:nvSpPr>
          <p:cNvPr id="3" name="Content Placeholder 2"/>
          <p:cNvSpPr>
            <a:spLocks noGrp="1"/>
          </p:cNvSpPr>
          <p:nvPr>
            <p:ph idx="1"/>
          </p:nvPr>
        </p:nvSpPr>
        <p:spPr>
          <a:xfrm>
            <a:off x="457200" y="1214422"/>
            <a:ext cx="8229600" cy="5429288"/>
          </a:xfrm>
        </p:spPr>
        <p:txBody>
          <a:bodyPr/>
          <a:lstStyle/>
          <a:p>
            <a:pPr lvl="0"/>
            <a:r>
              <a:rPr lang="en-IN" dirty="0"/>
              <a:t>Loads code</a:t>
            </a:r>
          </a:p>
          <a:p>
            <a:pPr lvl="0"/>
            <a:r>
              <a:rPr lang="en-IN" dirty="0"/>
              <a:t>Verifies code</a:t>
            </a:r>
          </a:p>
          <a:p>
            <a:pPr lvl="0"/>
            <a:r>
              <a:rPr lang="en-IN" dirty="0"/>
              <a:t>Executes code</a:t>
            </a:r>
          </a:p>
          <a:p>
            <a:pPr lvl="0"/>
            <a:r>
              <a:rPr lang="en-IN" dirty="0"/>
              <a:t>Provides runtime environment</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solidFill>
                  <a:srgbClr val="FF0000"/>
                </a:solidFill>
              </a:rPr>
              <a:t>Internal Architecture of JVM</a:t>
            </a:r>
            <a:br>
              <a:rPr lang="en-IN" dirty="0"/>
            </a:br>
            <a:endParaRPr lang="en-IN" dirty="0"/>
          </a:p>
        </p:txBody>
      </p:sp>
      <p:pic>
        <p:nvPicPr>
          <p:cNvPr id="4" name="Content Placeholder 3" descr="Jvm Internal"/>
          <p:cNvPicPr>
            <a:picLocks noGrp="1"/>
          </p:cNvPicPr>
          <p:nvPr>
            <p:ph idx="1"/>
          </p:nvPr>
        </p:nvPicPr>
        <p:blipFill>
          <a:blip r:embed="rId2" cstate="print"/>
          <a:srcRect/>
          <a:stretch>
            <a:fillRect/>
          </a:stretch>
        </p:blipFill>
        <p:spPr bwMode="auto">
          <a:xfrm>
            <a:off x="571472" y="1000108"/>
            <a:ext cx="7929617" cy="5643601"/>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endParaRPr lang="en-IN" dirty="0"/>
          </a:p>
        </p:txBody>
      </p:sp>
      <p:sp>
        <p:nvSpPr>
          <p:cNvPr id="3" name="Content Placeholder 2"/>
          <p:cNvSpPr>
            <a:spLocks noGrp="1"/>
          </p:cNvSpPr>
          <p:nvPr>
            <p:ph idx="1"/>
          </p:nvPr>
        </p:nvSpPr>
        <p:spPr>
          <a:xfrm>
            <a:off x="457200" y="214290"/>
            <a:ext cx="8229600" cy="6429420"/>
          </a:xfrm>
        </p:spPr>
        <p:txBody>
          <a:bodyPr>
            <a:normAutofit fontScale="92500" lnSpcReduction="10000"/>
          </a:bodyPr>
          <a:lstStyle/>
          <a:p>
            <a:pPr algn="just">
              <a:buNone/>
            </a:pPr>
            <a:r>
              <a:rPr lang="en-IN" dirty="0"/>
              <a:t>1) </a:t>
            </a:r>
            <a:r>
              <a:rPr lang="en-IN" b="1" dirty="0" err="1"/>
              <a:t>Classloader</a:t>
            </a:r>
            <a:endParaRPr lang="en-IN" b="1" dirty="0"/>
          </a:p>
          <a:p>
            <a:pPr algn="just">
              <a:buNone/>
            </a:pPr>
            <a:r>
              <a:rPr lang="en-IN" dirty="0" err="1"/>
              <a:t>Classloader</a:t>
            </a:r>
            <a:r>
              <a:rPr lang="en-IN" dirty="0"/>
              <a:t> is a subsystem of JVM that is used to load class files.</a:t>
            </a:r>
          </a:p>
          <a:p>
            <a:pPr algn="just">
              <a:buNone/>
            </a:pPr>
            <a:r>
              <a:rPr lang="en-IN" b="1" dirty="0"/>
              <a:t>2) Class(Method) Area</a:t>
            </a:r>
          </a:p>
          <a:p>
            <a:pPr algn="just">
              <a:buNone/>
            </a:pPr>
            <a:r>
              <a:rPr lang="en-IN" dirty="0"/>
              <a:t>Class(Method) Area stores per-class structures such as the runtime constant pool, field and method data, the code for methods.</a:t>
            </a:r>
          </a:p>
          <a:p>
            <a:pPr algn="just">
              <a:buNone/>
            </a:pPr>
            <a:r>
              <a:rPr lang="en-IN" b="1" dirty="0"/>
              <a:t>3) Heap</a:t>
            </a:r>
          </a:p>
          <a:p>
            <a:pPr algn="just">
              <a:buNone/>
            </a:pPr>
            <a:r>
              <a:rPr lang="en-IN" dirty="0"/>
              <a:t>It is the runtime data area in which objects are allocated.</a:t>
            </a:r>
          </a:p>
          <a:p>
            <a:pPr algn="just">
              <a:buNone/>
            </a:pPr>
            <a:r>
              <a:rPr lang="en-IN" b="1" dirty="0"/>
              <a:t>4) Stack</a:t>
            </a:r>
          </a:p>
          <a:p>
            <a:pPr algn="just">
              <a:buNone/>
            </a:pPr>
            <a:r>
              <a:rPr lang="en-IN" dirty="0"/>
              <a:t>It holds local variables and partial results, and plays a part in method invocation and return.</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endParaRPr lang="en-IN" dirty="0"/>
          </a:p>
        </p:txBody>
      </p:sp>
      <p:sp>
        <p:nvSpPr>
          <p:cNvPr id="3" name="Content Placeholder 2"/>
          <p:cNvSpPr>
            <a:spLocks noGrp="1"/>
          </p:cNvSpPr>
          <p:nvPr>
            <p:ph idx="1"/>
          </p:nvPr>
        </p:nvSpPr>
        <p:spPr>
          <a:xfrm>
            <a:off x="457200" y="214290"/>
            <a:ext cx="8229600" cy="6357982"/>
          </a:xfrm>
        </p:spPr>
        <p:txBody>
          <a:bodyPr>
            <a:normAutofit fontScale="85000" lnSpcReduction="10000"/>
          </a:bodyPr>
          <a:lstStyle/>
          <a:p>
            <a:pPr>
              <a:buNone/>
            </a:pPr>
            <a:r>
              <a:rPr lang="en-IN" b="1" dirty="0"/>
              <a:t>5) Program Counter Register</a:t>
            </a:r>
          </a:p>
          <a:p>
            <a:pPr>
              <a:buNone/>
            </a:pPr>
            <a:r>
              <a:rPr lang="en-IN" dirty="0"/>
              <a:t>It contains the address of the Java virtual machine instruction currently being executed.</a:t>
            </a:r>
          </a:p>
          <a:p>
            <a:pPr>
              <a:buNone/>
            </a:pPr>
            <a:r>
              <a:rPr lang="en-IN" b="1" dirty="0"/>
              <a:t>6) Native Method Stack</a:t>
            </a:r>
          </a:p>
          <a:p>
            <a:pPr>
              <a:buNone/>
            </a:pPr>
            <a:r>
              <a:rPr lang="en-IN" dirty="0"/>
              <a:t>It contains all the native methods used in the application.</a:t>
            </a:r>
          </a:p>
          <a:p>
            <a:pPr>
              <a:buNone/>
            </a:pPr>
            <a:r>
              <a:rPr lang="en-IN" b="1" dirty="0"/>
              <a:t>7) Execution Engine</a:t>
            </a:r>
          </a:p>
          <a:p>
            <a:pPr>
              <a:buNone/>
            </a:pPr>
            <a:r>
              <a:rPr lang="en-IN" dirty="0"/>
              <a:t>It contains:</a:t>
            </a:r>
          </a:p>
          <a:p>
            <a:pPr>
              <a:buNone/>
            </a:pPr>
            <a:r>
              <a:rPr lang="en-IN" b="1" dirty="0"/>
              <a:t>i) A virtual processor</a:t>
            </a:r>
            <a:endParaRPr lang="en-IN" dirty="0"/>
          </a:p>
          <a:p>
            <a:pPr>
              <a:buNone/>
            </a:pPr>
            <a:r>
              <a:rPr lang="en-IN" b="1" dirty="0"/>
              <a:t>ii) Interpreter:</a:t>
            </a:r>
            <a:r>
              <a:rPr lang="en-IN" dirty="0"/>
              <a:t> Read </a:t>
            </a:r>
            <a:r>
              <a:rPr lang="en-IN" dirty="0" err="1"/>
              <a:t>bytecode</a:t>
            </a:r>
            <a:r>
              <a:rPr lang="en-IN" dirty="0"/>
              <a:t> stream then execute the instructions.</a:t>
            </a:r>
          </a:p>
          <a:p>
            <a:pPr>
              <a:buNone/>
            </a:pPr>
            <a:r>
              <a:rPr lang="en-IN" b="1" dirty="0"/>
              <a:t>iii) Just-In-Time(JIT) compiler:</a:t>
            </a:r>
            <a:r>
              <a:rPr lang="en-IN" dirty="0"/>
              <a:t> It is used to improve the performance.JIT compiles parts of the byte code that have similar functionality at the same time, and hence reduces the amount of time needed.</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3082</TotalTime>
  <Words>1037</Words>
  <Application>Microsoft Office PowerPoint</Application>
  <PresentationFormat>On-screen Show (4:3)</PresentationFormat>
  <Paragraphs>116</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Office Theme</vt:lpstr>
      <vt:lpstr> Object Oriented Programming with Java (Subject Code: BCS-403)</vt:lpstr>
      <vt:lpstr>Lecture 2</vt:lpstr>
      <vt:lpstr>JDK</vt:lpstr>
      <vt:lpstr>JDK</vt:lpstr>
      <vt:lpstr>  </vt:lpstr>
      <vt:lpstr>The JVM performs following main tasks</vt:lpstr>
      <vt:lpstr>Internal Architecture of JVM </vt:lpstr>
      <vt:lpstr>  </vt:lpstr>
      <vt:lpstr>  </vt:lpstr>
      <vt:lpstr>JRE</vt:lpstr>
      <vt:lpstr>  JRE</vt:lpstr>
      <vt:lpstr>Java Source File Structure  </vt:lpstr>
      <vt:lpstr>  </vt:lpstr>
      <vt:lpstr>  </vt:lpstr>
      <vt:lpstr>  </vt:lpstr>
      <vt:lpstr>  </vt:lpstr>
      <vt:lpstr>How to Run Java Program</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Administrator</dc:creator>
  <cp:lastModifiedBy>User</cp:lastModifiedBy>
  <cp:revision>463</cp:revision>
  <dcterms:created xsi:type="dcterms:W3CDTF">2016-07-13T05:39:24Z</dcterms:created>
  <dcterms:modified xsi:type="dcterms:W3CDTF">2024-04-02T14:36:08Z</dcterms:modified>
</cp:coreProperties>
</file>