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69" r:id="rId2"/>
    <p:sldId id="460" r:id="rId3"/>
    <p:sldId id="494" r:id="rId4"/>
    <p:sldId id="495" r:id="rId5"/>
    <p:sldId id="496" r:id="rId6"/>
    <p:sldId id="497" r:id="rId7"/>
    <p:sldId id="498" r:id="rId8"/>
    <p:sldId id="512" r:id="rId9"/>
    <p:sldId id="520" r:id="rId10"/>
    <p:sldId id="521" r:id="rId11"/>
    <p:sldId id="522" r:id="rId12"/>
    <p:sldId id="387" r:id="rId13"/>
    <p:sldId id="389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3" r:id="rId28"/>
    <p:sldId id="514" r:id="rId29"/>
    <p:sldId id="5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5/22/2024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5/22/2024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5/22/2024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787208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Lambda Expression Parameters are mentioned below: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Zero Parameter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Parameter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Lambda Expression with Zero parameter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("Zero parameter lambda");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Lambda Expression with Single parameter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(p) -&gt;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("One parameter: " + p);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Lambda Expression with Multiple parameters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(p1, p2) -&gt;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("Multiple parameters: " + p1 + ", " + p2);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BCBA-0A33-940E-30B3-B259BE161461}"/>
              </a:ext>
            </a:extLst>
          </p:cNvPr>
          <p:cNvSpPr txBox="1">
            <a:spLocks/>
          </p:cNvSpPr>
          <p:nvPr/>
        </p:nvSpPr>
        <p:spPr>
          <a:xfrm>
            <a:off x="395536" y="242182"/>
            <a:ext cx="6674321" cy="88131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+mn-lt"/>
              </a:rPr>
              <a:t>Example of L</a:t>
            </a:r>
            <a:r>
              <a:rPr lang="en-IN" sz="3000" b="1" dirty="0">
                <a:solidFill>
                  <a:srgbClr val="FF0000"/>
                </a:solidFill>
                <a:latin typeface="+mn-lt"/>
              </a:rPr>
              <a:t>ambda Expression with one parameter</a:t>
            </a:r>
            <a:endParaRPr lang="en-US" sz="285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E13C-371B-CF87-F566-120D759C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251378"/>
            <a:ext cx="1350150" cy="665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34369-40EB-FE92-7DFB-5DC9C5874B37}"/>
              </a:ext>
            </a:extLst>
          </p:cNvPr>
          <p:cNvSpPr txBox="1"/>
          <p:nvPr/>
        </p:nvSpPr>
        <p:spPr>
          <a:xfrm>
            <a:off x="684116" y="1125454"/>
            <a:ext cx="65887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solidFill>
                  <a:srgbClr val="3F7F5F"/>
                </a:solidFill>
                <a:latin typeface="+mj-lt"/>
              </a:rPr>
              <a:t>//functional interface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IN" sz="2400" b="1" dirty="0">
                <a:solidFill>
                  <a:srgbClr val="000000"/>
                </a:solidFill>
                <a:latin typeface="+mj-lt"/>
              </a:rPr>
              <a:t> NumericTest{</a:t>
            </a:r>
          </a:p>
          <a:p>
            <a:pPr algn="l"/>
            <a:r>
              <a:rPr lang="en-IN" sz="2400" dirty="0">
                <a:solidFill>
                  <a:srgbClr val="7F0055"/>
                </a:solidFill>
                <a:latin typeface="+mj-lt"/>
              </a:rPr>
              <a:t>boolean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test(</a:t>
            </a:r>
            <a:r>
              <a:rPr lang="en-IN" sz="2400" dirty="0">
                <a:solidFill>
                  <a:srgbClr val="7F0055"/>
                </a:solidFill>
                <a:latin typeface="+mj-lt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400" dirty="0">
                <a:solidFill>
                  <a:srgbClr val="6A3E3E"/>
                </a:solidFill>
                <a:latin typeface="+mj-lt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+mj-lt"/>
              </a:rPr>
              <a:t> LambdaDemo1 {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2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+mj-lt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main(String </a:t>
            </a:r>
            <a:r>
              <a:rPr lang="en-US" sz="2400" b="1" dirty="0" err="1">
                <a:solidFill>
                  <a:srgbClr val="6A3E3E"/>
                </a:solidFill>
                <a:latin typeface="+mj-lt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[]) {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+mj-lt"/>
              </a:rPr>
              <a:t>   NumericTest </a:t>
            </a:r>
            <a:r>
              <a:rPr lang="en-IN" sz="2400" dirty="0">
                <a:solidFill>
                  <a:srgbClr val="6A3E3E"/>
                </a:solidFill>
                <a:latin typeface="+mj-lt"/>
              </a:rPr>
              <a:t>isEven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= (</a:t>
            </a:r>
            <a:r>
              <a:rPr lang="en-IN" sz="2400" dirty="0">
                <a:solidFill>
                  <a:srgbClr val="6A3E3E"/>
                </a:solidFill>
                <a:latin typeface="+mj-lt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) -&gt; (</a:t>
            </a:r>
            <a:r>
              <a:rPr lang="en-IN" sz="2400" dirty="0">
                <a:solidFill>
                  <a:srgbClr val="6A3E3E"/>
                </a:solidFill>
                <a:latin typeface="+mj-lt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%2)==0;</a:t>
            </a:r>
          </a:p>
          <a:p>
            <a:pPr algn="l"/>
            <a:endParaRPr lang="en-IN" sz="2400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2400" dirty="0">
                <a:solidFill>
                  <a:srgbClr val="7F0055"/>
                </a:solidFill>
                <a:latin typeface="+mj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+mj-lt"/>
              </a:rPr>
              <a:t>isEven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.test(10)) System.</a:t>
            </a:r>
            <a:r>
              <a:rPr lang="en-US" sz="2400" i="1" dirty="0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400" i="1" dirty="0">
                <a:solidFill>
                  <a:srgbClr val="2A00FF"/>
                </a:solidFill>
                <a:latin typeface="+mj-lt"/>
              </a:rPr>
              <a:t>"10 is even"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2400" dirty="0">
                <a:solidFill>
                  <a:srgbClr val="7F0055"/>
                </a:solidFill>
                <a:latin typeface="+mj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(!</a:t>
            </a:r>
            <a:r>
              <a:rPr lang="en-US" sz="2400" dirty="0">
                <a:solidFill>
                  <a:srgbClr val="6A3E3E"/>
                </a:solidFill>
                <a:latin typeface="+mj-lt"/>
              </a:rPr>
              <a:t>isEven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.test(9)) System.</a:t>
            </a:r>
            <a:r>
              <a:rPr lang="en-US" sz="2400" i="1" dirty="0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400" i="1" dirty="0">
                <a:solidFill>
                  <a:srgbClr val="2A00FF"/>
                </a:solidFill>
                <a:latin typeface="+mj-lt"/>
              </a:rPr>
              <a:t>"9 is not even"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+mj-lt"/>
              </a:rPr>
              <a:t>}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0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BCBA-0A33-940E-30B3-B259BE161461}"/>
              </a:ext>
            </a:extLst>
          </p:cNvPr>
          <p:cNvSpPr txBox="1">
            <a:spLocks/>
          </p:cNvSpPr>
          <p:nvPr/>
        </p:nvSpPr>
        <p:spPr>
          <a:xfrm>
            <a:off x="467544" y="559215"/>
            <a:ext cx="7168582" cy="91295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+mn-lt"/>
              </a:rPr>
              <a:t>Passing L</a:t>
            </a:r>
            <a:r>
              <a:rPr lang="en-IN" sz="3000" b="1" dirty="0">
                <a:solidFill>
                  <a:srgbClr val="FF0000"/>
                </a:solidFill>
                <a:latin typeface="+mn-lt"/>
              </a:rPr>
              <a:t>ambda Expression as arguments</a:t>
            </a:r>
            <a:endParaRPr lang="en-US" sz="285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E13C-371B-CF87-F566-120D759C8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50" y="476672"/>
            <a:ext cx="1450134" cy="1022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7E6AE-13A8-508C-5D57-6C014B6D2C6E}"/>
              </a:ext>
            </a:extLst>
          </p:cNvPr>
          <p:cNvSpPr txBox="1"/>
          <p:nvPr/>
        </p:nvSpPr>
        <p:spPr>
          <a:xfrm>
            <a:off x="544310" y="1383736"/>
            <a:ext cx="7308676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95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To pass a lambda expression as a method parameter in java, the type of method parameter that receives must be of </a:t>
            </a:r>
            <a:r>
              <a:rPr lang="en-US" sz="1950" b="1" dirty="0">
                <a:solidFill>
                  <a:srgbClr val="00B050"/>
                </a:solidFill>
                <a:highlight>
                  <a:srgbClr val="FFFFFF"/>
                </a:highlight>
                <a:latin typeface="+mj-lt"/>
              </a:rPr>
              <a:t>functional interface </a:t>
            </a:r>
            <a:r>
              <a:rPr lang="en-US" sz="195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type.</a:t>
            </a:r>
            <a:endParaRPr lang="en-IN" sz="195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B39BA-46FD-85B8-F3D9-5F4CD9BC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68805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annotation is used to ensure that the functional interface can’t have more than one abstract method.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case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one abstract methods are present, the compiler flags an ‘Unexpected @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annotation’ message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However, it is not mandatory to use this annotation.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564"/>
            <a:ext cx="8435280" cy="66748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Square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calculate(int x);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Test1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int a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lambda expression to define the calculate method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Square s = (int x) -&gt; x * x;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parameter passed and return type must be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same as defined in the prototype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s.calculate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3813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Some Built-in Java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3285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Since Java SE 1.8 onwards, there are many interfaces that are converted into functional interfaces.</a:t>
            </a:r>
            <a:r>
              <a:rPr lang="en-US" sz="2800" dirty="0"/>
              <a:t> All these interfaces are annotated with @</a:t>
            </a:r>
            <a:r>
              <a:rPr lang="en-US" sz="2800" dirty="0" err="1"/>
              <a:t>FunctionalInterface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en-US" sz="2800" dirty="0"/>
              <a:t>These interfaces are as follows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sz="2400" b="1" dirty="0"/>
              <a:t>Runnable –&gt;</a:t>
            </a:r>
            <a:r>
              <a:rPr lang="en-US" sz="2400" dirty="0"/>
              <a:t> This interface only contains the run() method.</a:t>
            </a:r>
          </a:p>
          <a:p>
            <a:pPr algn="just" fontAlgn="base"/>
            <a:r>
              <a:rPr lang="en-US" sz="2400" b="1" dirty="0"/>
              <a:t>Comparable –&gt;</a:t>
            </a:r>
            <a:r>
              <a:rPr lang="en-US" sz="2400" dirty="0"/>
              <a:t> This interface only contains the </a:t>
            </a:r>
            <a:r>
              <a:rPr lang="en-US" sz="2400" dirty="0" err="1"/>
              <a:t>compareTo</a:t>
            </a:r>
            <a:r>
              <a:rPr lang="en-US" sz="2400" dirty="0"/>
              <a:t>() method.</a:t>
            </a:r>
          </a:p>
          <a:p>
            <a:pPr algn="just" fontAlgn="base"/>
            <a:r>
              <a:rPr lang="en-US" sz="2400" b="1" dirty="0"/>
              <a:t>ActionListener –&gt;</a:t>
            </a:r>
            <a:r>
              <a:rPr lang="en-US" sz="2400" dirty="0"/>
              <a:t> This interface only contains the </a:t>
            </a:r>
            <a:r>
              <a:rPr lang="en-US" sz="2400" dirty="0" err="1"/>
              <a:t>actionPerformed</a:t>
            </a:r>
            <a:r>
              <a:rPr lang="en-US" sz="2400" dirty="0"/>
              <a:t>() method.</a:t>
            </a:r>
          </a:p>
          <a:p>
            <a:pPr algn="just" fontAlgn="base"/>
            <a:r>
              <a:rPr lang="en-US" sz="2400" b="1" dirty="0"/>
              <a:t>Callable –&gt;</a:t>
            </a:r>
            <a:r>
              <a:rPr lang="en-US" sz="2400" dirty="0"/>
              <a:t> This interface only contains the call() method.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787208" cy="646673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Java SE 8 included four main kinds of functional interfaces 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which can be applied in multiple situations as mentioned below: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Consumer</a:t>
            </a:r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Predicate</a:t>
            </a:r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Function </a:t>
            </a:r>
            <a:endParaRPr lang="en-US" dirty="0">
              <a:solidFill>
                <a:srgbClr val="273239"/>
              </a:solidFill>
              <a:latin typeface="Nunito"/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  <a:latin typeface="Nunito"/>
              </a:rPr>
              <a:t>Supplier</a:t>
            </a:r>
            <a:endParaRPr lang="en-US" dirty="0">
              <a:solidFill>
                <a:srgbClr val="273239"/>
              </a:solidFill>
              <a:latin typeface="Nunito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2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Consumer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consumer interface of the functional interface is the one that accepts only one argument or a gentrified argument.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consumer interface has no return value. It returns nothing.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There are also functional variants of the Consumer —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DoubleConsumer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IntConsumer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LongConsumer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variants accept primitive values as arguments.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6981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Bi-Consumer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38357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than these variants, there is also one more variant of the Consumer interface known as Bi-Consumer</a:t>
            </a:r>
          </a:p>
          <a:p>
            <a:pPr algn="just"/>
            <a:r>
              <a:rPr lang="en-US" sz="2800" dirty="0"/>
              <a:t>Bi-Consumer is the most exciting variant of the Consumer interface. </a:t>
            </a:r>
          </a:p>
          <a:p>
            <a:pPr algn="just"/>
            <a:r>
              <a:rPr lang="en-US" sz="2800" dirty="0"/>
              <a:t>Bi-Consumer interface takes two arguments.</a:t>
            </a:r>
          </a:p>
          <a:p>
            <a:pPr algn="just"/>
            <a:r>
              <a:rPr lang="en-US" sz="2800" dirty="0"/>
              <a:t>Both, Consumer and Bi-Consumer have no return value. </a:t>
            </a:r>
          </a:p>
          <a:p>
            <a:pPr algn="just"/>
            <a:r>
              <a:rPr lang="en-US" sz="2800" dirty="0"/>
              <a:t>It also returns nothing just like the Consumer interface. </a:t>
            </a:r>
          </a:p>
          <a:p>
            <a:pPr algn="just"/>
            <a:r>
              <a:rPr lang="en-US" sz="2800" dirty="0"/>
              <a:t>It is used in iterating through the entries of the map.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Functional Interfaces</a:t>
            </a:r>
          </a:p>
          <a:p>
            <a:r>
              <a:rPr lang="en-US" dirty="0"/>
              <a:t>Lambda Expression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/ Prototype of Consumer Functional Interface –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Consumer&lt;Integer&gt; consumer = (value) -&gt;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(value);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Predicate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scientific logic, a function that accepts an argument and, in return, generates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 as an answer is known as a predicate.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of Predicate Functional Interface –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interface Predicate&lt;T&gt;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test(T t);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Bi-Predicate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Bi-Predicate is also an extension of the Predicate functional interface, which, instead of one, takes two arguments, does some processing, and returns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4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Example of the implementation of the Predicate functional interface is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(value) -&gt; value != null;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9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function is a type of functional interface in Java that receives only a single argument and returns a value after the required processing.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versions of Function interfaces because a primitive type can’t imply a general type argument, so we need these versions of function interfaces.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Bi-Function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Bi-Function is substantially related to a Function. Besides, it takes two arguments, whereas Function accepts one argument.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syntax of Bi-Function 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BiFunction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&lt;T, U, R&gt; </a:t>
            </a: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  R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, U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 and U are the inputs, and there is only one output which is 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 Operator and Binary Operator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also two other functional interfaces which are named Unary Operator and Binary Operator.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both extend the Function and Bi-Function, respectively.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simple words, Unary Operator extends Function, and Binary Operator extends Bi-Function.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</a:rPr>
              <a:t>The prototype of the Unary Operator and Binary Operator is mentioned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UnaryOperator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&lt;T&gt; extends Function&lt;T, U&gt;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……...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BinaryOperator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&lt;T&gt; extends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&lt;T, U, R&gt;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……...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2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4. Supplier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Supplier functional interface is also a type of functional interface that does not take any input or argument and yet returns a single output.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type of functional interface is generally used in the lazy generation of values.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Supplier functional interfaces are also used for defining the logic for the generation of any sequence.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5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787208" cy="6120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 –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logic behind the Fibonacci Series can be generated with the help of the Stream. generate method, which is implemented by the Supplier functional Interface. 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 lambda expression to create object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Predicate&lt;String&gt; p = (s) -&gt;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s.startsWith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("G");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functional interface is an interface that contains only one abstract method.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can have only one functionality to exhibit.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Java 8 onwards, lambda expressions can be used to represent the instance of a functional interface.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functional interface can have any number of default methods. 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Runnable, ActionListener, and Comparable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some of the examples of functional interfaces.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43192" cy="633670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Functional Interface is additionally recognized as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Abstract Method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Interfaces.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short, they are also known as SAM interfaces.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Functional interfaces in Java are the new feature that provides users with the approach of fundamental programming. </a:t>
            </a:r>
          </a:p>
          <a:p>
            <a:pPr algn="just"/>
            <a:r>
              <a:rPr lang="en-US" dirty="0"/>
              <a:t>Functional interfaces are included in Java SE 8 with Lambda expressions and Method references in order to make code more readable, clean, and straightforward.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interfaces are interfaces that ensure that they include precisely only one abstract method.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interfaces are used and executed by representing the interface with an annotation called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Functional interfaces, there is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use the abstract keyword as it is optional to use the abstract keyword because, by 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method defined inside the interface is abstract only.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can also call Lambda expressions as the instance of functional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Test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// create anonymous inner class object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new Thread(new Runnable()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@Override public void run()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("New thread created");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}).start();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34E6-890F-4539-955F-AD27A55D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// functional interface using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3757-B820-4E0E-AD58-E9B07CC2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Test 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// lambda expression to create the object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800" dirty="0"/>
              <a:t>new Thread(() -&gt;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("New thread created");</a:t>
            </a:r>
          </a:p>
          <a:p>
            <a:pPr marL="0" indent="0">
              <a:buNone/>
            </a:pPr>
            <a:r>
              <a:rPr lang="en-US" sz="2800" dirty="0"/>
              <a:t>        }).start();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FE056-E22E-4022-8052-483E906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062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Lambda Expression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 in Java are the same as lambda functions which are the short block of code that accepts input as parameters and returns a resultant value.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 Syntax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lambda operator -&gt;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68DB-750F-4870-A48C-DEDB75D1D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3" b="22296"/>
          <a:stretch/>
        </p:blipFill>
        <p:spPr>
          <a:xfrm>
            <a:off x="0" y="4777612"/>
            <a:ext cx="9144000" cy="16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1695</Words>
  <Application>Microsoft Office PowerPoint</Application>
  <PresentationFormat>On-screen Show (4:3)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Nunito</vt:lpstr>
      <vt:lpstr>Office Theme</vt:lpstr>
      <vt:lpstr> Object Oriented Programming with Java (Subject Code: BCS-403)</vt:lpstr>
      <vt:lpstr>Lecture 21</vt:lpstr>
      <vt:lpstr>Functional Interfaces</vt:lpstr>
      <vt:lpstr>  </vt:lpstr>
      <vt:lpstr>  </vt:lpstr>
      <vt:lpstr>   </vt:lpstr>
      <vt:lpstr>  </vt:lpstr>
      <vt:lpstr>// functional interface using lambda expressions</vt:lpstr>
      <vt:lpstr>Lambda Expression in Java</vt:lpstr>
      <vt:lpstr>  </vt:lpstr>
      <vt:lpstr>  </vt:lpstr>
      <vt:lpstr>PowerPoint Presentation</vt:lpstr>
      <vt:lpstr>PowerPoint Presentation</vt:lpstr>
      <vt:lpstr>@FunctionalInterface Annotation</vt:lpstr>
      <vt:lpstr>  </vt:lpstr>
      <vt:lpstr>Some Built-in Java Functional Interfaces</vt:lpstr>
      <vt:lpstr>  </vt:lpstr>
      <vt:lpstr>1. Consumer </vt:lpstr>
      <vt:lpstr>Bi-Consumer</vt:lpstr>
      <vt:lpstr>Syntax / Prototype of Consumer Functional Interface – </vt:lpstr>
      <vt:lpstr>2. Predicate </vt:lpstr>
      <vt:lpstr>Bi-Predicate</vt:lpstr>
      <vt:lpstr>  </vt:lpstr>
      <vt:lpstr>3. Function</vt:lpstr>
      <vt:lpstr>Bi-Function</vt:lpstr>
      <vt:lpstr>Unary Operator and Binary Operator</vt:lpstr>
      <vt:lpstr>The prototype of the Unary Operator and Binary Operator is mentioned below</vt:lpstr>
      <vt:lpstr>4. Supplier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514</cp:revision>
  <dcterms:created xsi:type="dcterms:W3CDTF">2016-07-13T05:39:24Z</dcterms:created>
  <dcterms:modified xsi:type="dcterms:W3CDTF">2024-05-22T04:57:27Z</dcterms:modified>
</cp:coreProperties>
</file>