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69" r:id="rId2"/>
    <p:sldId id="460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08" r:id="rId21"/>
    <p:sldId id="509" r:id="rId22"/>
    <p:sldId id="527" r:id="rId23"/>
    <p:sldId id="528" r:id="rId24"/>
    <p:sldId id="529" r:id="rId25"/>
    <p:sldId id="530" r:id="rId26"/>
    <p:sldId id="531" r:id="rId27"/>
    <p:sldId id="532" r:id="rId28"/>
    <p:sldId id="53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5/27/2024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5/27/2024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5/27/2024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MethodReference4 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BiFunction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&lt;Integer, Integer, Integer&gt;adder1 = Arithmetic::add;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BiFunction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&lt;Integer, Float, Float&gt;adder2 = Arithmetic::add;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BiFunction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&lt;Float, Float, Float&gt;adder3 = Arithmetic::add;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result1 = adder1.apply(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result2 = adder2.apply(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.0f);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result3 = adder3.apply(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.0f, 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.0f);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(result1);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(result2);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(result3);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5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2) Reference to an Instance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like static methods, we can also refer instance methods.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0" indent="0" algn="just">
              <a:buNone/>
            </a:pPr>
            <a:r>
              <a:rPr lang="en-US" sz="3600" dirty="0" err="1">
                <a:solidFill>
                  <a:srgbClr val="FF0000"/>
                </a:solidFill>
              </a:rPr>
              <a:t>containingObject</a:t>
            </a:r>
            <a:r>
              <a:rPr lang="en-US" sz="3600" dirty="0">
                <a:solidFill>
                  <a:srgbClr val="FF0000"/>
                </a:solidFill>
              </a:rPr>
              <a:t>::</a:t>
            </a:r>
            <a:r>
              <a:rPr lang="en-US" sz="3600" dirty="0" err="1">
                <a:solidFill>
                  <a:srgbClr val="FF0000"/>
                </a:solidFill>
              </a:rPr>
              <a:t>instanceMethodName</a:t>
            </a:r>
            <a:r>
              <a:rPr lang="en-US" dirty="0"/>
              <a:t>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4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interface </a:t>
            </a:r>
            <a:r>
              <a:rPr lang="en-US" sz="2800" dirty="0" err="1">
                <a:latin typeface="inter-regular"/>
              </a:rPr>
              <a:t>Sayable</a:t>
            </a:r>
            <a:r>
              <a:rPr lang="en-US" sz="2800" dirty="0">
                <a:latin typeface="inter-regular"/>
              </a:rPr>
              <a:t>{  </a:t>
            </a:r>
          </a:p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    void say();  </a:t>
            </a:r>
          </a:p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}  </a:t>
            </a:r>
          </a:p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public class </a:t>
            </a:r>
            <a:r>
              <a:rPr lang="en-US" sz="2800" dirty="0" err="1">
                <a:latin typeface="inter-regular"/>
              </a:rPr>
              <a:t>InstanceMethodReference</a:t>
            </a:r>
            <a:r>
              <a:rPr lang="en-US" sz="2800" dirty="0">
                <a:latin typeface="inter-regular"/>
              </a:rPr>
              <a:t> {  </a:t>
            </a:r>
          </a:p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    public void </a:t>
            </a:r>
            <a:r>
              <a:rPr lang="en-US" sz="2800" dirty="0" err="1">
                <a:latin typeface="inter-regular"/>
              </a:rPr>
              <a:t>saySomething</a:t>
            </a:r>
            <a:r>
              <a:rPr lang="en-US" sz="2800" dirty="0">
                <a:latin typeface="inter-regular"/>
              </a:rPr>
              <a:t>(){  </a:t>
            </a:r>
          </a:p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        </a:t>
            </a:r>
            <a:r>
              <a:rPr lang="en-US" sz="2800" dirty="0" err="1">
                <a:latin typeface="inter-regular"/>
              </a:rPr>
              <a:t>System.out.println</a:t>
            </a:r>
            <a:r>
              <a:rPr lang="en-US" sz="2800" dirty="0">
                <a:latin typeface="inter-regular"/>
              </a:rPr>
              <a:t>("Hello, this is non-static method.");  </a:t>
            </a:r>
          </a:p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    }  </a:t>
            </a:r>
          </a:p>
          <a:p>
            <a:pPr marL="0" indent="0" algn="just">
              <a:buNone/>
            </a:pPr>
            <a:r>
              <a:rPr lang="en-US" sz="2800" dirty="0">
                <a:latin typeface="inter-regular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4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class </a:t>
            </a:r>
            <a:r>
              <a:rPr lang="en-US" sz="2000" dirty="0" err="1">
                <a:latin typeface="inter-regular"/>
              </a:rPr>
              <a:t>MyInstanceMethodReference</a:t>
            </a:r>
            <a:endParaRPr lang="en-US" sz="2000" dirty="0">
              <a:latin typeface="inter-regular"/>
            </a:endParaRP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{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public static void main(String[] </a:t>
            </a:r>
            <a:r>
              <a:rPr lang="en-US" sz="2000" dirty="0" err="1">
                <a:latin typeface="inter-regular"/>
              </a:rPr>
              <a:t>args</a:t>
            </a:r>
            <a:r>
              <a:rPr lang="en-US" sz="2000" dirty="0">
                <a:latin typeface="inter-regular"/>
              </a:rPr>
              <a:t>) {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</a:t>
            </a:r>
            <a:r>
              <a:rPr lang="en-US" sz="2000" dirty="0" err="1">
                <a:latin typeface="inter-regular"/>
              </a:rPr>
              <a:t>InstanceMethodReference</a:t>
            </a:r>
            <a:r>
              <a:rPr lang="en-US" sz="2000" dirty="0">
                <a:latin typeface="inter-regular"/>
              </a:rPr>
              <a:t> </a:t>
            </a:r>
            <a:r>
              <a:rPr lang="en-US" sz="2000" dirty="0" err="1">
                <a:latin typeface="inter-regular"/>
              </a:rPr>
              <a:t>methodReference</a:t>
            </a:r>
            <a:r>
              <a:rPr lang="en-US" sz="2000" dirty="0">
                <a:latin typeface="inter-regular"/>
              </a:rPr>
              <a:t> = new </a:t>
            </a:r>
            <a:r>
              <a:rPr lang="en-US" sz="2000" dirty="0" err="1">
                <a:latin typeface="inter-regular"/>
              </a:rPr>
              <a:t>InstanceMethodReference</a:t>
            </a:r>
            <a:r>
              <a:rPr lang="en-US" sz="2000" dirty="0">
                <a:latin typeface="inter-regular"/>
              </a:rPr>
              <a:t>(); // Creating object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// Referring non-static method using reference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    </a:t>
            </a:r>
            <a:r>
              <a:rPr lang="en-US" sz="2000" dirty="0" err="1">
                <a:latin typeface="inter-regular"/>
              </a:rPr>
              <a:t>Sayable</a:t>
            </a:r>
            <a:r>
              <a:rPr lang="en-US" sz="2000" dirty="0">
                <a:latin typeface="inter-regular"/>
              </a:rPr>
              <a:t> </a:t>
            </a:r>
            <a:r>
              <a:rPr lang="en-US" sz="2000" dirty="0" err="1">
                <a:latin typeface="inter-regular"/>
              </a:rPr>
              <a:t>sayable</a:t>
            </a:r>
            <a:r>
              <a:rPr lang="en-US" sz="2000" dirty="0">
                <a:latin typeface="inter-regular"/>
              </a:rPr>
              <a:t> = </a:t>
            </a:r>
            <a:r>
              <a:rPr lang="en-US" sz="2000" dirty="0" err="1">
                <a:latin typeface="inter-regular"/>
              </a:rPr>
              <a:t>methodReference</a:t>
            </a:r>
            <a:r>
              <a:rPr lang="en-US" sz="2000" dirty="0">
                <a:latin typeface="inter-regular"/>
              </a:rPr>
              <a:t>::</a:t>
            </a:r>
            <a:r>
              <a:rPr lang="en-US" sz="2000" dirty="0" err="1">
                <a:latin typeface="inter-regular"/>
              </a:rPr>
              <a:t>saySomething</a:t>
            </a:r>
            <a:r>
              <a:rPr lang="en-US" sz="2000" dirty="0">
                <a:latin typeface="inter-regular"/>
              </a:rPr>
              <a:t>;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// Calling interface method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    </a:t>
            </a:r>
            <a:r>
              <a:rPr lang="en-US" sz="2000" dirty="0" err="1">
                <a:latin typeface="inter-regular"/>
              </a:rPr>
              <a:t>sayable.say</a:t>
            </a:r>
            <a:r>
              <a:rPr lang="en-US" sz="2000" dirty="0">
                <a:latin typeface="inter-regular"/>
              </a:rPr>
              <a:t>();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    // Referring non-static method using anonymous object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    </a:t>
            </a:r>
            <a:r>
              <a:rPr lang="en-US" sz="2000" dirty="0" err="1">
                <a:latin typeface="inter-regular"/>
              </a:rPr>
              <a:t>Sayable</a:t>
            </a:r>
            <a:r>
              <a:rPr lang="en-US" sz="2000" dirty="0">
                <a:latin typeface="inter-regular"/>
              </a:rPr>
              <a:t> sayable2 = new </a:t>
            </a:r>
            <a:r>
              <a:rPr lang="en-US" sz="2000" dirty="0" err="1">
                <a:latin typeface="inter-regular"/>
              </a:rPr>
              <a:t>InstanceMethodReference</a:t>
            </a:r>
            <a:r>
              <a:rPr lang="en-US" sz="2000" dirty="0">
                <a:latin typeface="inter-regular"/>
              </a:rPr>
              <a:t>()::</a:t>
            </a:r>
            <a:r>
              <a:rPr lang="en-US" sz="2000" dirty="0" err="1">
                <a:latin typeface="inter-regular"/>
              </a:rPr>
              <a:t>saySomething</a:t>
            </a:r>
            <a:r>
              <a:rPr lang="en-US" sz="2000" dirty="0">
                <a:latin typeface="inter-regular"/>
              </a:rPr>
              <a:t>; // You can use anonymous object also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    // Calling interface method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        sayable2.say();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    }  </a:t>
            </a:r>
          </a:p>
          <a:p>
            <a:pPr marL="0" indent="0" algn="just">
              <a:buNone/>
            </a:pPr>
            <a:r>
              <a:rPr lang="en-US" sz="2000" dirty="0">
                <a:latin typeface="inter-regular"/>
              </a:rPr>
              <a:t>} </a:t>
            </a:r>
            <a:endParaRPr lang="en-US" sz="2000" dirty="0">
              <a:latin typeface="inter-regular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3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 we are referring instance (non-static) method. Runnable interface contains only one abstract method. So, we can use it as functional interface.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InstanceMethodReference2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printnMsg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"Hello, this is instance method"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Thread t2=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Thread(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InstanceMethodReference2()::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printnMsg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t2.start();    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6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>
                <a:solidFill>
                  <a:srgbClr val="C00000"/>
                </a:solidFill>
              </a:rPr>
              <a:t>BiFunction</a:t>
            </a:r>
            <a:r>
              <a:rPr lang="en-US" sz="2400" b="1" dirty="0">
                <a:solidFill>
                  <a:srgbClr val="C00000"/>
                </a:solidFill>
              </a:rPr>
              <a:t> interface. It is a predefined interface and contains a functional method apply().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java.util.function.BiFunction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Arithmetic{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a,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b){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}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InstanceMethodReference3 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BiFunction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&lt;Integer, Integer, Integer&gt;adder =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Arithmetic()::add;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result =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adder.apply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(result);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8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3) Reference to 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refer a constructor by using the new keyword. Here, we are referring constructor with the help of functional interface.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0" indent="0" algn="just">
              <a:buNone/>
            </a:pP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::new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interface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Messageable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Message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getMessage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(String msg);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Message{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Message(String msg){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System.out.print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(msg);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}  }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ConstructorReference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Messageable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hello = Message::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hello.getMessage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"Hello"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1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8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provides a new additional package in Java 8 called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java.util.stream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package consists of classes and interfaces allows functional-style operations on the elements.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use stream by importing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java.util.stream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Stream does not store </a:t>
            </a:r>
            <a:r>
              <a:rPr lang="en-US" dirty="0"/>
              <a:t>elements.</a:t>
            </a:r>
          </a:p>
          <a:p>
            <a:pPr algn="just"/>
            <a:r>
              <a:rPr lang="en-US" dirty="0"/>
              <a:t>It simply conveys elements from a source such as a data structure, an array, or an I/O channel, through a pipeline of computational operations.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8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19268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Stream is functional in nature.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Operations performed on a stream does not modify it's source.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 filtering a Stream obtained from a collection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produces a new Stream without the filtered elements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rather than removing elements from the source collection.</a:t>
            </a:r>
          </a:p>
          <a:p>
            <a:pPr algn="just"/>
            <a:r>
              <a:rPr lang="en-US" dirty="0"/>
              <a:t>The elements of a stream are only visited once during the life of a stream. </a:t>
            </a:r>
          </a:p>
          <a:p>
            <a:pPr algn="just"/>
            <a:r>
              <a:rPr lang="en-US" dirty="0"/>
              <a:t>Like an Iterator, a new stream must be generated to revisit the same elements of the source.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6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Method References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Default Methods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8C00DC-214E-4A56-A3F6-F40DA8C1D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408683"/>
              </p:ext>
            </p:extLst>
          </p:nvPr>
        </p:nvGraphicFramePr>
        <p:xfrm>
          <a:off x="457200" y="2485063"/>
          <a:ext cx="8147248" cy="4058677"/>
        </p:xfrm>
        <a:graphic>
          <a:graphicData uri="http://schemas.openxmlformats.org/drawingml/2006/table">
            <a:tbl>
              <a:tblPr/>
              <a:tblGrid>
                <a:gridCol w="4073624">
                  <a:extLst>
                    <a:ext uri="{9D8B030D-6E8A-4147-A177-3AD203B41FA5}">
                      <a16:colId xmlns:a16="http://schemas.microsoft.com/office/drawing/2014/main" val="2358249958"/>
                    </a:ext>
                  </a:extLst>
                </a:gridCol>
                <a:gridCol w="4073624">
                  <a:extLst>
                    <a:ext uri="{9D8B030D-6E8A-4147-A177-3AD203B41FA5}">
                      <a16:colId xmlns:a16="http://schemas.microsoft.com/office/drawing/2014/main" val="1079939926"/>
                    </a:ext>
                  </a:extLst>
                </a:gridCol>
              </a:tblGrid>
              <a:tr h="10113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 count()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count of elements in this stream. This is a special case of a reduction.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46696"/>
                  </a:ext>
                </a:extLst>
              </a:tr>
              <a:tr h="116307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Stream&lt;T&gt; distinct()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stream consisting of the distinct elements (according to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Object.equals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(Object)) of this stream.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12732"/>
                  </a:ext>
                </a:extLst>
              </a:tr>
              <a:tr h="7223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&lt;T&gt; Stream&lt;T&gt; empty()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empty sequential Stream.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894304"/>
                  </a:ext>
                </a:extLst>
              </a:tr>
              <a:tr h="10113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Stream&lt;T&gt; filter(Predicate&lt;? super T&gt; predicate)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stream consisting of the elements of this stream that match the given predicate.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2264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AFC360-B80C-4E1A-A71C-3892B4639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27655"/>
              </p:ext>
            </p:extLst>
          </p:nvPr>
        </p:nvGraphicFramePr>
        <p:xfrm>
          <a:off x="457200" y="274638"/>
          <a:ext cx="8147248" cy="2264757"/>
        </p:xfrm>
        <a:graphic>
          <a:graphicData uri="http://schemas.openxmlformats.org/drawingml/2006/table">
            <a:tbl>
              <a:tblPr/>
              <a:tblGrid>
                <a:gridCol w="4073624">
                  <a:extLst>
                    <a:ext uri="{9D8B030D-6E8A-4147-A177-3AD203B41FA5}">
                      <a16:colId xmlns:a16="http://schemas.microsoft.com/office/drawing/2014/main" val="3118348649"/>
                    </a:ext>
                  </a:extLst>
                </a:gridCol>
                <a:gridCol w="4073624">
                  <a:extLst>
                    <a:ext uri="{9D8B030D-6E8A-4147-A177-3AD203B41FA5}">
                      <a16:colId xmlns:a16="http://schemas.microsoft.com/office/drawing/2014/main" val="1457811999"/>
                    </a:ext>
                  </a:extLst>
                </a:gridCol>
              </a:tblGrid>
              <a:tr h="58835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0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0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16872"/>
                  </a:ext>
                </a:extLst>
              </a:tr>
              <a:tr h="146197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allMatch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(Predicate&lt;? super T&gt; predicate)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all elements of this stream which match the provided predicate. If the stream is empty then true is returned and the predicate is not evaluated.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21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99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Filtering Collection by using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java.util.stream.Collectors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Product{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id;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String name;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price;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id, String name,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price)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.id = id;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.name = name;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b="1" dirty="0" err="1">
                <a:solidFill>
                  <a:srgbClr val="006699"/>
                </a:solidFill>
                <a:latin typeface="inter-regular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.price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price;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2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JavaStreamExample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List&lt;Product&gt;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&lt;Product&gt;();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>
                <a:solidFill>
                  <a:srgbClr val="008200"/>
                </a:solidFill>
                <a:latin typeface="inter-regular"/>
              </a:rPr>
              <a:t>//Adding Products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"HP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,25000f));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"Dell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,30000f));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"Lenevo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,28000f));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"Sony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,28000f));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"Apple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,90000f));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List&lt;Float&gt; productPriceList2 =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productsList.stream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                             .filter(p -&gt;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p.price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&gt; 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30000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filtering data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                             .map(p-&gt;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p.price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      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fetching price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                             .collect(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Collectors.toList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());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collecting as 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(productPriceList2);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6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Stream Iterating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java.util.stream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JavaStreamExample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Stream.iterate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, element-&gt;element+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.filter(element-&gt;element%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==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.limit(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.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System.out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0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Filtering and Iterating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JavaStreamExample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List&lt;Product&gt;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&lt;Product&gt;();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>
                <a:solidFill>
                  <a:srgbClr val="008200"/>
                </a:solidFill>
                <a:latin typeface="inter-regular"/>
              </a:rPr>
              <a:t>//Adding Products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"HP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,25000f));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"Dell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,30000f));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"Lenevo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,28000f));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"Sony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,28000f));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"Apple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,90000f));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>
                <a:solidFill>
                  <a:srgbClr val="008200"/>
                </a:solidFill>
                <a:latin typeface="inter-regular"/>
              </a:rPr>
              <a:t>// This is more compact approach for filtering data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productsList.stream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                 .filter(product -&gt;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product.price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== 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30000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                 .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(product -&gt;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(product.name));  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4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Java Stream Example: count()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JavaStreamExample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List&lt;Product&gt;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&lt;Product&gt;();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>
                <a:solidFill>
                  <a:srgbClr val="008200"/>
                </a:solidFill>
                <a:latin typeface="inter-regular"/>
              </a:rPr>
              <a:t>//Adding Products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"HP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,25000f));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"Dell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,30000f));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"Lenevo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,28000f));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"Sony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,28000f));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Product(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"Apple Laptop"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,90000f));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>
                <a:solidFill>
                  <a:srgbClr val="008200"/>
                </a:solidFill>
                <a:latin typeface="inter-regular"/>
              </a:rPr>
              <a:t>// count number of products based on the filter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count =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productsList.stream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        .filter(product-&gt;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product.price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30000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        .count();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(count);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87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Default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76064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Java provides a facility to create default methods inside the interface.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Methods which are defined inside the interface and tagged with default are known as default methods.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These methods are non-abstract methods.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0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Java Default Method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Default method 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say(){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"Hello, this is default method"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Abstract method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sayMore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(String msg);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DefaultMethods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sayMore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(String msg){     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implementing abstract method 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(msg);  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DefaultMethods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Sayable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sayMore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(String msg){      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         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// implementing abstract method 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(msg);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DefaultMethods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dm =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DefaultMethods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dm.say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();   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// calling default method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dm.sayMore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"Work is worship"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       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// calling abstract method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6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References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provides a new feature called method reference in Java 8.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Method reference is used to refer method of functional interface.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compact and easy form of lambda expression.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time when you are using lambda expression to just referring a method, you can replace your lambda expression with method reference.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Types of Method References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following types of method references in java:</a:t>
            </a:r>
          </a:p>
          <a:p>
            <a:r>
              <a:rPr lang="en-US" dirty="0"/>
              <a:t>Reference to a static method.</a:t>
            </a:r>
          </a:p>
          <a:p>
            <a:r>
              <a:rPr lang="en-US" dirty="0"/>
              <a:t>Reference to an instance method.</a:t>
            </a:r>
          </a:p>
          <a:p>
            <a:r>
              <a:rPr lang="en-US" dirty="0"/>
              <a:t>Reference to a constructor.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1) Reference to a 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You can refer to static method defined in the class.</a:t>
            </a:r>
          </a:p>
          <a:p>
            <a:pPr marL="0" indent="0" algn="just">
              <a:buNone/>
            </a:pPr>
            <a:r>
              <a:rPr lang="en-US" dirty="0"/>
              <a:t> Syntax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ContainingClass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err="1">
                <a:solidFill>
                  <a:srgbClr val="C00000"/>
                </a:solidFill>
              </a:rPr>
              <a:t>staticMethodName</a:t>
            </a:r>
            <a:r>
              <a:rPr lang="en-US" dirty="0">
                <a:solidFill>
                  <a:srgbClr val="C00000"/>
                </a:solidFill>
              </a:rPr>
              <a:t>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1805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Defined a functional interface and referring a 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say();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MethodReference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saySomething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"Hello, this is static method."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Referring static method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sayable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MethodReference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saySomething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Calling interface method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sayable.say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2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Using predefined functional interface Runnable to refer static method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class</a:t>
            </a:r>
            <a:r>
              <a:rPr lang="en-US" sz="2800" dirty="0"/>
              <a:t> MethodReference2 {  </a:t>
            </a:r>
          </a:p>
          <a:p>
            <a:pPr marL="0" indent="0">
              <a:buNone/>
            </a:pPr>
            <a:r>
              <a:rPr lang="en-US" sz="2800" dirty="0"/>
              <a:t>   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void</a:t>
            </a:r>
            <a:r>
              <a:rPr lang="en-US" sz="2800" dirty="0"/>
              <a:t> </a:t>
            </a:r>
            <a:r>
              <a:rPr lang="en-US" sz="2800" dirty="0" err="1"/>
              <a:t>ThreadStatus</a:t>
            </a:r>
            <a:r>
              <a:rPr lang="en-US" sz="2800" dirty="0"/>
              <a:t>(){  </a:t>
            </a:r>
          </a:p>
          <a:p>
            <a:pPr marL="0" indent="0">
              <a:buNone/>
            </a:pPr>
            <a:r>
              <a:rPr lang="en-US" sz="2800" dirty="0"/>
              <a:t>        </a:t>
            </a:r>
            <a:r>
              <a:rPr lang="en-US" sz="2800" dirty="0" err="1"/>
              <a:t>System.out.println</a:t>
            </a:r>
            <a:r>
              <a:rPr lang="en-US" sz="2800" dirty="0"/>
              <a:t>("Thread is running...");  </a:t>
            </a:r>
          </a:p>
          <a:p>
            <a:pPr marL="0" indent="0">
              <a:buNone/>
            </a:pPr>
            <a:r>
              <a:rPr lang="en-US" sz="2800" dirty="0"/>
              <a:t>    }  </a:t>
            </a:r>
          </a:p>
          <a:p>
            <a:pPr marL="0" indent="0">
              <a:buNone/>
            </a:pPr>
            <a:r>
              <a:rPr lang="en-US" sz="2800" dirty="0"/>
              <a:t>   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void</a:t>
            </a:r>
            <a:r>
              <a:rPr lang="en-US" sz="2800" dirty="0"/>
              <a:t> main(String[] </a:t>
            </a:r>
            <a:r>
              <a:rPr lang="en-US" sz="2800" dirty="0" err="1"/>
              <a:t>args</a:t>
            </a:r>
            <a:r>
              <a:rPr lang="en-US" sz="2800" dirty="0"/>
              <a:t>) {  </a:t>
            </a:r>
          </a:p>
          <a:p>
            <a:pPr marL="0" indent="0">
              <a:buNone/>
            </a:pPr>
            <a:r>
              <a:rPr lang="en-US" sz="2800" dirty="0"/>
              <a:t>        </a:t>
            </a:r>
            <a:r>
              <a:rPr lang="en-US" sz="2400" dirty="0"/>
              <a:t>Thread t2=</a:t>
            </a:r>
            <a:r>
              <a:rPr lang="en-US" sz="2400" b="1" dirty="0"/>
              <a:t>new</a:t>
            </a:r>
            <a:r>
              <a:rPr lang="en-US" sz="2400" dirty="0"/>
              <a:t> Thread(MethodReference2::</a:t>
            </a:r>
            <a:r>
              <a:rPr lang="en-US" sz="2400" dirty="0" err="1"/>
              <a:t>ThreadStatus</a:t>
            </a:r>
            <a:r>
              <a:rPr lang="en-US" sz="2400" dirty="0"/>
              <a:t>);  </a:t>
            </a:r>
          </a:p>
          <a:p>
            <a:pPr marL="0" indent="0">
              <a:buNone/>
            </a:pPr>
            <a:r>
              <a:rPr lang="en-US" sz="2800" dirty="0"/>
              <a:t>        t2.start();       </a:t>
            </a:r>
          </a:p>
          <a:p>
            <a:pPr marL="0" indent="0">
              <a:buNone/>
            </a:pPr>
            <a:r>
              <a:rPr lang="en-US" sz="2800" dirty="0"/>
              <a:t>    }  </a:t>
            </a:r>
          </a:p>
          <a:p>
            <a:pPr marL="0" indent="0">
              <a:buNone/>
            </a:pPr>
            <a:r>
              <a:rPr lang="en-US" sz="2800" dirty="0"/>
              <a:t>}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0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1805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We can also use predefined functional interface to refer methods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java.util.function.BiFunction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Arithmetic{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a,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b){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}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MethodReference3 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BiFunction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&lt;Integer, Integer, Integer&gt;adder = Arithmetic::add;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result =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adder.apply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sz="2400" dirty="0">
                <a:solidFill>
                  <a:srgbClr val="C00000"/>
                </a:solidFill>
                <a:latin typeface="inter-regular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(result);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9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1805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We can also overload static methods by referring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java.util.function.BiFunction</a:t>
            </a:r>
            <a:r>
              <a:rPr lang="en-US" sz="2400" dirty="0"/>
              <a:t>;  </a:t>
            </a:r>
          </a:p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 Arithmetic{  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int</a:t>
            </a:r>
            <a:r>
              <a:rPr lang="en-US" sz="2400" dirty="0"/>
              <a:t> add(</a:t>
            </a:r>
            <a:r>
              <a:rPr lang="en-US" sz="2400" b="1" dirty="0"/>
              <a:t>int</a:t>
            </a:r>
            <a:r>
              <a:rPr lang="en-US" sz="2400" dirty="0"/>
              <a:t> a, </a:t>
            </a:r>
            <a:r>
              <a:rPr lang="en-US" sz="2400" b="1" dirty="0"/>
              <a:t>int</a:t>
            </a:r>
            <a:r>
              <a:rPr lang="en-US" sz="2400" dirty="0"/>
              <a:t> b){  </a:t>
            </a:r>
          </a:p>
          <a:p>
            <a:pPr marL="0" indent="0">
              <a:buNone/>
            </a:pPr>
            <a:r>
              <a:rPr lang="en-US" sz="2400" b="1" dirty="0"/>
              <a:t>return</a:t>
            </a:r>
            <a:r>
              <a:rPr lang="en-US" sz="2400" dirty="0"/>
              <a:t> </a:t>
            </a:r>
            <a:r>
              <a:rPr lang="en-US" sz="2400" dirty="0" err="1"/>
              <a:t>a+b</a:t>
            </a:r>
            <a:r>
              <a:rPr lang="en-US" sz="2400" dirty="0"/>
              <a:t>;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float</a:t>
            </a:r>
            <a:r>
              <a:rPr lang="en-US" sz="2400" dirty="0"/>
              <a:t> add(</a:t>
            </a:r>
            <a:r>
              <a:rPr lang="en-US" sz="2400" b="1" dirty="0"/>
              <a:t>int</a:t>
            </a:r>
            <a:r>
              <a:rPr lang="en-US" sz="2400" dirty="0"/>
              <a:t> a, </a:t>
            </a:r>
            <a:r>
              <a:rPr lang="en-US" sz="2400" b="1" dirty="0"/>
              <a:t>float</a:t>
            </a:r>
            <a:r>
              <a:rPr lang="en-US" sz="2400" dirty="0"/>
              <a:t> b){  </a:t>
            </a:r>
          </a:p>
          <a:p>
            <a:pPr marL="0" indent="0">
              <a:buNone/>
            </a:pPr>
            <a:r>
              <a:rPr lang="en-US" sz="2400" b="1" dirty="0"/>
              <a:t>return</a:t>
            </a:r>
            <a:r>
              <a:rPr lang="en-US" sz="2400" dirty="0"/>
              <a:t> </a:t>
            </a:r>
            <a:r>
              <a:rPr lang="en-US" sz="2400" dirty="0" err="1"/>
              <a:t>a+b</a:t>
            </a:r>
            <a:r>
              <a:rPr lang="en-US" sz="2400" dirty="0"/>
              <a:t>;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float</a:t>
            </a:r>
            <a:r>
              <a:rPr lang="en-US" sz="2400" dirty="0"/>
              <a:t> add(</a:t>
            </a:r>
            <a:r>
              <a:rPr lang="en-US" sz="2400" b="1" dirty="0"/>
              <a:t>float</a:t>
            </a:r>
            <a:r>
              <a:rPr lang="en-US" sz="2400" dirty="0"/>
              <a:t> a, </a:t>
            </a:r>
            <a:r>
              <a:rPr lang="en-US" sz="2400" b="1" dirty="0"/>
              <a:t>float</a:t>
            </a:r>
            <a:r>
              <a:rPr lang="en-US" sz="2400" dirty="0"/>
              <a:t> b){  </a:t>
            </a:r>
          </a:p>
          <a:p>
            <a:pPr marL="0" indent="0">
              <a:buNone/>
            </a:pPr>
            <a:r>
              <a:rPr lang="en-US" sz="2400" b="1" dirty="0"/>
              <a:t>return</a:t>
            </a:r>
            <a:r>
              <a:rPr lang="en-US" sz="2400" dirty="0"/>
              <a:t> </a:t>
            </a:r>
            <a:r>
              <a:rPr lang="en-US" sz="2400" dirty="0" err="1"/>
              <a:t>a+b</a:t>
            </a:r>
            <a:r>
              <a:rPr lang="en-US" sz="2400" dirty="0"/>
              <a:t>;  </a:t>
            </a:r>
          </a:p>
          <a:p>
            <a:pPr marL="0" indent="0">
              <a:buNone/>
            </a:pPr>
            <a:r>
              <a:rPr lang="en-US" sz="2400" dirty="0"/>
              <a:t>}  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40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</TotalTime>
  <Words>3815</Words>
  <Application>Microsoft Office PowerPoint</Application>
  <PresentationFormat>On-screen Show (4:3)</PresentationFormat>
  <Paragraphs>318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inter-regular</vt:lpstr>
      <vt:lpstr>times new roman</vt:lpstr>
      <vt:lpstr>Office Theme</vt:lpstr>
      <vt:lpstr> Object Oriented Programming with Java (Subject Code: BCS-403)</vt:lpstr>
      <vt:lpstr>Lecture 22</vt:lpstr>
      <vt:lpstr>Method References</vt:lpstr>
      <vt:lpstr>Types of Method References</vt:lpstr>
      <vt:lpstr>1) Reference to a Static Method</vt:lpstr>
      <vt:lpstr>Defined a functional interface and referring a static method</vt:lpstr>
      <vt:lpstr>Using predefined functional interface Runnable to refer static method</vt:lpstr>
      <vt:lpstr>We can also use predefined functional interface to refer methods</vt:lpstr>
      <vt:lpstr>We can also overload static methods by referring methods</vt:lpstr>
      <vt:lpstr>  </vt:lpstr>
      <vt:lpstr>2) Reference to an Instance Method</vt:lpstr>
      <vt:lpstr>  </vt:lpstr>
      <vt:lpstr>  </vt:lpstr>
      <vt:lpstr>  </vt:lpstr>
      <vt:lpstr>BiFunction interface. It is a predefined interface and contains a functional method apply().</vt:lpstr>
      <vt:lpstr>3) Reference to a Constructor</vt:lpstr>
      <vt:lpstr>  </vt:lpstr>
      <vt:lpstr>Java 8 Stream</vt:lpstr>
      <vt:lpstr>   </vt:lpstr>
      <vt:lpstr>  </vt:lpstr>
      <vt:lpstr>Filtering Collection by using Stream</vt:lpstr>
      <vt:lpstr>  </vt:lpstr>
      <vt:lpstr>Java Stream Iterating Example</vt:lpstr>
      <vt:lpstr>Filtering and Iterating Collection</vt:lpstr>
      <vt:lpstr>Java Stream Example: count() Method</vt:lpstr>
      <vt:lpstr>Java Default Methods</vt:lpstr>
      <vt:lpstr>Java Default Method Example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548</cp:revision>
  <dcterms:created xsi:type="dcterms:W3CDTF">2016-07-13T05:39:24Z</dcterms:created>
  <dcterms:modified xsi:type="dcterms:W3CDTF">2024-05-27T07:35:02Z</dcterms:modified>
</cp:coreProperties>
</file>