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69" r:id="rId2"/>
    <p:sldId id="460" r:id="rId3"/>
    <p:sldId id="499" r:id="rId4"/>
    <p:sldId id="512"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5/28/2024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5/28/2024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5/28/2024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5/28/2024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5/28/2024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5/28/2024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5/28/2024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5/28/2024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5/28/2024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5/28/2024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5/28/2024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5/28/2024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5/28/2024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3</a:t>
            </a:r>
          </a:p>
          <a:p>
            <a:r>
              <a:rPr lang="en-US" sz="3600" b="1" dirty="0">
                <a:solidFill>
                  <a:srgbClr val="C00000"/>
                </a:solidFill>
              </a:rPr>
              <a:t>Lecture 23</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Java Base64 Encode and Decode</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sz="2800" dirty="0">
                <a:solidFill>
                  <a:srgbClr val="333333"/>
                </a:solidFill>
                <a:latin typeface="inter-regular"/>
              </a:rPr>
              <a:t>Java provides a class Base64 to deal with encryption.</a:t>
            </a:r>
          </a:p>
          <a:p>
            <a:pPr algn="just"/>
            <a:r>
              <a:rPr lang="en-US" sz="2800" dirty="0">
                <a:solidFill>
                  <a:srgbClr val="333333"/>
                </a:solidFill>
                <a:latin typeface="inter-regular"/>
              </a:rPr>
              <a:t>We can encrypt and decrypt data by using provided methods. </a:t>
            </a:r>
          </a:p>
          <a:p>
            <a:pPr algn="just"/>
            <a:r>
              <a:rPr lang="en-US" sz="2800" dirty="0">
                <a:solidFill>
                  <a:srgbClr val="333333"/>
                </a:solidFill>
                <a:latin typeface="inter-regular"/>
              </a:rPr>
              <a:t>We need to import java.util.Base64 in source file to use its methods.</a:t>
            </a:r>
          </a:p>
          <a:p>
            <a:pPr algn="just"/>
            <a:r>
              <a:rPr lang="en-US" sz="2800" dirty="0"/>
              <a:t>It uses the Base64 alphabet specified by Java in RFC 4648 and RFC 2045 for encoding and decoding operations.</a:t>
            </a:r>
          </a:p>
          <a:p>
            <a:pPr algn="just"/>
            <a:r>
              <a:rPr lang="en-US" sz="2800" dirty="0"/>
              <a:t>The encoder does not add any line separator character. The decoder rejects data that contains characters outside the base64 alphabet.</a:t>
            </a:r>
            <a:endParaRPr lang="en-US" sz="2800" dirty="0">
              <a:solidFill>
                <a:srgbClr val="333333"/>
              </a:solidFill>
              <a:latin typeface="inter-regular"/>
            </a:endParaRP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72154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Nested Classes of Base64</a:t>
            </a:r>
          </a:p>
        </p:txBody>
      </p:sp>
      <p:graphicFrame>
        <p:nvGraphicFramePr>
          <p:cNvPr id="5" name="Content Placeholder 4">
            <a:extLst>
              <a:ext uri="{FF2B5EF4-FFF2-40B4-BE49-F238E27FC236}">
                <a16:creationId xmlns:a16="http://schemas.microsoft.com/office/drawing/2014/main" id="{ED5AA919-C06E-431C-8B0A-23A361E8FFD5}"/>
              </a:ext>
            </a:extLst>
          </p:cNvPr>
          <p:cNvGraphicFramePr>
            <a:graphicFrameLocks noGrp="1"/>
          </p:cNvGraphicFramePr>
          <p:nvPr>
            <p:ph idx="1"/>
            <p:extLst>
              <p:ext uri="{D42A27DB-BD31-4B8C-83A1-F6EECF244321}">
                <p14:modId xmlns:p14="http://schemas.microsoft.com/office/powerpoint/2010/main" val="4126042110"/>
              </p:ext>
            </p:extLst>
          </p:nvPr>
        </p:nvGraphicFramePr>
        <p:xfrm>
          <a:off x="251520" y="1268760"/>
          <a:ext cx="8435280" cy="4129692"/>
        </p:xfrm>
        <a:graphic>
          <a:graphicData uri="http://schemas.openxmlformats.org/drawingml/2006/table">
            <a:tbl>
              <a:tblPr/>
              <a:tblGrid>
                <a:gridCol w="2232248">
                  <a:extLst>
                    <a:ext uri="{9D8B030D-6E8A-4147-A177-3AD203B41FA5}">
                      <a16:colId xmlns:a16="http://schemas.microsoft.com/office/drawing/2014/main" val="782972521"/>
                    </a:ext>
                  </a:extLst>
                </a:gridCol>
                <a:gridCol w="6203032">
                  <a:extLst>
                    <a:ext uri="{9D8B030D-6E8A-4147-A177-3AD203B41FA5}">
                      <a16:colId xmlns:a16="http://schemas.microsoft.com/office/drawing/2014/main" val="90990014"/>
                    </a:ext>
                  </a:extLst>
                </a:gridCol>
              </a:tblGrid>
              <a:tr h="691776">
                <a:tc>
                  <a:txBody>
                    <a:bodyPr/>
                    <a:lstStyle/>
                    <a:p>
                      <a:pPr algn="l" fontAlgn="t"/>
                      <a:r>
                        <a:rPr lang="en-US" sz="2400" dirty="0">
                          <a:solidFill>
                            <a:srgbClr val="000000"/>
                          </a:solidFill>
                          <a:effectLst/>
                          <a:latin typeface="times new roman" panose="02020603050405020304" pitchFamily="18" charset="0"/>
                        </a:rPr>
                        <a:t>Class</a:t>
                      </a:r>
                    </a:p>
                  </a:txBody>
                  <a:tcPr marL="114300" marR="114300" marT="114300" marB="114300">
                    <a:lnL w="9525" cap="flat" cmpd="sng" algn="ctr">
                      <a:solidFill>
                        <a:srgbClr val="A0C0DF"/>
                      </a:solidFill>
                      <a:prstDash val="solid"/>
                      <a:round/>
                      <a:headEnd type="none" w="med" len="med"/>
                      <a:tailEnd type="none" w="med" len="med"/>
                    </a:lnL>
                    <a:lnR w="9525" cap="flat" cmpd="sng" algn="ctr">
                      <a:solidFill>
                        <a:srgbClr val="A0C0DF"/>
                      </a:solidFill>
                      <a:prstDash val="solid"/>
                      <a:round/>
                      <a:headEnd type="none" w="med" len="med"/>
                      <a:tailEnd type="none" w="med" len="med"/>
                    </a:lnR>
                    <a:lnT w="9525" cap="flat" cmpd="sng" algn="ctr">
                      <a:solidFill>
                        <a:srgbClr val="A0C0D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A0C0DF"/>
                      </a:solidFill>
                      <a:prstDash val="solid"/>
                      <a:round/>
                      <a:headEnd type="none" w="med" len="med"/>
                      <a:tailEnd type="none" w="med" len="med"/>
                    </a:lnL>
                    <a:lnR w="9525" cap="flat" cmpd="sng" algn="ctr">
                      <a:solidFill>
                        <a:srgbClr val="A0C0DF"/>
                      </a:solidFill>
                      <a:prstDash val="solid"/>
                      <a:round/>
                      <a:headEnd type="none" w="med" len="med"/>
                      <a:tailEnd type="none" w="med" len="med"/>
                    </a:lnR>
                    <a:lnT w="9525" cap="flat" cmpd="sng" algn="ctr">
                      <a:solidFill>
                        <a:srgbClr val="A0C0D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96843250"/>
                  </a:ext>
                </a:extLst>
              </a:tr>
              <a:tr h="1718958">
                <a:tc>
                  <a:txBody>
                    <a:bodyPr/>
                    <a:lstStyle/>
                    <a:p>
                      <a:pPr algn="just" fontAlgn="t"/>
                      <a:r>
                        <a:rPr lang="en-US" sz="2400" dirty="0">
                          <a:solidFill>
                            <a:srgbClr val="333333"/>
                          </a:solidFill>
                          <a:effectLst/>
                          <a:latin typeface="inter-regular"/>
                        </a:rPr>
                        <a:t>Base64.Decoder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This class implements a decoder for decoding byte data using the Base64 encoding scheme as specified in RFC 4648 and RFC 2045.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05392553"/>
                  </a:ext>
                </a:extLst>
              </a:tr>
              <a:tr h="1718958">
                <a:tc>
                  <a:txBody>
                    <a:bodyPr/>
                    <a:lstStyle/>
                    <a:p>
                      <a:pPr algn="just" fontAlgn="t"/>
                      <a:r>
                        <a:rPr lang="en-US" sz="2400">
                          <a:solidFill>
                            <a:srgbClr val="333333"/>
                          </a:solidFill>
                          <a:effectLst/>
                          <a:latin typeface="inter-regular"/>
                        </a:rPr>
                        <a:t>Base64.Encoder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This class implements an encoder for encoding byte data using the Base64 encoding scheme as specified in RFC 4648 and RFC 2045.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80150823"/>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83356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Base64 Methods</a:t>
            </a:r>
          </a:p>
        </p:txBody>
      </p:sp>
      <p:graphicFrame>
        <p:nvGraphicFramePr>
          <p:cNvPr id="5" name="Content Placeholder 4">
            <a:extLst>
              <a:ext uri="{FF2B5EF4-FFF2-40B4-BE49-F238E27FC236}">
                <a16:creationId xmlns:a16="http://schemas.microsoft.com/office/drawing/2014/main" id="{E60B3E21-9140-47FF-ABAA-DAE449D90297}"/>
              </a:ext>
            </a:extLst>
          </p:cNvPr>
          <p:cNvGraphicFramePr>
            <a:graphicFrameLocks noGrp="1"/>
          </p:cNvGraphicFramePr>
          <p:nvPr>
            <p:ph idx="1"/>
            <p:extLst>
              <p:ext uri="{D42A27DB-BD31-4B8C-83A1-F6EECF244321}">
                <p14:modId xmlns:p14="http://schemas.microsoft.com/office/powerpoint/2010/main" val="354940265"/>
              </p:ext>
            </p:extLst>
          </p:nvPr>
        </p:nvGraphicFramePr>
        <p:xfrm>
          <a:off x="323528" y="1124744"/>
          <a:ext cx="8435280" cy="5111910"/>
        </p:xfrm>
        <a:graphic>
          <a:graphicData uri="http://schemas.openxmlformats.org/drawingml/2006/table">
            <a:tbl>
              <a:tblPr/>
              <a:tblGrid>
                <a:gridCol w="3384376">
                  <a:extLst>
                    <a:ext uri="{9D8B030D-6E8A-4147-A177-3AD203B41FA5}">
                      <a16:colId xmlns:a16="http://schemas.microsoft.com/office/drawing/2014/main" val="260885156"/>
                    </a:ext>
                  </a:extLst>
                </a:gridCol>
                <a:gridCol w="5050904">
                  <a:extLst>
                    <a:ext uri="{9D8B030D-6E8A-4147-A177-3AD203B41FA5}">
                      <a16:colId xmlns:a16="http://schemas.microsoft.com/office/drawing/2014/main" val="1231911323"/>
                    </a:ext>
                  </a:extLst>
                </a:gridCol>
              </a:tblGrid>
              <a:tr h="549489">
                <a:tc>
                  <a:txBody>
                    <a:bodyPr/>
                    <a:lstStyle/>
                    <a:p>
                      <a:pPr algn="l" fontAlgn="t"/>
                      <a:r>
                        <a:rPr lang="en-US" sz="2000" dirty="0">
                          <a:solidFill>
                            <a:srgbClr val="000000"/>
                          </a:solidFill>
                          <a:effectLst/>
                          <a:latin typeface="times new roman" panose="02020603050405020304" pitchFamily="18" charset="0"/>
                        </a:rPr>
                        <a:t>Methods</a:t>
                      </a:r>
                    </a:p>
                  </a:txBody>
                  <a:tcPr marL="114300" marR="114300" marT="114300" marB="114300">
                    <a:lnL w="9525" cap="flat" cmpd="sng" algn="ctr">
                      <a:solidFill>
                        <a:srgbClr val="703AF5"/>
                      </a:solidFill>
                      <a:prstDash val="solid"/>
                      <a:round/>
                      <a:headEnd type="none" w="med" len="med"/>
                      <a:tailEnd type="none" w="med" len="med"/>
                    </a:lnL>
                    <a:lnR w="9525" cap="flat" cmpd="sng" algn="ctr">
                      <a:solidFill>
                        <a:srgbClr val="703AF5"/>
                      </a:solidFill>
                      <a:prstDash val="solid"/>
                      <a:round/>
                      <a:headEnd type="none" w="med" len="med"/>
                      <a:tailEnd type="none" w="med" len="med"/>
                    </a:lnR>
                    <a:lnT w="9525" cap="flat" cmpd="sng" algn="ctr">
                      <a:solidFill>
                        <a:srgbClr val="703A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703AF5"/>
                      </a:solidFill>
                      <a:prstDash val="solid"/>
                      <a:round/>
                      <a:headEnd type="none" w="med" len="med"/>
                      <a:tailEnd type="none" w="med" len="med"/>
                    </a:lnL>
                    <a:lnR w="9525" cap="flat" cmpd="sng" algn="ctr">
                      <a:solidFill>
                        <a:srgbClr val="703AF5"/>
                      </a:solidFill>
                      <a:prstDash val="solid"/>
                      <a:round/>
                      <a:headEnd type="none" w="med" len="med"/>
                      <a:tailEnd type="none" w="med" len="med"/>
                    </a:lnR>
                    <a:lnT w="9525" cap="flat" cmpd="sng" algn="ctr">
                      <a:solidFill>
                        <a:srgbClr val="703A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08116681"/>
                  </a:ext>
                </a:extLst>
              </a:tr>
              <a:tr h="1065675">
                <a:tc>
                  <a:txBody>
                    <a:bodyPr/>
                    <a:lstStyle/>
                    <a:p>
                      <a:pPr algn="l" fontAlgn="t"/>
                      <a:r>
                        <a:rPr lang="en-US" sz="2000" dirty="0">
                          <a:solidFill>
                            <a:srgbClr val="333333"/>
                          </a:solidFill>
                          <a:effectLst/>
                          <a:latin typeface="inter-regular"/>
                        </a:rPr>
                        <a:t>public static Base64.Decoder </a:t>
                      </a:r>
                      <a:r>
                        <a:rPr lang="en-US" sz="2000" dirty="0" err="1">
                          <a:solidFill>
                            <a:srgbClr val="333333"/>
                          </a:solidFill>
                          <a:effectLst/>
                          <a:latin typeface="inter-regular"/>
                        </a:rPr>
                        <a:t>getDecoder</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returns a Base64.Decoder that decodes using the Basic type base64 encoding scheme.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9875424"/>
                  </a:ext>
                </a:extLst>
              </a:tr>
              <a:tr h="1065675">
                <a:tc>
                  <a:txBody>
                    <a:bodyPr/>
                    <a:lstStyle/>
                    <a:p>
                      <a:pPr algn="l" fontAlgn="t"/>
                      <a:r>
                        <a:rPr lang="en-US" sz="2000" dirty="0">
                          <a:solidFill>
                            <a:srgbClr val="333333"/>
                          </a:solidFill>
                          <a:effectLst/>
                          <a:latin typeface="inter-regular"/>
                        </a:rPr>
                        <a:t>public static Base64.Encoder </a:t>
                      </a:r>
                      <a:r>
                        <a:rPr lang="en-US" sz="2000" dirty="0" err="1">
                          <a:solidFill>
                            <a:srgbClr val="333333"/>
                          </a:solidFill>
                          <a:effectLst/>
                          <a:latin typeface="inter-regular"/>
                        </a:rPr>
                        <a:t>getEncoder</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returns a Base64.Encoder that encodes using the Basic type base64 encoding scheme.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8543828"/>
                  </a:ext>
                </a:extLst>
              </a:tr>
              <a:tr h="1365396">
                <a:tc>
                  <a:txBody>
                    <a:bodyPr/>
                    <a:lstStyle/>
                    <a:p>
                      <a:pPr algn="l" fontAlgn="t"/>
                      <a:r>
                        <a:rPr lang="en-US" sz="2000" dirty="0">
                          <a:solidFill>
                            <a:srgbClr val="333333"/>
                          </a:solidFill>
                          <a:effectLst/>
                          <a:latin typeface="inter-regular"/>
                        </a:rPr>
                        <a:t>public static Base64.Decoder </a:t>
                      </a:r>
                      <a:r>
                        <a:rPr lang="en-US" sz="2000" dirty="0" err="1">
                          <a:solidFill>
                            <a:srgbClr val="333333"/>
                          </a:solidFill>
                          <a:effectLst/>
                          <a:latin typeface="inter-regular"/>
                        </a:rPr>
                        <a:t>getUrlDecoder</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returns a Base64.Decoder that decodes using the URL and Filename safe type base64 encoding scheme.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8844849"/>
                  </a:ext>
                </a:extLst>
              </a:tr>
              <a:tr h="1065675">
                <a:tc>
                  <a:txBody>
                    <a:bodyPr/>
                    <a:lstStyle/>
                    <a:p>
                      <a:pPr algn="l" fontAlgn="t"/>
                      <a:r>
                        <a:rPr lang="en-US" sz="2000" dirty="0">
                          <a:solidFill>
                            <a:srgbClr val="333333"/>
                          </a:solidFill>
                          <a:effectLst/>
                          <a:latin typeface="inter-regular"/>
                        </a:rPr>
                        <a:t>public static Base64.Decoder </a:t>
                      </a:r>
                      <a:r>
                        <a:rPr lang="en-US" sz="2000" dirty="0" err="1">
                          <a:solidFill>
                            <a:srgbClr val="333333"/>
                          </a:solidFill>
                          <a:effectLst/>
                          <a:latin typeface="inter-regular"/>
                        </a:rPr>
                        <a:t>getMimeDecoder</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returns a Base64.Decoder that decodes using the MIME type base64 decoding scheme.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34159229"/>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
        <p:nvSpPr>
          <p:cNvPr id="6" name="Rectangle 1">
            <a:extLst>
              <a:ext uri="{FF2B5EF4-FFF2-40B4-BE49-F238E27FC236}">
                <a16:creationId xmlns:a16="http://schemas.microsoft.com/office/drawing/2014/main" id="{F735ACA9-3F85-4FF9-B93B-4E78DD271833}"/>
              </a:ext>
            </a:extLst>
          </p:cNvPr>
          <p:cNvSpPr>
            <a:spLocks noChangeArrowheads="1"/>
          </p:cNvSpPr>
          <p:nvPr/>
        </p:nvSpPr>
        <p:spPr bwMode="auto">
          <a:xfrm>
            <a:off x="0" y="-71482"/>
            <a:ext cx="184731"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099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latin typeface="erdana"/>
              </a:rPr>
              <a:t>Base64.Decoder Methods</a:t>
            </a:r>
            <a:endParaRPr lang="en-US" b="1" dirty="0">
              <a:solidFill>
                <a:srgbClr val="C00000"/>
              </a:solidFill>
            </a:endParaRPr>
          </a:p>
        </p:txBody>
      </p:sp>
      <p:graphicFrame>
        <p:nvGraphicFramePr>
          <p:cNvPr id="5" name="Content Placeholder 4">
            <a:extLst>
              <a:ext uri="{FF2B5EF4-FFF2-40B4-BE49-F238E27FC236}">
                <a16:creationId xmlns:a16="http://schemas.microsoft.com/office/drawing/2014/main" id="{90F84B8A-72F5-47FF-9463-35F240DDB773}"/>
              </a:ext>
            </a:extLst>
          </p:cNvPr>
          <p:cNvGraphicFramePr>
            <a:graphicFrameLocks noGrp="1"/>
          </p:cNvGraphicFramePr>
          <p:nvPr>
            <p:ph idx="1"/>
            <p:extLst>
              <p:ext uri="{D42A27DB-BD31-4B8C-83A1-F6EECF244321}">
                <p14:modId xmlns:p14="http://schemas.microsoft.com/office/powerpoint/2010/main" val="599647895"/>
              </p:ext>
            </p:extLst>
          </p:nvPr>
        </p:nvGraphicFramePr>
        <p:xfrm>
          <a:off x="251520" y="1484784"/>
          <a:ext cx="8568952" cy="4680520"/>
        </p:xfrm>
        <a:graphic>
          <a:graphicData uri="http://schemas.openxmlformats.org/drawingml/2006/table">
            <a:tbl>
              <a:tblPr/>
              <a:tblGrid>
                <a:gridCol w="3699544">
                  <a:extLst>
                    <a:ext uri="{9D8B030D-6E8A-4147-A177-3AD203B41FA5}">
                      <a16:colId xmlns:a16="http://schemas.microsoft.com/office/drawing/2014/main" val="33339204"/>
                    </a:ext>
                  </a:extLst>
                </a:gridCol>
                <a:gridCol w="4869408">
                  <a:extLst>
                    <a:ext uri="{9D8B030D-6E8A-4147-A177-3AD203B41FA5}">
                      <a16:colId xmlns:a16="http://schemas.microsoft.com/office/drawing/2014/main" val="2676044481"/>
                    </a:ext>
                  </a:extLst>
                </a:gridCol>
              </a:tblGrid>
              <a:tr h="718406">
                <a:tc>
                  <a:txBody>
                    <a:bodyPr/>
                    <a:lstStyle/>
                    <a:p>
                      <a:pPr algn="l" fontAlgn="t"/>
                      <a:r>
                        <a:rPr lang="en-US" sz="2000" dirty="0">
                          <a:solidFill>
                            <a:srgbClr val="000000"/>
                          </a:solidFill>
                          <a:effectLst/>
                          <a:latin typeface="times new roman" panose="02020603050405020304" pitchFamily="18" charset="0"/>
                        </a:rPr>
                        <a:t>Methods</a:t>
                      </a:r>
                    </a:p>
                  </a:txBody>
                  <a:tcPr marL="114300" marR="114300" marT="114300" marB="114300">
                    <a:lnL w="9525" cap="flat" cmpd="sng" algn="ctr">
                      <a:solidFill>
                        <a:srgbClr val="A0A376"/>
                      </a:solidFill>
                      <a:prstDash val="solid"/>
                      <a:round/>
                      <a:headEnd type="none" w="med" len="med"/>
                      <a:tailEnd type="none" w="med" len="med"/>
                    </a:lnL>
                    <a:lnR w="9525" cap="flat" cmpd="sng" algn="ctr">
                      <a:solidFill>
                        <a:srgbClr val="A0A376"/>
                      </a:solidFill>
                      <a:prstDash val="solid"/>
                      <a:round/>
                      <a:headEnd type="none" w="med" len="med"/>
                      <a:tailEnd type="none" w="med" len="med"/>
                    </a:lnR>
                    <a:lnT w="9525" cap="flat" cmpd="sng" algn="ctr">
                      <a:solidFill>
                        <a:srgbClr val="A0A37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A0A376"/>
                      </a:solidFill>
                      <a:prstDash val="solid"/>
                      <a:round/>
                      <a:headEnd type="none" w="med" len="med"/>
                      <a:tailEnd type="none" w="med" len="med"/>
                    </a:lnL>
                    <a:lnR w="9525" cap="flat" cmpd="sng" algn="ctr">
                      <a:solidFill>
                        <a:srgbClr val="A0A376"/>
                      </a:solidFill>
                      <a:prstDash val="solid"/>
                      <a:round/>
                      <a:headEnd type="none" w="med" len="med"/>
                      <a:tailEnd type="none" w="med" len="med"/>
                    </a:lnR>
                    <a:lnT w="9525" cap="flat" cmpd="sng" algn="ctr">
                      <a:solidFill>
                        <a:srgbClr val="A0A37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64895279"/>
                  </a:ext>
                </a:extLst>
              </a:tr>
              <a:tr h="2568843">
                <a:tc>
                  <a:txBody>
                    <a:bodyPr/>
                    <a:lstStyle/>
                    <a:p>
                      <a:pPr algn="just" fontAlgn="t"/>
                      <a:r>
                        <a:rPr lang="en-US" sz="2000">
                          <a:solidFill>
                            <a:srgbClr val="333333"/>
                          </a:solidFill>
                          <a:effectLst/>
                          <a:latin typeface="inter-regular"/>
                        </a:rPr>
                        <a:t>public byte[] decode(byte[] src)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It decodes all bytes from the input byte array using the Base64 encoding scheme, writing the results into a newly-allocated output byte array. The returned byte array is of the length of the resulting bytes.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07946578"/>
                  </a:ext>
                </a:extLst>
              </a:tr>
              <a:tr h="1393271">
                <a:tc>
                  <a:txBody>
                    <a:bodyPr/>
                    <a:lstStyle/>
                    <a:p>
                      <a:pPr algn="just" fontAlgn="t"/>
                      <a:r>
                        <a:rPr lang="en-US" sz="2000">
                          <a:solidFill>
                            <a:srgbClr val="333333"/>
                          </a:solidFill>
                          <a:effectLst/>
                          <a:latin typeface="inter-regular"/>
                        </a:rPr>
                        <a:t>public byte[] decode(String src)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It decodes a Base64 encoded String into a newly-allocated byte array using the Base64 encoding scheme.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57534379"/>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3900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Base64.Encoder Methods</a:t>
            </a:r>
          </a:p>
        </p:txBody>
      </p:sp>
      <p:graphicFrame>
        <p:nvGraphicFramePr>
          <p:cNvPr id="5" name="Content Placeholder 4">
            <a:extLst>
              <a:ext uri="{FF2B5EF4-FFF2-40B4-BE49-F238E27FC236}">
                <a16:creationId xmlns:a16="http://schemas.microsoft.com/office/drawing/2014/main" id="{97C42FC9-AC95-4797-8F99-D79B63DFE9D5}"/>
              </a:ext>
            </a:extLst>
          </p:cNvPr>
          <p:cNvGraphicFramePr>
            <a:graphicFrameLocks noGrp="1"/>
          </p:cNvGraphicFramePr>
          <p:nvPr>
            <p:ph idx="1"/>
            <p:extLst>
              <p:ext uri="{D42A27DB-BD31-4B8C-83A1-F6EECF244321}">
                <p14:modId xmlns:p14="http://schemas.microsoft.com/office/powerpoint/2010/main" val="1578540573"/>
              </p:ext>
            </p:extLst>
          </p:nvPr>
        </p:nvGraphicFramePr>
        <p:xfrm>
          <a:off x="457200" y="1196752"/>
          <a:ext cx="8435280" cy="4752527"/>
        </p:xfrm>
        <a:graphic>
          <a:graphicData uri="http://schemas.openxmlformats.org/drawingml/2006/table">
            <a:tbl>
              <a:tblPr/>
              <a:tblGrid>
                <a:gridCol w="4217640">
                  <a:extLst>
                    <a:ext uri="{9D8B030D-6E8A-4147-A177-3AD203B41FA5}">
                      <a16:colId xmlns:a16="http://schemas.microsoft.com/office/drawing/2014/main" val="1443402761"/>
                    </a:ext>
                  </a:extLst>
                </a:gridCol>
                <a:gridCol w="4217640">
                  <a:extLst>
                    <a:ext uri="{9D8B030D-6E8A-4147-A177-3AD203B41FA5}">
                      <a16:colId xmlns:a16="http://schemas.microsoft.com/office/drawing/2014/main" val="778703434"/>
                    </a:ext>
                  </a:extLst>
                </a:gridCol>
              </a:tblGrid>
              <a:tr h="673105">
                <a:tc>
                  <a:txBody>
                    <a:bodyPr/>
                    <a:lstStyle/>
                    <a:p>
                      <a:pPr algn="l" fontAlgn="t"/>
                      <a:r>
                        <a:rPr lang="en-US">
                          <a:solidFill>
                            <a:srgbClr val="000000"/>
                          </a:solidFill>
                          <a:effectLst/>
                          <a:latin typeface="times new roman" panose="02020603050405020304" pitchFamily="18" charset="0"/>
                        </a:rPr>
                        <a:t>Methods</a:t>
                      </a:r>
                    </a:p>
                  </a:txBody>
                  <a:tcPr marL="114300" marR="114300" marT="114300" marB="114300">
                    <a:lnL w="9525" cap="flat" cmpd="sng" algn="ctr">
                      <a:solidFill>
                        <a:srgbClr val="80BBBB"/>
                      </a:solidFill>
                      <a:prstDash val="solid"/>
                      <a:round/>
                      <a:headEnd type="none" w="med" len="med"/>
                      <a:tailEnd type="none" w="med" len="med"/>
                    </a:lnL>
                    <a:lnR w="9525" cap="flat" cmpd="sng" algn="ctr">
                      <a:solidFill>
                        <a:srgbClr val="80BBBB"/>
                      </a:solidFill>
                      <a:prstDash val="solid"/>
                      <a:round/>
                      <a:headEnd type="none" w="med" len="med"/>
                      <a:tailEnd type="none" w="med" len="med"/>
                    </a:lnR>
                    <a:lnT w="9525" cap="flat" cmpd="sng" algn="ctr">
                      <a:solidFill>
                        <a:srgbClr val="80BB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80BBBB"/>
                      </a:solidFill>
                      <a:prstDash val="solid"/>
                      <a:round/>
                      <a:headEnd type="none" w="med" len="med"/>
                      <a:tailEnd type="none" w="med" len="med"/>
                    </a:lnL>
                    <a:lnR w="9525" cap="flat" cmpd="sng" algn="ctr">
                      <a:solidFill>
                        <a:srgbClr val="80BBBB"/>
                      </a:solidFill>
                      <a:prstDash val="solid"/>
                      <a:round/>
                      <a:headEnd type="none" w="med" len="med"/>
                      <a:tailEnd type="none" w="med" len="med"/>
                    </a:lnR>
                    <a:lnT w="9525" cap="flat" cmpd="sng" algn="ctr">
                      <a:solidFill>
                        <a:srgbClr val="80BB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593470"/>
                  </a:ext>
                </a:extLst>
              </a:tr>
              <a:tr h="2039711">
                <a:tc>
                  <a:txBody>
                    <a:bodyPr/>
                    <a:lstStyle/>
                    <a:p>
                      <a:pPr algn="just" fontAlgn="t"/>
                      <a:r>
                        <a:rPr lang="fr-FR" sz="2000" dirty="0">
                          <a:solidFill>
                            <a:srgbClr val="333333"/>
                          </a:solidFill>
                          <a:effectLst/>
                          <a:latin typeface="inter-regular"/>
                        </a:rPr>
                        <a:t>public byte[] encode(byte[] src)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encodes all bytes from the specified byte array into a newly-allocated byte array using the Base64 encoding scheme. The returned byte array is of the length of the resulting bytes.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5400478"/>
                  </a:ext>
                </a:extLst>
              </a:tr>
              <a:tr h="2039711">
                <a:tc>
                  <a:txBody>
                    <a:bodyPr/>
                    <a:lstStyle/>
                    <a:p>
                      <a:pPr algn="just" fontAlgn="t"/>
                      <a:r>
                        <a:rPr lang="fr-FR" sz="2000">
                          <a:solidFill>
                            <a:srgbClr val="333333"/>
                          </a:solidFill>
                          <a:effectLst/>
                          <a:latin typeface="inter-regular"/>
                        </a:rPr>
                        <a:t>public int encode(byte[] src, byte[] dst)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encodes all bytes from the specified byte array using the Base64 encoding scheme, writing the resulting bytes to the given output byte array, starting at offset 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34185307"/>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86650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274042"/>
          </a:xfrm>
        </p:spPr>
        <p:txBody>
          <a:bodyPr>
            <a:noAutofit/>
          </a:bodyPr>
          <a:lstStyle/>
          <a:p>
            <a:r>
              <a:rPr lang="en-US" b="1" dirty="0">
                <a:solidFill>
                  <a:srgbClr val="C00000"/>
                </a:solidFill>
              </a:rPr>
              <a:t>Basic Encoding and Decoding</a:t>
            </a:r>
          </a:p>
        </p:txBody>
      </p:sp>
      <p:sp>
        <p:nvSpPr>
          <p:cNvPr id="3" name="Content Placeholder 2"/>
          <p:cNvSpPr>
            <a:spLocks noGrp="1"/>
          </p:cNvSpPr>
          <p:nvPr>
            <p:ph idx="1"/>
          </p:nvPr>
        </p:nvSpPr>
        <p:spPr>
          <a:xfrm>
            <a:off x="457200" y="692696"/>
            <a:ext cx="8435280" cy="6048672"/>
          </a:xfrm>
        </p:spPr>
        <p:txBody>
          <a:bodyPr>
            <a:noAutofit/>
          </a:bodyPr>
          <a:lstStyle/>
          <a:p>
            <a:pPr marL="0" indent="0" algn="just">
              <a:buNone/>
            </a:pPr>
            <a:r>
              <a:rPr lang="en-US" sz="2000" dirty="0">
                <a:latin typeface="Arial" panose="020B0604020202020204" pitchFamily="34" charset="0"/>
                <a:cs typeface="Arial" panose="020B0604020202020204" pitchFamily="34" charset="0"/>
              </a:rPr>
              <a:t>import java.util.Base64;  </a:t>
            </a:r>
          </a:p>
          <a:p>
            <a:pPr marL="0" indent="0" algn="just">
              <a:buNone/>
            </a:pPr>
            <a:r>
              <a:rPr lang="en-US" sz="2000" dirty="0">
                <a:latin typeface="Arial" panose="020B0604020202020204" pitchFamily="34" charset="0"/>
                <a:cs typeface="Arial" panose="020B0604020202020204" pitchFamily="34" charset="0"/>
              </a:rPr>
              <a:t>public class Base64BasicEncryptionExample {  </a:t>
            </a:r>
          </a:p>
          <a:p>
            <a:pPr marL="0" indent="0" algn="just">
              <a:buNone/>
            </a:pPr>
            <a:r>
              <a:rPr lang="en-US" sz="2000" dirty="0">
                <a:latin typeface="Arial" panose="020B0604020202020204" pitchFamily="34" charset="0"/>
                <a:cs typeface="Arial" panose="020B0604020202020204" pitchFamily="34" charset="0"/>
              </a:rPr>
              <a:t>    public static void main(String[] </a:t>
            </a:r>
            <a:r>
              <a:rPr lang="en-US" sz="2000" dirty="0" err="1">
                <a:latin typeface="Arial" panose="020B0604020202020204" pitchFamily="34" charset="0"/>
                <a:cs typeface="Arial" panose="020B0604020202020204" pitchFamily="34" charset="0"/>
              </a:rPr>
              <a:t>args</a:t>
            </a: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 Getting encoder  </a:t>
            </a:r>
          </a:p>
          <a:p>
            <a:pPr marL="0" indent="0" algn="just">
              <a:buNone/>
            </a:pPr>
            <a:r>
              <a:rPr lang="en-US" sz="2000" dirty="0">
                <a:latin typeface="Arial" panose="020B0604020202020204" pitchFamily="34" charset="0"/>
                <a:cs typeface="Arial" panose="020B0604020202020204" pitchFamily="34" charset="0"/>
              </a:rPr>
              <a:t>        Base64.Encoder encoder = Base64.getEncoder();  </a:t>
            </a:r>
          </a:p>
          <a:p>
            <a:pPr marL="0" indent="0" algn="just">
              <a:buNone/>
            </a:pPr>
            <a:r>
              <a:rPr lang="en-US" sz="2000" dirty="0">
                <a:latin typeface="Arial" panose="020B0604020202020204" pitchFamily="34" charset="0"/>
                <a:cs typeface="Arial" panose="020B0604020202020204" pitchFamily="34" charset="0"/>
              </a:rPr>
              <a:t>        // Creating byte array  </a:t>
            </a:r>
          </a:p>
          <a:p>
            <a:pPr marL="0" indent="0" algn="just">
              <a:buNone/>
            </a:pPr>
            <a:r>
              <a:rPr lang="en-US" sz="2000" dirty="0">
                <a:latin typeface="Arial" panose="020B0604020202020204" pitchFamily="34" charset="0"/>
                <a:cs typeface="Arial" panose="020B0604020202020204" pitchFamily="34" charset="0"/>
              </a:rPr>
              <a:t>        byte </a:t>
            </a:r>
            <a:r>
              <a:rPr lang="en-US" sz="2000" dirty="0" err="1">
                <a:latin typeface="Arial" panose="020B0604020202020204" pitchFamily="34" charset="0"/>
                <a:cs typeface="Arial" panose="020B0604020202020204" pitchFamily="34" charset="0"/>
              </a:rPr>
              <a:t>byteArr</a:t>
            </a:r>
            <a:r>
              <a:rPr lang="en-US" sz="2000" dirty="0">
                <a:latin typeface="Arial" panose="020B0604020202020204" pitchFamily="34" charset="0"/>
                <a:cs typeface="Arial" panose="020B0604020202020204" pitchFamily="34" charset="0"/>
              </a:rPr>
              <a:t>[] = {1,2};  </a:t>
            </a:r>
          </a:p>
          <a:p>
            <a:pPr marL="0" indent="0" algn="just">
              <a:buNone/>
            </a:pPr>
            <a:r>
              <a:rPr lang="en-US" sz="2000" dirty="0">
                <a:latin typeface="Arial" panose="020B0604020202020204" pitchFamily="34" charset="0"/>
                <a:cs typeface="Arial" panose="020B0604020202020204" pitchFamily="34" charset="0"/>
              </a:rPr>
              <a:t>        // encoding byte array  </a:t>
            </a:r>
          </a:p>
          <a:p>
            <a:pPr marL="0" indent="0" algn="just">
              <a:buNone/>
            </a:pPr>
            <a:r>
              <a:rPr lang="en-US" sz="2000" dirty="0">
                <a:latin typeface="Arial" panose="020B0604020202020204" pitchFamily="34" charset="0"/>
                <a:cs typeface="Arial" panose="020B0604020202020204" pitchFamily="34" charset="0"/>
              </a:rPr>
              <a:t>        byte byteArr2[] = </a:t>
            </a:r>
            <a:r>
              <a:rPr lang="en-US" sz="2000" dirty="0" err="1">
                <a:latin typeface="Arial" panose="020B0604020202020204" pitchFamily="34" charset="0"/>
                <a:cs typeface="Arial" panose="020B0604020202020204" pitchFamily="34" charset="0"/>
              </a:rPr>
              <a:t>encoder.encode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byteArr</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("Encoded byte array: "+byteArr2);  </a:t>
            </a:r>
          </a:p>
          <a:p>
            <a:pPr marL="0" indent="0" algn="just">
              <a:buNone/>
            </a:pPr>
            <a:r>
              <a:rPr lang="en-US" sz="2000" dirty="0">
                <a:latin typeface="Arial" panose="020B0604020202020204" pitchFamily="34" charset="0"/>
                <a:cs typeface="Arial" panose="020B0604020202020204" pitchFamily="34" charset="0"/>
              </a:rPr>
              <a:t>        byte byteArr3[] = new byte[5];                 </a:t>
            </a:r>
          </a:p>
          <a:p>
            <a:pPr marL="0" indent="0" algn="just">
              <a:buNone/>
            </a:pPr>
            <a:r>
              <a:rPr lang="en-US" sz="2000" dirty="0">
                <a:latin typeface="Arial" panose="020B0604020202020204" pitchFamily="34" charset="0"/>
                <a:cs typeface="Arial" panose="020B0604020202020204" pitchFamily="34" charset="0"/>
              </a:rPr>
              <a:t>        int x = </a:t>
            </a:r>
            <a:r>
              <a:rPr lang="en-US" sz="2000" dirty="0" err="1">
                <a:latin typeface="Arial" panose="020B0604020202020204" pitchFamily="34" charset="0"/>
                <a:cs typeface="Arial" panose="020B0604020202020204" pitchFamily="34" charset="0"/>
              </a:rPr>
              <a:t>encoder.encode</a:t>
            </a:r>
            <a:r>
              <a:rPr lang="en-US" sz="2000" dirty="0">
                <a:latin typeface="Arial" panose="020B0604020202020204" pitchFamily="34" charset="0"/>
                <a:cs typeface="Arial" panose="020B0604020202020204" pitchFamily="34" charset="0"/>
              </a:rPr>
              <a:t>(byteArr,byteArr3);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("Encoded byte array written to another array: "+byteArr3);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("Number of bytes written: "+x);  </a:t>
            </a:r>
          </a:p>
          <a:p>
            <a:pPr marL="0" indent="0" algn="just">
              <a:buNone/>
            </a:pPr>
            <a:r>
              <a:rPr lang="en-US" sz="2000" dirty="0">
                <a:latin typeface="Arial" panose="020B0604020202020204" pitchFamily="34" charset="0"/>
                <a:cs typeface="Arial" panose="020B0604020202020204" pitchFamily="34" charset="0"/>
              </a:rPr>
              <a:t>      }} </a:t>
            </a:r>
            <a:endParaRPr lang="en-US"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86332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Output</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latin typeface="Arial" panose="020B0604020202020204" pitchFamily="34" charset="0"/>
                <a:cs typeface="Arial" panose="020B0604020202020204" pitchFamily="34" charset="0"/>
              </a:rPr>
              <a:t>Encoded byte array: [B@15db9742</a:t>
            </a:r>
          </a:p>
          <a:p>
            <a:pPr marL="0" indent="0" algn="just">
              <a:buNone/>
            </a:pPr>
            <a:r>
              <a:rPr lang="en-US" sz="2800" dirty="0">
                <a:latin typeface="Arial" panose="020B0604020202020204" pitchFamily="34" charset="0"/>
                <a:cs typeface="Arial" panose="020B0604020202020204" pitchFamily="34" charset="0"/>
              </a:rPr>
              <a:t>Encoded byte array written to another array: [B@6d06d69c</a:t>
            </a:r>
          </a:p>
          <a:p>
            <a:pPr marL="0" indent="0" algn="just">
              <a:buNone/>
            </a:pPr>
            <a:r>
              <a:rPr lang="en-US" sz="2800" dirty="0">
                <a:latin typeface="Arial" panose="020B0604020202020204" pitchFamily="34" charset="0"/>
                <a:cs typeface="Arial" panose="020B0604020202020204" pitchFamily="34" charset="0"/>
              </a:rPr>
              <a:t>Number of bytes written: 4</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24895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Basic Encoding and Decoding</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000" dirty="0">
                <a:latin typeface="Arial" panose="020B0604020202020204" pitchFamily="34" charset="0"/>
                <a:cs typeface="Arial" panose="020B0604020202020204" pitchFamily="34" charset="0"/>
              </a:rPr>
              <a:t>import java.util.Base64;  </a:t>
            </a:r>
          </a:p>
          <a:p>
            <a:pPr marL="0" indent="0" algn="just">
              <a:buNone/>
            </a:pPr>
            <a:r>
              <a:rPr lang="en-US" sz="2000" dirty="0">
                <a:latin typeface="Arial" panose="020B0604020202020204" pitchFamily="34" charset="0"/>
                <a:cs typeface="Arial" panose="020B0604020202020204" pitchFamily="34" charset="0"/>
              </a:rPr>
              <a:t>public class Base64BasicEncryptionExample1 {  </a:t>
            </a:r>
          </a:p>
          <a:p>
            <a:pPr marL="0" indent="0" algn="just">
              <a:buNone/>
            </a:pPr>
            <a:r>
              <a:rPr lang="en-US" sz="2000" dirty="0">
                <a:latin typeface="Arial" panose="020B0604020202020204" pitchFamily="34" charset="0"/>
                <a:cs typeface="Arial" panose="020B0604020202020204" pitchFamily="34" charset="0"/>
              </a:rPr>
              <a:t>    public static void main(String[] </a:t>
            </a:r>
            <a:r>
              <a:rPr lang="en-US" sz="2000" dirty="0" err="1">
                <a:latin typeface="Arial" panose="020B0604020202020204" pitchFamily="34" charset="0"/>
                <a:cs typeface="Arial" panose="020B0604020202020204" pitchFamily="34" charset="0"/>
              </a:rPr>
              <a:t>args</a:t>
            </a: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 Getting encoder  </a:t>
            </a:r>
          </a:p>
          <a:p>
            <a:pPr marL="0" indent="0" algn="just">
              <a:buNone/>
            </a:pPr>
            <a:r>
              <a:rPr lang="en-US" sz="2000" dirty="0">
                <a:latin typeface="Arial" panose="020B0604020202020204" pitchFamily="34" charset="0"/>
                <a:cs typeface="Arial" panose="020B0604020202020204" pitchFamily="34" charset="0"/>
              </a:rPr>
              <a:t>        Base64.Encoder encoder = Base64.getEncoder();   </a:t>
            </a:r>
          </a:p>
          <a:p>
            <a:pPr marL="0" indent="0" algn="just">
              <a:buNone/>
            </a:pPr>
            <a:r>
              <a:rPr lang="en-US" sz="2000" dirty="0">
                <a:latin typeface="Arial" panose="020B0604020202020204" pitchFamily="34" charset="0"/>
                <a:cs typeface="Arial" panose="020B0604020202020204" pitchFamily="34" charset="0"/>
              </a:rPr>
              <a:t>        // Encoding string  </a:t>
            </a:r>
          </a:p>
          <a:p>
            <a:pPr marL="0" indent="0" algn="just">
              <a:buNone/>
            </a:pPr>
            <a:r>
              <a:rPr lang="en-US" sz="2000" dirty="0">
                <a:latin typeface="Arial" panose="020B0604020202020204" pitchFamily="34" charset="0"/>
                <a:cs typeface="Arial" panose="020B0604020202020204" pitchFamily="34" charset="0"/>
              </a:rPr>
              <a:t>        String str = </a:t>
            </a:r>
            <a:r>
              <a:rPr lang="en-US" sz="2000" dirty="0" err="1">
                <a:latin typeface="Arial" panose="020B0604020202020204" pitchFamily="34" charset="0"/>
                <a:cs typeface="Arial" panose="020B0604020202020204" pitchFamily="34" charset="0"/>
              </a:rPr>
              <a:t>encoder.encodeToString</a:t>
            </a:r>
            <a:r>
              <a:rPr lang="en-US" sz="2000" dirty="0">
                <a:latin typeface="Arial" panose="020B0604020202020204" pitchFamily="34" charset="0"/>
                <a:cs typeface="Arial" panose="020B0604020202020204" pitchFamily="34" charset="0"/>
              </a:rPr>
              <a:t>("ABES Engineering College".</a:t>
            </a:r>
            <a:r>
              <a:rPr lang="en-US" sz="2000" dirty="0" err="1">
                <a:latin typeface="Arial" panose="020B0604020202020204" pitchFamily="34" charset="0"/>
                <a:cs typeface="Arial" panose="020B0604020202020204" pitchFamily="34" charset="0"/>
              </a:rPr>
              <a:t>getBytes</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("Encoded string: "+str);  </a:t>
            </a:r>
          </a:p>
          <a:p>
            <a:pPr marL="0" indent="0" algn="just">
              <a:buNone/>
            </a:pPr>
            <a:r>
              <a:rPr lang="en-US" sz="2000" dirty="0">
                <a:latin typeface="Arial" panose="020B0604020202020204" pitchFamily="34" charset="0"/>
                <a:cs typeface="Arial" panose="020B0604020202020204" pitchFamily="34" charset="0"/>
              </a:rPr>
              <a:t>        // Getting decoder  </a:t>
            </a:r>
          </a:p>
          <a:p>
            <a:pPr marL="0" indent="0" algn="just">
              <a:buNone/>
            </a:pPr>
            <a:r>
              <a:rPr lang="en-US" sz="2000" dirty="0">
                <a:latin typeface="Arial" panose="020B0604020202020204" pitchFamily="34" charset="0"/>
                <a:cs typeface="Arial" panose="020B0604020202020204" pitchFamily="34" charset="0"/>
              </a:rPr>
              <a:t>        Base64.Decoder decoder = Base64.getDecoder();  </a:t>
            </a:r>
          </a:p>
          <a:p>
            <a:pPr marL="0" indent="0" algn="just">
              <a:buNone/>
            </a:pPr>
            <a:r>
              <a:rPr lang="en-US" sz="2000" dirty="0">
                <a:latin typeface="Arial" panose="020B0604020202020204" pitchFamily="34" charset="0"/>
                <a:cs typeface="Arial" panose="020B0604020202020204" pitchFamily="34" charset="0"/>
              </a:rPr>
              <a:t>        // Decoding string  </a:t>
            </a:r>
          </a:p>
          <a:p>
            <a:pPr marL="0" indent="0" algn="just">
              <a:buNone/>
            </a:pPr>
            <a:r>
              <a:rPr lang="en-US" sz="2000" dirty="0">
                <a:latin typeface="Arial" panose="020B0604020202020204" pitchFamily="34" charset="0"/>
                <a:cs typeface="Arial" panose="020B0604020202020204" pitchFamily="34" charset="0"/>
              </a:rPr>
              <a:t>        String </a:t>
            </a:r>
            <a:r>
              <a:rPr lang="en-US" sz="2000" dirty="0" err="1">
                <a:latin typeface="Arial" panose="020B0604020202020204" pitchFamily="34" charset="0"/>
                <a:cs typeface="Arial" panose="020B0604020202020204" pitchFamily="34" charset="0"/>
              </a:rPr>
              <a:t>dStr</a:t>
            </a:r>
            <a:r>
              <a:rPr lang="en-US" sz="2000" dirty="0">
                <a:latin typeface="Arial" panose="020B0604020202020204" pitchFamily="34" charset="0"/>
                <a:cs typeface="Arial" panose="020B0604020202020204" pitchFamily="34" charset="0"/>
              </a:rPr>
              <a:t> = new String(</a:t>
            </a:r>
            <a:r>
              <a:rPr lang="en-US" sz="2000" dirty="0" err="1">
                <a:latin typeface="Arial" panose="020B0604020202020204" pitchFamily="34" charset="0"/>
                <a:cs typeface="Arial" panose="020B0604020202020204" pitchFamily="34" charset="0"/>
              </a:rPr>
              <a:t>decoder.decode</a:t>
            </a:r>
            <a:r>
              <a:rPr lang="en-US" sz="2000" dirty="0">
                <a:latin typeface="Arial" panose="020B0604020202020204" pitchFamily="34" charset="0"/>
                <a:cs typeface="Arial" panose="020B0604020202020204" pitchFamily="34" charset="0"/>
              </a:rPr>
              <a:t>(str));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("Decoded string: "+</a:t>
            </a:r>
            <a:r>
              <a:rPr lang="en-US" sz="2000" dirty="0" err="1">
                <a:latin typeface="Arial" panose="020B0604020202020204" pitchFamily="34" charset="0"/>
                <a:cs typeface="Arial" panose="020B0604020202020204" pitchFamily="34" charset="0"/>
              </a:rPr>
              <a:t>dStr</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31829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Output</a:t>
            </a:r>
          </a:p>
        </p:txBody>
      </p:sp>
      <p:sp>
        <p:nvSpPr>
          <p:cNvPr id="3" name="Content Placeholder 2"/>
          <p:cNvSpPr>
            <a:spLocks noGrp="1"/>
          </p:cNvSpPr>
          <p:nvPr>
            <p:ph idx="1"/>
          </p:nvPr>
        </p:nvSpPr>
        <p:spPr>
          <a:xfrm>
            <a:off x="457200" y="1052736"/>
            <a:ext cx="8435280" cy="5688632"/>
          </a:xfrm>
        </p:spPr>
        <p:txBody>
          <a:bodyPr>
            <a:noAutofit/>
          </a:bodyPr>
          <a:lstStyle/>
          <a:p>
            <a:pPr marL="0" indent="0">
              <a:buNone/>
            </a:pPr>
            <a:r>
              <a:rPr lang="en-US" sz="2400" dirty="0">
                <a:latin typeface="Arial" panose="020B0604020202020204" pitchFamily="34" charset="0"/>
                <a:cs typeface="Arial" panose="020B0604020202020204" pitchFamily="34" charset="0"/>
              </a:rPr>
              <a:t>Encoded string: QUJFUyBFbmdpbmVlcmluZyBDb2xsZWdl</a:t>
            </a:r>
          </a:p>
          <a:p>
            <a:pPr marL="0" indent="0">
              <a:buNone/>
            </a:pPr>
            <a:r>
              <a:rPr lang="en-US" sz="2400" dirty="0">
                <a:latin typeface="Arial" panose="020B0604020202020204" pitchFamily="34" charset="0"/>
                <a:cs typeface="Arial" panose="020B0604020202020204" pitchFamily="34" charset="0"/>
              </a:rPr>
              <a:t>Decoded string: ABES Engineering College</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15977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346050"/>
          </a:xfrm>
        </p:spPr>
        <p:txBody>
          <a:bodyPr>
            <a:noAutofit/>
          </a:bodyPr>
          <a:lstStyle/>
          <a:p>
            <a:r>
              <a:rPr lang="en-US" b="1" dirty="0">
                <a:solidFill>
                  <a:srgbClr val="C00000"/>
                </a:solidFill>
              </a:rPr>
              <a:t>URL Encoding and Decoding</a:t>
            </a:r>
          </a:p>
        </p:txBody>
      </p:sp>
      <p:sp>
        <p:nvSpPr>
          <p:cNvPr id="3" name="Content Placeholder 2"/>
          <p:cNvSpPr>
            <a:spLocks noGrp="1"/>
          </p:cNvSpPr>
          <p:nvPr>
            <p:ph idx="1"/>
          </p:nvPr>
        </p:nvSpPr>
        <p:spPr>
          <a:xfrm>
            <a:off x="457200" y="764704"/>
            <a:ext cx="8435280" cy="5976664"/>
          </a:xfrm>
        </p:spPr>
        <p:txBody>
          <a:bodyPr>
            <a:noAutofit/>
          </a:bodyPr>
          <a:lstStyle/>
          <a:p>
            <a:pPr marL="0" indent="0" algn="just">
              <a:buNone/>
            </a:pPr>
            <a:r>
              <a:rPr lang="en-US" sz="2000" dirty="0">
                <a:latin typeface="Arial" panose="020B0604020202020204" pitchFamily="34" charset="0"/>
                <a:cs typeface="Arial" panose="020B0604020202020204" pitchFamily="34" charset="0"/>
              </a:rPr>
              <a:t>import java.util.Base64;  </a:t>
            </a:r>
          </a:p>
          <a:p>
            <a:pPr marL="0" indent="0" algn="just">
              <a:buNone/>
            </a:pPr>
            <a:r>
              <a:rPr lang="en-US" sz="2000" dirty="0">
                <a:latin typeface="Arial" panose="020B0604020202020204" pitchFamily="34" charset="0"/>
                <a:cs typeface="Arial" panose="020B0604020202020204" pitchFamily="34" charset="0"/>
              </a:rPr>
              <a:t>public class Base64URLEncryptionExample {  </a:t>
            </a:r>
          </a:p>
          <a:p>
            <a:pPr marL="0" indent="0" algn="just">
              <a:buNone/>
            </a:pPr>
            <a:r>
              <a:rPr lang="en-US" sz="2000" dirty="0">
                <a:latin typeface="Arial" panose="020B0604020202020204" pitchFamily="34" charset="0"/>
                <a:cs typeface="Arial" panose="020B0604020202020204" pitchFamily="34" charset="0"/>
              </a:rPr>
              <a:t>    public static void main(String[] </a:t>
            </a:r>
            <a:r>
              <a:rPr lang="en-US" sz="2000" dirty="0" err="1">
                <a:latin typeface="Arial" panose="020B0604020202020204" pitchFamily="34" charset="0"/>
                <a:cs typeface="Arial" panose="020B0604020202020204" pitchFamily="34" charset="0"/>
              </a:rPr>
              <a:t>args</a:t>
            </a: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 Getting encoder  </a:t>
            </a:r>
          </a:p>
          <a:p>
            <a:pPr marL="0" indent="0" algn="just">
              <a:buNone/>
            </a:pPr>
            <a:r>
              <a:rPr lang="en-US" sz="2000" dirty="0">
                <a:latin typeface="Arial" panose="020B0604020202020204" pitchFamily="34" charset="0"/>
                <a:cs typeface="Arial" panose="020B0604020202020204" pitchFamily="34" charset="0"/>
              </a:rPr>
              <a:t>        Base64.Encoder encoder = Base64.getUrlEncoder();  </a:t>
            </a:r>
          </a:p>
          <a:p>
            <a:pPr marL="0" indent="0" algn="just">
              <a:buNone/>
            </a:pPr>
            <a:r>
              <a:rPr lang="en-US" sz="2000" dirty="0">
                <a:latin typeface="Arial" panose="020B0604020202020204" pitchFamily="34" charset="0"/>
                <a:cs typeface="Arial" panose="020B0604020202020204" pitchFamily="34" charset="0"/>
              </a:rPr>
              <a:t>        // Encoding URL  </a:t>
            </a:r>
          </a:p>
          <a:p>
            <a:pPr marL="0" indent="0">
              <a:buNone/>
            </a:pPr>
            <a:r>
              <a:rPr lang="en-US" sz="2000" dirty="0">
                <a:latin typeface="Arial" panose="020B0604020202020204" pitchFamily="34" charset="0"/>
                <a:cs typeface="Arial" panose="020B0604020202020204" pitchFamily="34" charset="0"/>
              </a:rPr>
              <a:t>        String </a:t>
            </a:r>
            <a:r>
              <a:rPr lang="en-US" sz="2000" dirty="0" err="1">
                <a:latin typeface="Arial" panose="020B0604020202020204" pitchFamily="34" charset="0"/>
                <a:cs typeface="Arial" panose="020B0604020202020204" pitchFamily="34" charset="0"/>
              </a:rPr>
              <a:t>eStr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encoder.encodeToString</a:t>
            </a:r>
            <a:r>
              <a:rPr lang="en-US" sz="2000" dirty="0">
                <a:latin typeface="Arial" panose="020B0604020202020204" pitchFamily="34" charset="0"/>
                <a:cs typeface="Arial" panose="020B0604020202020204" pitchFamily="34" charset="0"/>
              </a:rPr>
              <a:t>("https://abes.ac.in/".</a:t>
            </a:r>
            <a:r>
              <a:rPr lang="en-US" sz="2000" dirty="0" err="1">
                <a:latin typeface="Arial" panose="020B0604020202020204" pitchFamily="34" charset="0"/>
                <a:cs typeface="Arial" panose="020B0604020202020204" pitchFamily="34" charset="0"/>
              </a:rPr>
              <a:t>getBytes</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("Encoded URL: "+</a:t>
            </a:r>
            <a:r>
              <a:rPr lang="en-US" sz="2000" dirty="0" err="1">
                <a:latin typeface="Arial" panose="020B0604020202020204" pitchFamily="34" charset="0"/>
                <a:cs typeface="Arial" panose="020B0604020202020204" pitchFamily="34" charset="0"/>
              </a:rPr>
              <a:t>eStr</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 Getting decoder  </a:t>
            </a:r>
          </a:p>
          <a:p>
            <a:pPr marL="0" indent="0" algn="just">
              <a:buNone/>
            </a:pPr>
            <a:r>
              <a:rPr lang="en-US" sz="2000" dirty="0">
                <a:latin typeface="Arial" panose="020B0604020202020204" pitchFamily="34" charset="0"/>
                <a:cs typeface="Arial" panose="020B0604020202020204" pitchFamily="34" charset="0"/>
              </a:rPr>
              <a:t>        Base64.Decoder decoder = Base64.getUrlDecoder();  </a:t>
            </a:r>
          </a:p>
          <a:p>
            <a:pPr marL="0" indent="0" algn="just">
              <a:buNone/>
            </a:pPr>
            <a:r>
              <a:rPr lang="en-US" sz="2000" dirty="0">
                <a:latin typeface="Arial" panose="020B0604020202020204" pitchFamily="34" charset="0"/>
                <a:cs typeface="Arial" panose="020B0604020202020204" pitchFamily="34" charset="0"/>
              </a:rPr>
              <a:t>        // Decoding </a:t>
            </a:r>
            <a:r>
              <a:rPr lang="en-US" sz="2000" dirty="0" err="1">
                <a:latin typeface="Arial" panose="020B0604020202020204" pitchFamily="34" charset="0"/>
                <a:cs typeface="Arial" panose="020B0604020202020204" pitchFamily="34" charset="0"/>
              </a:rPr>
              <a:t>URl</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String </a:t>
            </a:r>
            <a:r>
              <a:rPr lang="en-US" sz="2000" dirty="0" err="1">
                <a:latin typeface="Arial" panose="020B0604020202020204" pitchFamily="34" charset="0"/>
                <a:cs typeface="Arial" panose="020B0604020202020204" pitchFamily="34" charset="0"/>
              </a:rPr>
              <a:t>dStr</a:t>
            </a:r>
            <a:r>
              <a:rPr lang="en-US" sz="2000" dirty="0">
                <a:latin typeface="Arial" panose="020B0604020202020204" pitchFamily="34" charset="0"/>
                <a:cs typeface="Arial" panose="020B0604020202020204" pitchFamily="34" charset="0"/>
              </a:rPr>
              <a:t> = new String(</a:t>
            </a:r>
            <a:r>
              <a:rPr lang="en-US" sz="2000" dirty="0" err="1">
                <a:latin typeface="Arial" panose="020B0604020202020204" pitchFamily="34" charset="0"/>
                <a:cs typeface="Arial" panose="020B0604020202020204" pitchFamily="34" charset="0"/>
              </a:rPr>
              <a:t>decoder.decode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eStr</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("Decoded URL: "+</a:t>
            </a:r>
            <a:r>
              <a:rPr lang="en-US" sz="2000" dirty="0" err="1">
                <a:latin typeface="Arial" panose="020B0604020202020204" pitchFamily="34" charset="0"/>
                <a:cs typeface="Arial" panose="020B0604020202020204" pitchFamily="34" charset="0"/>
              </a:rPr>
              <a:t>dStr</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91331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23</a:t>
            </a:r>
          </a:p>
        </p:txBody>
      </p:sp>
      <p:sp>
        <p:nvSpPr>
          <p:cNvPr id="3" name="Content Placeholder 2"/>
          <p:cNvSpPr>
            <a:spLocks noGrp="1"/>
          </p:cNvSpPr>
          <p:nvPr>
            <p:ph idx="1"/>
          </p:nvPr>
        </p:nvSpPr>
        <p:spPr>
          <a:xfrm>
            <a:off x="457200" y="836712"/>
            <a:ext cx="8229600" cy="5289451"/>
          </a:xfrm>
        </p:spPr>
        <p:txBody>
          <a:bodyPr>
            <a:normAutofit/>
          </a:bodyPr>
          <a:lstStyle/>
          <a:p>
            <a:r>
              <a:rPr lang="en-US" dirty="0"/>
              <a:t>Static Method</a:t>
            </a:r>
          </a:p>
          <a:p>
            <a:r>
              <a:rPr lang="en-US" dirty="0"/>
              <a:t>Base64 Encode and Decode</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Static method in Interface in Java</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sz="2800" dirty="0">
                <a:latin typeface="Arial" panose="020B0604020202020204" pitchFamily="34" charset="0"/>
                <a:cs typeface="Arial" panose="020B0604020202020204" pitchFamily="34" charset="0"/>
              </a:rPr>
              <a:t>Static Methods in Interface are those methods, which are defined in the interface with the keyword static. </a:t>
            </a:r>
          </a:p>
          <a:p>
            <a:pPr algn="just"/>
            <a:r>
              <a:rPr lang="en-US" sz="2800" dirty="0">
                <a:latin typeface="Arial" panose="020B0604020202020204" pitchFamily="34" charset="0"/>
                <a:cs typeface="Arial" panose="020B0604020202020204" pitchFamily="34" charset="0"/>
              </a:rPr>
              <a:t>Unlike other methods in Interface, these static methods contain the complete definition of the function and since the definition is complete and the method is static, therefore these methods cannot be overridden or changed in the implementation class.</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413104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404664"/>
            <a:ext cx="8435280" cy="6336704"/>
          </a:xfrm>
        </p:spPr>
        <p:txBody>
          <a:bodyPr>
            <a:noAutofit/>
          </a:bodyPr>
          <a:lstStyle/>
          <a:p>
            <a:pPr algn="just"/>
            <a:r>
              <a:rPr lang="en-US" sz="2800" dirty="0">
                <a:latin typeface="Arial" panose="020B0604020202020204" pitchFamily="34" charset="0"/>
                <a:cs typeface="Arial" panose="020B0604020202020204" pitchFamily="34" charset="0"/>
              </a:rPr>
              <a:t>Similar to Default Method in Interface, the static method in an interface can be defined in the interface, but cannot be overridden in Implementation Classes. </a:t>
            </a:r>
          </a:p>
          <a:p>
            <a:pPr algn="just"/>
            <a:r>
              <a:rPr lang="en-US" sz="2800" dirty="0">
                <a:latin typeface="Arial" panose="020B0604020202020204" pitchFamily="34" charset="0"/>
                <a:cs typeface="Arial" panose="020B0604020202020204" pitchFamily="34" charset="0"/>
              </a:rPr>
              <a:t>To use a static method, Interface name should be instantiated with it, as it is a part of the Interface only.</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76761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274638"/>
            <a:ext cx="8435280" cy="6466730"/>
          </a:xfrm>
        </p:spPr>
        <p:txBody>
          <a:bodyPr>
            <a:noAutofit/>
          </a:bodyPr>
          <a:lstStyle/>
          <a:p>
            <a:pPr marL="0" indent="0" algn="just">
              <a:buNone/>
            </a:pPr>
            <a:r>
              <a:rPr lang="en-US" sz="2800" dirty="0">
                <a:latin typeface="Arial" panose="020B0604020202020204" pitchFamily="34" charset="0"/>
                <a:cs typeface="Arial" panose="020B0604020202020204" pitchFamily="34" charset="0"/>
              </a:rPr>
              <a:t>interface </a:t>
            </a:r>
            <a:r>
              <a:rPr lang="en-US" sz="2800" dirty="0" err="1">
                <a:latin typeface="Arial" panose="020B0604020202020204" pitchFamily="34" charset="0"/>
                <a:cs typeface="Arial" panose="020B0604020202020204" pitchFamily="34" charset="0"/>
              </a:rPr>
              <a:t>NewInterface</a:t>
            </a:r>
            <a:r>
              <a:rPr lang="en-US" sz="2800" dirty="0">
                <a:latin typeface="Arial" panose="020B0604020202020204" pitchFamily="34" charset="0"/>
                <a:cs typeface="Arial" panose="020B0604020202020204" pitchFamily="34" charset="0"/>
              </a:rPr>
              <a:t> {</a:t>
            </a:r>
          </a:p>
          <a:p>
            <a:pPr marL="0" indent="0" algn="just">
              <a:buNone/>
            </a:pPr>
            <a:r>
              <a:rPr lang="en-US" sz="2800" dirty="0">
                <a:latin typeface="Arial" panose="020B0604020202020204" pitchFamily="34" charset="0"/>
                <a:cs typeface="Arial" panose="020B0604020202020204" pitchFamily="34" charset="0"/>
              </a:rPr>
              <a:t>   // static method</a:t>
            </a:r>
          </a:p>
          <a:p>
            <a:pPr marL="0" indent="0" algn="just">
              <a:buNone/>
            </a:pPr>
            <a:r>
              <a:rPr lang="en-US" sz="2400" dirty="0">
                <a:latin typeface="Arial" panose="020B0604020202020204" pitchFamily="34" charset="0"/>
                <a:cs typeface="Arial" panose="020B0604020202020204" pitchFamily="34" charset="0"/>
              </a:rPr>
              <a:t>    static void hello()</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System.out.println</a:t>
            </a:r>
            <a:r>
              <a:rPr lang="en-US" sz="2400" dirty="0">
                <a:latin typeface="Arial" panose="020B0604020202020204" pitchFamily="34" charset="0"/>
                <a:cs typeface="Arial" panose="020B0604020202020204" pitchFamily="34" charset="0"/>
              </a:rPr>
              <a:t>("Hello, New Static Method Here");</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800" dirty="0">
                <a:latin typeface="Arial" panose="020B0604020202020204" pitchFamily="34" charset="0"/>
                <a:cs typeface="Arial" panose="020B0604020202020204" pitchFamily="34" charset="0"/>
              </a:rPr>
              <a:t>   // Public and abstract method of Interface</a:t>
            </a:r>
          </a:p>
          <a:p>
            <a:pPr marL="0" indent="0" algn="just">
              <a:buNone/>
            </a:pPr>
            <a:r>
              <a:rPr lang="en-US" sz="2800" dirty="0">
                <a:latin typeface="Arial" panose="020B0604020202020204" pitchFamily="34" charset="0"/>
                <a:cs typeface="Arial" panose="020B0604020202020204" pitchFamily="34" charset="0"/>
              </a:rPr>
              <a:t>    void </a:t>
            </a:r>
            <a:r>
              <a:rPr lang="en-US" sz="2800" dirty="0" err="1">
                <a:latin typeface="Arial" panose="020B0604020202020204" pitchFamily="34" charset="0"/>
                <a:cs typeface="Arial" panose="020B0604020202020204" pitchFamily="34" charset="0"/>
              </a:rPr>
              <a:t>overrideMethod</a:t>
            </a:r>
            <a:r>
              <a:rPr lang="en-US" sz="2800" dirty="0">
                <a:latin typeface="Arial" panose="020B0604020202020204" pitchFamily="34" charset="0"/>
                <a:cs typeface="Arial" panose="020B0604020202020204" pitchFamily="34" charset="0"/>
              </a:rPr>
              <a:t>(String str);</a:t>
            </a:r>
          </a:p>
          <a:p>
            <a:pPr marL="0" indent="0" algn="just">
              <a:buNone/>
            </a:pPr>
            <a:r>
              <a:rPr lang="en-US" sz="2800"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76077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36525"/>
            <a:ext cx="8435280" cy="6604843"/>
          </a:xfrm>
        </p:spPr>
        <p:txBody>
          <a:bodyPr>
            <a:noAutofit/>
          </a:bodyPr>
          <a:lstStyle/>
          <a:p>
            <a:pPr marL="0" indent="0" algn="just">
              <a:buNone/>
            </a:pPr>
            <a:r>
              <a:rPr lang="en-US" sz="2000" dirty="0">
                <a:solidFill>
                  <a:srgbClr val="FF0000"/>
                </a:solidFill>
                <a:latin typeface="Arial" panose="020B0604020202020204" pitchFamily="34" charset="0"/>
                <a:cs typeface="Arial" panose="020B0604020202020204" pitchFamily="34" charset="0"/>
              </a:rPr>
              <a:t>// Implementation Class</a:t>
            </a:r>
          </a:p>
          <a:p>
            <a:pPr marL="0" indent="0" algn="just">
              <a:buNone/>
            </a:pPr>
            <a:r>
              <a:rPr lang="en-US" sz="2000" dirty="0">
                <a:latin typeface="Arial" panose="020B0604020202020204" pitchFamily="34" charset="0"/>
                <a:cs typeface="Arial" panose="020B0604020202020204" pitchFamily="34" charset="0"/>
              </a:rPr>
              <a:t>public class </a:t>
            </a:r>
            <a:r>
              <a:rPr lang="en-US" sz="2000" dirty="0" err="1">
                <a:latin typeface="Arial" panose="020B0604020202020204" pitchFamily="34" charset="0"/>
                <a:cs typeface="Arial" panose="020B0604020202020204" pitchFamily="34" charset="0"/>
              </a:rPr>
              <a:t>InterfaceDemo</a:t>
            </a:r>
            <a:r>
              <a:rPr lang="en-US" sz="2000" dirty="0">
                <a:latin typeface="Arial" panose="020B0604020202020204" pitchFamily="34" charset="0"/>
                <a:cs typeface="Arial" panose="020B0604020202020204" pitchFamily="34" charset="0"/>
              </a:rPr>
              <a:t> implements </a:t>
            </a:r>
            <a:r>
              <a:rPr lang="en-US" sz="2000" dirty="0" err="1">
                <a:latin typeface="Arial" panose="020B0604020202020204" pitchFamily="34" charset="0"/>
                <a:cs typeface="Arial" panose="020B0604020202020204" pitchFamily="34" charset="0"/>
              </a:rPr>
              <a:t>NewInterface</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public static void main(String[] </a:t>
            </a:r>
            <a:r>
              <a:rPr lang="en-US" sz="2000" dirty="0" err="1">
                <a:latin typeface="Arial" panose="020B0604020202020204" pitchFamily="34" charset="0"/>
                <a:cs typeface="Arial" panose="020B0604020202020204" pitchFamily="34" charset="0"/>
              </a:rPr>
              <a:t>args</a:t>
            </a:r>
            <a:r>
              <a:rPr lang="en-US" sz="2000" dirty="0">
                <a:latin typeface="Arial" panose="020B0604020202020204" pitchFamily="34" charset="0"/>
                <a:cs typeface="Arial" panose="020B0604020202020204" pitchFamily="34" charset="0"/>
              </a:rPr>
              <a:t>)</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InterfaceDemo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interfaceDemo</a:t>
            </a:r>
            <a:r>
              <a:rPr lang="en-US" sz="2000" dirty="0">
                <a:latin typeface="Arial" panose="020B0604020202020204" pitchFamily="34" charset="0"/>
                <a:cs typeface="Arial" panose="020B0604020202020204" pitchFamily="34" charset="0"/>
              </a:rPr>
              <a:t> = new </a:t>
            </a:r>
            <a:r>
              <a:rPr lang="en-US" sz="2000" dirty="0" err="1">
                <a:latin typeface="Arial" panose="020B0604020202020204" pitchFamily="34" charset="0"/>
                <a:cs typeface="Arial" panose="020B0604020202020204" pitchFamily="34" charset="0"/>
              </a:rPr>
              <a:t>InterfaceDemo</a:t>
            </a:r>
            <a:r>
              <a:rPr lang="en-US" sz="2000" dirty="0">
                <a:latin typeface="Arial" panose="020B0604020202020204" pitchFamily="34" charset="0"/>
                <a:cs typeface="Arial" panose="020B0604020202020204" pitchFamily="34" charset="0"/>
              </a:rPr>
              <a:t>();</a:t>
            </a:r>
          </a:p>
          <a:p>
            <a:pPr marL="0" indent="0" algn="just">
              <a:buNone/>
            </a:pP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 Calling the static method of interface</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NewInterface.hello</a:t>
            </a:r>
            <a:r>
              <a:rPr lang="en-US" sz="2000" dirty="0">
                <a:latin typeface="Arial" panose="020B0604020202020204" pitchFamily="34" charset="0"/>
                <a:cs typeface="Arial" panose="020B0604020202020204" pitchFamily="34" charset="0"/>
              </a:rPr>
              <a:t>();</a:t>
            </a:r>
          </a:p>
          <a:p>
            <a:pPr marL="0" indent="0" algn="just">
              <a:buNone/>
            </a:pP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 Calling the abstract method of interface</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interfaceDemo.overrideMethod</a:t>
            </a:r>
            <a:r>
              <a:rPr lang="en-US" sz="2000" dirty="0">
                <a:latin typeface="Arial" panose="020B0604020202020204" pitchFamily="34" charset="0"/>
                <a:cs typeface="Arial" panose="020B0604020202020204" pitchFamily="34" charset="0"/>
              </a:rPr>
              <a:t>("Hello, Override Method here");</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solidFill>
                  <a:srgbClr val="FF0000"/>
                </a:solidFill>
                <a:latin typeface="Arial" panose="020B0604020202020204" pitchFamily="34" charset="0"/>
                <a:cs typeface="Arial" panose="020B0604020202020204" pitchFamily="34" charset="0"/>
              </a:rPr>
              <a:t>   // Implementing interface method</a:t>
            </a:r>
          </a:p>
          <a:p>
            <a:pPr marL="0" indent="0" algn="just">
              <a:buNone/>
            </a:pPr>
            <a:r>
              <a:rPr lang="en-US" sz="2000" dirty="0">
                <a:latin typeface="Arial" panose="020B0604020202020204" pitchFamily="34" charset="0"/>
                <a:cs typeface="Arial" panose="020B0604020202020204" pitchFamily="34" charset="0"/>
              </a:rPr>
              <a:t>     @Override</a:t>
            </a:r>
          </a:p>
          <a:p>
            <a:pPr marL="0" indent="0" algn="just">
              <a:buNone/>
            </a:pPr>
            <a:r>
              <a:rPr lang="en-US" sz="2000" dirty="0">
                <a:latin typeface="Arial" panose="020B0604020202020204" pitchFamily="34" charset="0"/>
                <a:cs typeface="Arial" panose="020B0604020202020204" pitchFamily="34" charset="0"/>
              </a:rPr>
              <a:t>    public void </a:t>
            </a:r>
            <a:r>
              <a:rPr lang="en-US" sz="2000" dirty="0" err="1">
                <a:latin typeface="Arial" panose="020B0604020202020204" pitchFamily="34" charset="0"/>
                <a:cs typeface="Arial" panose="020B0604020202020204" pitchFamily="34" charset="0"/>
              </a:rPr>
              <a:t>overrideMethod</a:t>
            </a:r>
            <a:r>
              <a:rPr lang="en-US" sz="2000" dirty="0">
                <a:latin typeface="Arial" panose="020B0604020202020204" pitchFamily="34" charset="0"/>
                <a:cs typeface="Arial" panose="020B0604020202020204" pitchFamily="34" charset="0"/>
              </a:rPr>
              <a:t>(String str)</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(str);</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87877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78098"/>
          </a:xfrm>
        </p:spPr>
        <p:txBody>
          <a:bodyPr>
            <a:noAutofit/>
          </a:bodyPr>
          <a:lstStyle/>
          <a:p>
            <a:r>
              <a:rPr lang="en-US" sz="3600" b="1" dirty="0">
                <a:solidFill>
                  <a:srgbClr val="C00000"/>
                </a:solidFill>
              </a:rPr>
              <a:t>To demonstrate Scope of Static method</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dirty="0">
                <a:latin typeface="Arial" panose="020B0604020202020204" pitchFamily="34" charset="0"/>
                <a:cs typeface="Arial" panose="020B0604020202020204" pitchFamily="34" charset="0"/>
              </a:rPr>
              <a:t>The scope of the static method definition is within the interface only. </a:t>
            </a:r>
          </a:p>
          <a:p>
            <a:pPr algn="just"/>
            <a:r>
              <a:rPr lang="en-US" dirty="0">
                <a:latin typeface="Arial" panose="020B0604020202020204" pitchFamily="34" charset="0"/>
                <a:cs typeface="Arial" panose="020B0604020202020204" pitchFamily="34" charset="0"/>
              </a:rPr>
              <a:t>If same name method is implemented in the implementation class then that method becomes a static member of that respective class.</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33320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784976" cy="634082"/>
          </a:xfrm>
        </p:spPr>
        <p:txBody>
          <a:bodyPr>
            <a:noAutofit/>
          </a:bodyPr>
          <a:lstStyle/>
          <a:p>
            <a:r>
              <a:rPr lang="en-US" sz="2400" b="1" dirty="0">
                <a:solidFill>
                  <a:srgbClr val="C00000"/>
                </a:solidFill>
              </a:rPr>
              <a:t>Program to Demonstrate scope of static method in Interface.</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400" dirty="0">
                <a:latin typeface="Arial" panose="020B0604020202020204" pitchFamily="34" charset="0"/>
                <a:cs typeface="Arial" panose="020B0604020202020204" pitchFamily="34" charset="0"/>
              </a:rPr>
              <a:t>interface </a:t>
            </a:r>
            <a:r>
              <a:rPr lang="en-US" sz="2400" dirty="0" err="1">
                <a:latin typeface="Arial" panose="020B0604020202020204" pitchFamily="34" charset="0"/>
                <a:cs typeface="Arial" panose="020B0604020202020204" pitchFamily="34" charset="0"/>
              </a:rPr>
              <a:t>PrintDemo</a:t>
            </a: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 Static Method</a:t>
            </a:r>
          </a:p>
          <a:p>
            <a:pPr marL="0" indent="0" algn="just">
              <a:buNone/>
            </a:pPr>
            <a:r>
              <a:rPr lang="en-US" sz="2400" dirty="0">
                <a:latin typeface="Arial" panose="020B0604020202020204" pitchFamily="34" charset="0"/>
                <a:cs typeface="Arial" panose="020B0604020202020204" pitchFamily="34" charset="0"/>
              </a:rPr>
              <a:t>    static void hello()</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System.out.println</a:t>
            </a:r>
            <a:r>
              <a:rPr lang="en-US" sz="2400" dirty="0">
                <a:latin typeface="Arial" panose="020B0604020202020204" pitchFamily="34" charset="0"/>
                <a:cs typeface="Arial" panose="020B0604020202020204" pitchFamily="34" charset="0"/>
              </a:rPr>
              <a:t>("Called from Interface </a:t>
            </a:r>
            <a:r>
              <a:rPr lang="en-US" sz="2400" dirty="0" err="1">
                <a:latin typeface="Arial" panose="020B0604020202020204" pitchFamily="34" charset="0"/>
                <a:cs typeface="Arial" panose="020B0604020202020204" pitchFamily="34" charset="0"/>
              </a:rPr>
              <a:t>PrintDemo</a:t>
            </a:r>
            <a:r>
              <a:rPr lang="en-US" sz="2400" dirty="0">
                <a:latin typeface="Arial" panose="020B0604020202020204" pitchFamily="34" charset="0"/>
                <a:cs typeface="Arial" panose="020B0604020202020204" pitchFamily="34" charset="0"/>
              </a:rPr>
              <a:t>");</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80047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4082"/>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36525"/>
            <a:ext cx="8435280" cy="6604843"/>
          </a:xfrm>
        </p:spPr>
        <p:txBody>
          <a:bodyPr>
            <a:noAutofit/>
          </a:bodyPr>
          <a:lstStyle/>
          <a:p>
            <a:pPr marL="0" indent="0" algn="just">
              <a:buNone/>
            </a:pPr>
            <a:r>
              <a:rPr lang="en-US" sz="2400" dirty="0">
                <a:latin typeface="Arial" panose="020B0604020202020204" pitchFamily="34" charset="0"/>
                <a:cs typeface="Arial" panose="020B0604020202020204" pitchFamily="34" charset="0"/>
              </a:rPr>
              <a:t>public class </a:t>
            </a:r>
            <a:r>
              <a:rPr lang="en-US" sz="2400" dirty="0" err="1">
                <a:latin typeface="Arial" panose="020B0604020202020204" pitchFamily="34" charset="0"/>
                <a:cs typeface="Arial" panose="020B0604020202020204" pitchFamily="34" charset="0"/>
              </a:rPr>
              <a:t>InterfaceDemo</a:t>
            </a:r>
            <a:r>
              <a:rPr lang="en-US" sz="2400" dirty="0">
                <a:latin typeface="Arial" panose="020B0604020202020204" pitchFamily="34" charset="0"/>
                <a:cs typeface="Arial" panose="020B0604020202020204" pitchFamily="34" charset="0"/>
              </a:rPr>
              <a:t> implements </a:t>
            </a:r>
            <a:r>
              <a:rPr lang="en-US" sz="2400" dirty="0" err="1">
                <a:latin typeface="Arial" panose="020B0604020202020204" pitchFamily="34" charset="0"/>
                <a:cs typeface="Arial" panose="020B0604020202020204" pitchFamily="34" charset="0"/>
              </a:rPr>
              <a:t>PrintDemo</a:t>
            </a: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public static void main(String[] </a:t>
            </a:r>
            <a:r>
              <a:rPr lang="en-US" sz="2400" dirty="0" err="1">
                <a:latin typeface="Arial" panose="020B0604020202020204" pitchFamily="34" charset="0"/>
                <a:cs typeface="Arial" panose="020B0604020202020204" pitchFamily="34" charset="0"/>
              </a:rPr>
              <a:t>args</a:t>
            </a:r>
            <a:r>
              <a:rPr lang="en-US" sz="2400" dirty="0">
                <a:latin typeface="Arial" panose="020B0604020202020204" pitchFamily="34" charset="0"/>
                <a:cs typeface="Arial" panose="020B0604020202020204" pitchFamily="34" charset="0"/>
              </a:rPr>
              <a:t>)</a:t>
            </a:r>
          </a:p>
          <a:p>
            <a:pPr marL="0" indent="0" algn="just">
              <a:buNone/>
            </a:pPr>
            <a:r>
              <a:rPr lang="en-US" sz="2400" dirty="0">
                <a:latin typeface="Arial" panose="020B0604020202020204" pitchFamily="34" charset="0"/>
                <a:cs typeface="Arial" panose="020B0604020202020204" pitchFamily="34" charset="0"/>
              </a:rPr>
              <a:t>    { </a:t>
            </a:r>
          </a:p>
          <a:p>
            <a:pPr marL="0" indent="0" algn="just">
              <a:buNone/>
            </a:pPr>
            <a:r>
              <a:rPr lang="en-US" sz="2400" dirty="0">
                <a:latin typeface="Arial" panose="020B0604020202020204" pitchFamily="34" charset="0"/>
                <a:cs typeface="Arial" panose="020B0604020202020204" pitchFamily="34" charset="0"/>
              </a:rPr>
              <a:t>        // Call Interface method as Interface</a:t>
            </a:r>
          </a:p>
          <a:p>
            <a:pPr marL="0" indent="0" algn="just">
              <a:buNone/>
            </a:pPr>
            <a:r>
              <a:rPr lang="en-US" sz="2400" dirty="0">
                <a:latin typeface="Arial" panose="020B0604020202020204" pitchFamily="34" charset="0"/>
                <a:cs typeface="Arial" panose="020B0604020202020204" pitchFamily="34" charset="0"/>
              </a:rPr>
              <a:t>        // name is preceding with method</a:t>
            </a:r>
          </a:p>
          <a:p>
            <a:pPr marL="0" indent="0" algn="just">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PrintDemo.hello</a:t>
            </a:r>
            <a:r>
              <a:rPr lang="en-US" sz="2400" dirty="0">
                <a:latin typeface="Arial" panose="020B0604020202020204" pitchFamily="34" charset="0"/>
                <a:cs typeface="Arial" panose="020B0604020202020204" pitchFamily="34" charset="0"/>
              </a:rPr>
              <a:t>();</a:t>
            </a:r>
          </a:p>
          <a:p>
            <a:pPr marL="0" indent="0" algn="just">
              <a:buNone/>
            </a:pPr>
            <a:r>
              <a:rPr lang="en-US" sz="2400" dirty="0">
                <a:latin typeface="Arial" panose="020B0604020202020204" pitchFamily="34" charset="0"/>
                <a:cs typeface="Arial" panose="020B0604020202020204" pitchFamily="34" charset="0"/>
              </a:rPr>
              <a:t>        // Call Class static method</a:t>
            </a:r>
          </a:p>
          <a:p>
            <a:pPr marL="0" indent="0" algn="just">
              <a:buNone/>
            </a:pPr>
            <a:r>
              <a:rPr lang="en-US" sz="2400" dirty="0">
                <a:latin typeface="Arial" panose="020B0604020202020204" pitchFamily="34" charset="0"/>
                <a:cs typeface="Arial" panose="020B0604020202020204" pitchFamily="34" charset="0"/>
              </a:rPr>
              <a:t>        hello();</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 Class Static method is defined</a:t>
            </a:r>
          </a:p>
          <a:p>
            <a:pPr marL="0" indent="0" algn="just">
              <a:buNone/>
            </a:pPr>
            <a:r>
              <a:rPr lang="en-US" sz="2400" dirty="0">
                <a:latin typeface="Arial" panose="020B0604020202020204" pitchFamily="34" charset="0"/>
                <a:cs typeface="Arial" panose="020B0604020202020204" pitchFamily="34" charset="0"/>
              </a:rPr>
              <a:t>    static void hello()</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System.out.println</a:t>
            </a:r>
            <a:r>
              <a:rPr lang="en-US" sz="2400" dirty="0">
                <a:latin typeface="Arial" panose="020B0604020202020204" pitchFamily="34" charset="0"/>
                <a:cs typeface="Arial" panose="020B0604020202020204" pitchFamily="34" charset="0"/>
              </a:rPr>
              <a:t>("Called from Class");</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32093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3271</TotalTime>
  <Words>1421</Words>
  <Application>Microsoft Office PowerPoint</Application>
  <PresentationFormat>On-screen Show (4:3)</PresentationFormat>
  <Paragraphs>178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erdana</vt:lpstr>
      <vt:lpstr>inter-regular</vt:lpstr>
      <vt:lpstr>times new roman</vt:lpstr>
      <vt:lpstr>Office Theme</vt:lpstr>
      <vt:lpstr> Object Oriented Programming with Java (Subject Code: BCS-403)</vt:lpstr>
      <vt:lpstr>Lecture 23</vt:lpstr>
      <vt:lpstr>Static method in Interface in Java</vt:lpstr>
      <vt:lpstr>  </vt:lpstr>
      <vt:lpstr>    </vt:lpstr>
      <vt:lpstr>  </vt:lpstr>
      <vt:lpstr>To demonstrate Scope of Static method</vt:lpstr>
      <vt:lpstr>Program to Demonstrate scope of static method in Interface.</vt:lpstr>
      <vt:lpstr>  </vt:lpstr>
      <vt:lpstr>Java Base64 Encode and Decode</vt:lpstr>
      <vt:lpstr>Nested Classes of Base64</vt:lpstr>
      <vt:lpstr>Base64 Methods</vt:lpstr>
      <vt:lpstr>Base64.Decoder Methods</vt:lpstr>
      <vt:lpstr>Base64.Encoder Methods</vt:lpstr>
      <vt:lpstr>Basic Encoding and Decoding</vt:lpstr>
      <vt:lpstr>Output</vt:lpstr>
      <vt:lpstr>Basic Encoding and Decoding</vt:lpstr>
      <vt:lpstr>Output</vt:lpstr>
      <vt:lpstr>URL Encoding and Decoding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490</cp:revision>
  <dcterms:created xsi:type="dcterms:W3CDTF">2016-07-13T05:39:24Z</dcterms:created>
  <dcterms:modified xsi:type="dcterms:W3CDTF">2024-05-28T04:33:38Z</dcterms:modified>
</cp:coreProperties>
</file>