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69" r:id="rId2"/>
    <p:sldId id="460" r:id="rId3"/>
    <p:sldId id="499" r:id="rId4"/>
    <p:sldId id="500" r:id="rId5"/>
    <p:sldId id="501" r:id="rId6"/>
    <p:sldId id="502" r:id="rId7"/>
    <p:sldId id="503" r:id="rId8"/>
    <p:sldId id="504" r:id="rId9"/>
    <p:sldId id="505" r:id="rId10"/>
    <p:sldId id="506" r:id="rId11"/>
    <p:sldId id="507" r:id="rId12"/>
    <p:sldId id="508" r:id="rId13"/>
    <p:sldId id="509" r:id="rId14"/>
    <p:sldId id="510" r:id="rId15"/>
    <p:sldId id="511" r:id="rId16"/>
    <p:sldId id="512" r:id="rId17"/>
    <p:sldId id="513" r:id="rId18"/>
    <p:sldId id="514" r:id="rId19"/>
    <p:sldId id="515" r:id="rId20"/>
    <p:sldId id="516" r:id="rId21"/>
    <p:sldId id="517" r:id="rId22"/>
    <p:sldId id="518" r:id="rId23"/>
    <p:sldId id="51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B3A3-BEBB-46B6-9B07-D466DD6BDE78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EAECC-00D0-4331-B6C0-ABED6F15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0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61B16-37B5-4351-BAD5-BBF844435BAE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00FD5-86C6-485F-803A-A299297FB22E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34C96-BCB9-453B-BE08-7EFAA7BAC2B9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7DA6E-8941-4F95-8FE7-288BDA956267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1BC97-A477-40EB-B448-98CD9ACF11AB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B0CF3-9FF8-47C2-88C7-467EA9854E64}" type="datetime1">
              <a:rPr lang="en-US" smtClean="0"/>
              <a:t>5/30/2024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84D9-27F0-4063-8E2F-43C407CB0CBA}" type="datetime1">
              <a:rPr lang="en-US" smtClean="0"/>
              <a:t>5/30/2024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B1CD-E166-4820-9ACC-C9479FE309BE}" type="datetime1">
              <a:rPr lang="en-US" smtClean="0"/>
              <a:t>5/30/2024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5069B-088E-46AE-8F71-0EF81679F9BC}" type="datetime1">
              <a:rPr lang="en-US" smtClean="0"/>
              <a:t>5/30/2024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59C3-6D9B-4D3D-8A5F-C5093CF5628A}" type="datetime1">
              <a:rPr lang="en-US" smtClean="0"/>
              <a:t>5/30/2024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FCAD9-EB91-469A-BF8F-E527E7FECA47}" type="datetime1">
              <a:rPr lang="en-US" smtClean="0"/>
              <a:t>5/30/2024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E0374-3565-40EF-B365-25D60598141E}" type="datetime1">
              <a:rPr lang="en-US" smtClean="0"/>
              <a:t>5/30/2024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 ,ABES Engineering College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8DDB-63FA-4D9A-BCEE-6F305DD9785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ABBFD-A736-49B4-ABD2-43594F04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3528" y="2130425"/>
            <a:ext cx="8352928" cy="1470025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 </a:t>
            </a:r>
            <a:r>
              <a:rPr lang="en-US" sz="3600" b="1" dirty="0">
                <a:solidFill>
                  <a:srgbClr val="C00000"/>
                </a:solidFill>
              </a:rPr>
              <a:t>Object Oriented Programming with Java</a:t>
            </a:r>
            <a:br>
              <a:rPr lang="en-US" sz="3600" b="1" dirty="0">
                <a:solidFill>
                  <a:srgbClr val="C00000"/>
                </a:solidFill>
              </a:rPr>
            </a:br>
            <a:r>
              <a:rPr lang="en-US" sz="3600" b="1" dirty="0">
                <a:solidFill>
                  <a:srgbClr val="C00000"/>
                </a:solidFill>
              </a:rPr>
              <a:t>(Subject Code: BCS-403)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FB854-B86E-4CAA-A622-A25DA7DF7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Unit 3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Lecture 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E1D6B4-9D12-497F-A50F-867129A4A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662" y="476672"/>
            <a:ext cx="1343794" cy="1267599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488A4-BB6B-4D29-97FF-5B8727DF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9712" y="6356350"/>
            <a:ext cx="5688632" cy="365125"/>
          </a:xfrm>
        </p:spPr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6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C00000"/>
                </a:solidFill>
              </a:rPr>
              <a:t>There are cases where declaration of local variables using the keyword ‘var’ produces an error.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435280" cy="5472608"/>
          </a:xfrm>
        </p:spPr>
        <p:txBody>
          <a:bodyPr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/>
              <a:t>Not permitted in class fields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var x; </a:t>
            </a:r>
          </a:p>
          <a:p>
            <a:pPr marL="800100" lvl="2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permitted for uninitialized local variables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allowed as parameter for any methods</a:t>
            </a:r>
          </a:p>
          <a:p>
            <a:pPr marL="742950" indent="-742950" algn="just">
              <a:buFont typeface="+mj-lt"/>
              <a:buAutoNum type="arabicPeriod"/>
            </a:pPr>
            <a:r>
              <a:rPr lang="en-US" sz="2800" b="1" dirty="0"/>
              <a:t>Not permitted in method return type.</a:t>
            </a:r>
          </a:p>
          <a:p>
            <a:pPr marL="0" indent="0" algn="just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36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var show()</a:t>
            </a:r>
          </a:p>
          <a:p>
            <a:pPr marL="0" indent="0" algn="just">
              <a:buNone/>
            </a:pPr>
            <a:r>
              <a:rPr lang="en-US" sz="2800" b="1" dirty="0"/>
              <a:t>5.     Not permitted with variable initialized with ‘NULL’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2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Switch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Until Java 7 only integers could be used in switch case and this had been the standard for a long time.</a:t>
            </a:r>
          </a:p>
          <a:p>
            <a:pPr algn="just"/>
            <a:r>
              <a:rPr lang="en-US" dirty="0"/>
              <a:t>In Java 8 strings &amp; </a:t>
            </a:r>
            <a:r>
              <a:rPr lang="en-US" dirty="0" err="1"/>
              <a:t>enum</a:t>
            </a:r>
            <a:r>
              <a:rPr lang="en-US" dirty="0"/>
              <a:t> were introduced in case values and switch statements started to evolve.</a:t>
            </a:r>
          </a:p>
          <a:p>
            <a:pPr algn="just"/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6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"/>
            <a:ext cx="8435280" cy="674136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 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 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"Sunday"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}}}</a:t>
            </a:r>
          </a:p>
          <a:p>
            <a:pPr marL="0" indent="0" algn="just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882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525"/>
            <a:ext cx="8435280" cy="6604843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enum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DAYS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TUESDAY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WEDNESDAY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THURSDAY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SATURDAY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SUNDAY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DAYS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DAYS.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days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MONDAY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"Weekdays"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FRIDAY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"Weekdays"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SATURDAY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SUNDAY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"Weekends"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}}} 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274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Java 12 : Switch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Java 12 further enhanced the switch statement and introduced switch expressions as a </a:t>
            </a:r>
            <a:r>
              <a:rPr lang="en-US" sz="2800" i="1" dirty="0">
                <a:solidFill>
                  <a:srgbClr val="242424"/>
                </a:solidFill>
                <a:latin typeface="source-serif-pro"/>
              </a:rPr>
              <a:t>preview </a:t>
            </a:r>
            <a:r>
              <a:rPr lang="en-US" sz="2800" dirty="0">
                <a:solidFill>
                  <a:srgbClr val="242424"/>
                </a:solidFill>
                <a:latin typeface="source-serif-pro"/>
              </a:rPr>
              <a:t>feature.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source-serif-pro"/>
              </a:rPr>
              <a:t>It introduced a flurry of new features:</a:t>
            </a: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return values from a switch block and hence switch statements became </a:t>
            </a:r>
            <a:r>
              <a:rPr lang="en-US" sz="2800" b="1" i="1" dirty="0">
                <a:solidFill>
                  <a:srgbClr val="242424"/>
                </a:solidFill>
                <a:latin typeface="source-serif-pro"/>
              </a:rPr>
              <a:t>switch expressions</a:t>
            </a:r>
            <a:endParaRPr lang="en-US" sz="2800" dirty="0">
              <a:solidFill>
                <a:srgbClr val="242424"/>
              </a:solidFill>
              <a:latin typeface="source-serif-pro"/>
            </a:endParaRP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have multiple values in a case label</a:t>
            </a:r>
          </a:p>
          <a:p>
            <a:pPr algn="just"/>
            <a:r>
              <a:rPr lang="en-US" sz="2800" dirty="0">
                <a:solidFill>
                  <a:srgbClr val="242424"/>
                </a:solidFill>
                <a:latin typeface="source-serif-pro"/>
              </a:rPr>
              <a:t>We can return value from a switch expression through the arrow operator or through the “break” keyword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68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490066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switch expressions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4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 is a 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6A3E3E"/>
                </a:solidFill>
                <a:latin typeface="Consolas" panose="020B0609020204030204" pitchFamily="49" charset="0"/>
              </a:rPr>
              <a:t>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"."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getDayCategory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6A3E3E"/>
                </a:solidFill>
                <a:latin typeface="Consolas" panose="020B0609020204030204" pitchFamily="49" charset="0"/>
              </a:rPr>
              <a:t>day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"Monday"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"Tuesday"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"Wednesday"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"Thursday"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"Friday"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000" dirty="0">
                <a:solidFill>
                  <a:srgbClr val="2A00FF"/>
                </a:solidFill>
                <a:latin typeface="Consolas" panose="020B0609020204030204" pitchFamily="49" charset="0"/>
              </a:rPr>
              <a:t>"Weekday"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"Saturday"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"Sunday"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"Weekend"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en-US" sz="2400" dirty="0">
                <a:solidFill>
                  <a:srgbClr val="2A00FF"/>
                </a:solidFill>
                <a:latin typeface="Consolas" panose="020B06090202040302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Output:</a:t>
            </a:r>
            <a:r>
              <a:rPr lang="en-US" sz="2400" b="1" dirty="0" err="1">
                <a:solidFill>
                  <a:srgbClr val="C00000"/>
                </a:solidFill>
              </a:rPr>
              <a:t>Wednesday</a:t>
            </a:r>
            <a:r>
              <a:rPr lang="en-US" sz="2400" b="1" dirty="0">
                <a:solidFill>
                  <a:srgbClr val="C00000"/>
                </a:solidFill>
              </a:rPr>
              <a:t> is a Weekday.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2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Return value through break keyword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43528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"Monday":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"Tuesday":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case "Friday":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"Weekday";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"Saturday":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"Weekend";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case "Sunday":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"Weekend";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default: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break "Unknown";</a:t>
            </a: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48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The word break was replaced by “yield” later in Java 13.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"Monday":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 "Weekday";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"Tuesday":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"Wednesday":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"Saturday":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"Weekend";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case "Sunday":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"Weekend";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default: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yield "Unknown";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735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Return value through arrow operator </a:t>
            </a:r>
            <a:r>
              <a:rPr lang="en-US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return  switch (day)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{   case "Monday"-&gt; 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"Tuesday"-&gt; 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"Wednesday"-&gt;"Week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"Thursday"-&gt;"Week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"Friday"-&gt;"Week day";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"Saturday"-&gt; "Weekend";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"Sunday"-&gt; "Weekend";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default-&gt;"Unknown";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9826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Multiple case labels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 switch (day)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case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Monday","Tuesday","Wednesday","Thursday","Friday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 "Week day";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case "Saturday", "Sunday" -&gt; "Weekend";</a:t>
            </a:r>
          </a:p>
          <a:p>
            <a:pPr marL="0" indent="0" algn="just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default-&gt;"Unknown";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626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C00000"/>
                </a:solidFill>
              </a:rPr>
              <a:t>Lecture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>
            <a:normAutofit/>
          </a:bodyPr>
          <a:lstStyle/>
          <a:p>
            <a:r>
              <a:rPr lang="en-US" dirty="0"/>
              <a:t>Local Variable Type Inference</a:t>
            </a:r>
          </a:p>
          <a:p>
            <a:r>
              <a:rPr lang="en-US" dirty="0"/>
              <a:t>Switch Expressions</a:t>
            </a:r>
          </a:p>
          <a:p>
            <a:r>
              <a:rPr lang="en-US" dirty="0"/>
              <a:t>Yield Keyword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7AA7-DEAE-4206-ABB4-230A9D41C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,ABES Engineering College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53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Java 17 : Switch Statement / Expression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17 LTS is the latest long-term support release for the Java SE platform and it was released on September 15, 2021.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expression features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Gaurded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pattern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Null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5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Pattern Matching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pass objects in switch condition and this object can be checked for different types in switch case labels.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return switch (obj) {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Integer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"It is an integer";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String s -&gt; "It is a string";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case Employee s -&gt; "It is a Employee";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default -&gt; "It is none of the known data types";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26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Gaurded</a:t>
            </a:r>
            <a:r>
              <a:rPr lang="en-US" b="1" dirty="0">
                <a:solidFill>
                  <a:srgbClr val="C00000"/>
                </a:solidFill>
              </a:rPr>
              <a:t> Patterns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case Employee emp: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emp.getDept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().equals("IT")) {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yield "This is IT Employee";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/>
              <a:t>return switch (obj) {</a:t>
            </a:r>
            <a:br>
              <a:rPr lang="en-US" sz="2400" dirty="0"/>
            </a:br>
            <a:r>
              <a:rPr lang="en-US" sz="2800" dirty="0"/>
              <a:t>case Integer </a:t>
            </a:r>
            <a:r>
              <a:rPr lang="en-US" sz="2800" dirty="0" err="1"/>
              <a:t>i</a:t>
            </a:r>
            <a:r>
              <a:rPr lang="en-US" sz="2800" dirty="0"/>
              <a:t> -&gt; "It is an integer";</a:t>
            </a:r>
            <a:br>
              <a:rPr lang="en-US" sz="2400" dirty="0"/>
            </a:br>
            <a:r>
              <a:rPr lang="en-US" sz="2800" dirty="0"/>
              <a:t>case String s -&gt; "It is a string";</a:t>
            </a:r>
            <a:br>
              <a:rPr lang="en-US" sz="2400" dirty="0"/>
            </a:br>
            <a:r>
              <a:rPr lang="en-US" sz="2800" dirty="0"/>
              <a:t>case Employee </a:t>
            </a:r>
            <a:r>
              <a:rPr lang="en-US" sz="2800" dirty="0" err="1"/>
              <a:t>employee</a:t>
            </a:r>
            <a:r>
              <a:rPr lang="en-US" sz="2800" dirty="0"/>
              <a:t> &amp;&amp; </a:t>
            </a:r>
            <a:r>
              <a:rPr lang="en-US" sz="2800" dirty="0" err="1"/>
              <a:t>employee.getDept</a:t>
            </a:r>
            <a:r>
              <a:rPr lang="en-US" sz="2800" dirty="0"/>
              <a:t>().equals("IT") -&gt; "IT Employee";</a:t>
            </a:r>
            <a:br>
              <a:rPr lang="en-US" sz="2400" dirty="0"/>
            </a:br>
            <a:r>
              <a:rPr lang="en-US" sz="2800" dirty="0"/>
              <a:t>default -&gt; "It is none of the known data types";</a:t>
            </a:r>
            <a:br>
              <a:rPr lang="en-US" sz="2400" dirty="0"/>
            </a:br>
            <a:r>
              <a:rPr lang="en-US" sz="2800" dirty="0"/>
              <a:t>};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317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Null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can never pass a null value to switch statements prior to Java 17 without a Null pointer exception being thrown.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Java 17 allows you to handle it this way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null -&gt; "It is a null object";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480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Local Variable Type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Local variable type inference is a feature in Java 10 that allows the developer to skip the type declaration associated with local variables (those defined inside method definitions, initialization blocks, for-loops, and other blocks like if-else), and the type is inferred by the JDK. </a:t>
            </a:r>
          </a:p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will, then, be the job of the compiler to figure out the datatype of the variable.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04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// declaration using LVTI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Java code for local variable 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java.util.List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 ap[])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data = new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&lt;&gt;();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21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Cases where you can declare variables using LVTI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// block using LVTI in Java 10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class A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static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var x = "Hi there";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(x)'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ax)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{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} </a:t>
            </a:r>
          </a:p>
          <a:p>
            <a:pPr marL="0" indent="0" algn="just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As iteration variable in enhanced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class</a:t>
            </a:r>
            <a:r>
              <a:rPr lang="en-US" dirty="0"/>
              <a:t> </a:t>
            </a:r>
            <a:r>
              <a:rPr lang="en-US" dirty="0" err="1"/>
              <a:t>MyMain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static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b="1" dirty="0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={ 1, 2, 3 }; </a:t>
            </a:r>
          </a:p>
          <a:p>
            <a:pPr marL="0" indent="0">
              <a:buNone/>
            </a:pPr>
            <a:r>
              <a:rPr lang="en-US" b="1" dirty="0"/>
              <a:t>for</a:t>
            </a:r>
            <a:r>
              <a:rPr lang="en-US" dirty="0"/>
              <a:t> (</a:t>
            </a:r>
            <a:r>
              <a:rPr lang="en-US" b="1" dirty="0"/>
              <a:t>var</a:t>
            </a:r>
            <a:r>
              <a:rPr lang="en-US" dirty="0"/>
              <a:t> x : </a:t>
            </a:r>
            <a:r>
              <a:rPr lang="en-US" dirty="0" err="1"/>
              <a:t>arr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b="1" i="1" dirty="0" err="1"/>
              <a:t>out</a:t>
            </a:r>
            <a:r>
              <a:rPr lang="en-US" dirty="0" err="1"/>
              <a:t>.println</a:t>
            </a:r>
            <a:r>
              <a:rPr lang="en-US" dirty="0"/>
              <a:t>(x);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41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looping index in for-loop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{ 1, 2, 3 };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3;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++)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6A3E3E"/>
                </a:solidFill>
                <a:latin typeface="Consolas" panose="020B0609020204030204" pitchFamily="49" charset="0"/>
              </a:rPr>
              <a:t>arr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67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As a return value from 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ret()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1;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().ret();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903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7060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 a return value in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435280" cy="5688632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ret()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var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1;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main(String </a:t>
            </a:r>
            <a:r>
              <a:rPr lang="en-US" sz="2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[])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MyMain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().ret());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667E6-7BCD-45C0-9E90-DB4DBDE4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,ABES Engineering College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6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3377</TotalTime>
  <Words>1605</Words>
  <Application>Microsoft Office PowerPoint</Application>
  <PresentationFormat>On-screen Show (4:3)</PresentationFormat>
  <Paragraphs>254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source-serif-pro</vt:lpstr>
      <vt:lpstr>Wingdings</vt:lpstr>
      <vt:lpstr>Office Theme</vt:lpstr>
      <vt:lpstr> Object Oriented Programming with Java (Subject Code: BCS-403)</vt:lpstr>
      <vt:lpstr>Lecture 26</vt:lpstr>
      <vt:lpstr>Local Variable Type Inference</vt:lpstr>
      <vt:lpstr>// declaration using LVTI </vt:lpstr>
      <vt:lpstr>Cases where you can declare variables using LVTI</vt:lpstr>
      <vt:lpstr>As iteration variable in enhanced for-loop</vt:lpstr>
      <vt:lpstr>As looping index in for-loop</vt:lpstr>
      <vt:lpstr>As a return value from another method</vt:lpstr>
      <vt:lpstr>As a return value in a method</vt:lpstr>
      <vt:lpstr>There are cases where declaration of local variables using the keyword ‘var’ produces an error.</vt:lpstr>
      <vt:lpstr>Switch Expressions</vt:lpstr>
      <vt:lpstr>   </vt:lpstr>
      <vt:lpstr>   </vt:lpstr>
      <vt:lpstr>Java 12 : Switch Statement</vt:lpstr>
      <vt:lpstr>switch expressions Example</vt:lpstr>
      <vt:lpstr>Return value through break keyword</vt:lpstr>
      <vt:lpstr>The word break was replaced by “yield” later in Java 13.</vt:lpstr>
      <vt:lpstr>Return value through arrow operator :</vt:lpstr>
      <vt:lpstr>Multiple case labels :</vt:lpstr>
      <vt:lpstr>Java 17 : Switch Statement / Expression :</vt:lpstr>
      <vt:lpstr>Pattern Matching :</vt:lpstr>
      <vt:lpstr>Gaurded Patterns :</vt:lpstr>
      <vt:lpstr>Null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Administrator</dc:creator>
  <cp:lastModifiedBy>User</cp:lastModifiedBy>
  <cp:revision>531</cp:revision>
  <dcterms:created xsi:type="dcterms:W3CDTF">2016-07-13T05:39:24Z</dcterms:created>
  <dcterms:modified xsi:type="dcterms:W3CDTF">2024-05-30T08:17:40Z</dcterms:modified>
</cp:coreProperties>
</file>