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469" r:id="rId2"/>
    <p:sldId id="460" r:id="rId3"/>
    <p:sldId id="499" r:id="rId4"/>
    <p:sldId id="500" r:id="rId5"/>
    <p:sldId id="501" r:id="rId6"/>
    <p:sldId id="502" r:id="rId7"/>
    <p:sldId id="503" r:id="rId8"/>
    <p:sldId id="504" r:id="rId9"/>
    <p:sldId id="505" r:id="rId10"/>
    <p:sldId id="506" r:id="rId11"/>
    <p:sldId id="517" r:id="rId12"/>
    <p:sldId id="518" r:id="rId13"/>
    <p:sldId id="507" r:id="rId14"/>
    <p:sldId id="508" r:id="rId15"/>
    <p:sldId id="509" r:id="rId16"/>
    <p:sldId id="510" r:id="rId17"/>
    <p:sldId id="511" r:id="rId18"/>
    <p:sldId id="51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DB3A3-BEBB-46B6-9B07-D466DD6BDE78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3EAECC-00D0-4331-B6C0-ABED6F15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0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61B16-37B5-4351-BAD5-BBF844435BAE}" type="datetime1">
              <a:rPr lang="en-US" smtClean="0"/>
              <a:t>5/31/2024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0FD5-86C6-485F-803A-A299297FB22E}" type="datetime1">
              <a:rPr lang="en-US" smtClean="0"/>
              <a:t>5/31/2024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34C96-BCB9-453B-BE08-7EFAA7BAC2B9}" type="datetime1">
              <a:rPr lang="en-US" smtClean="0"/>
              <a:t>5/31/2024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DA6E-8941-4F95-8FE7-288BDA956267}" type="datetime1">
              <a:rPr lang="en-US" smtClean="0"/>
              <a:t>5/31/2024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1BC97-A477-40EB-B448-98CD9ACF11AB}" type="datetime1">
              <a:rPr lang="en-US" smtClean="0"/>
              <a:t>5/31/2024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0CF3-9FF8-47C2-88C7-467EA9854E64}" type="datetime1">
              <a:rPr lang="en-US" smtClean="0"/>
              <a:t>5/31/2024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84D9-27F0-4063-8E2F-43C407CB0CBA}" type="datetime1">
              <a:rPr lang="en-US" smtClean="0"/>
              <a:t>5/31/2024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1B1CD-E166-4820-9ACC-C9479FE309BE}" type="datetime1">
              <a:rPr lang="en-US" smtClean="0"/>
              <a:t>5/31/2024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069B-088E-46AE-8F71-0EF81679F9BC}" type="datetime1">
              <a:rPr lang="en-US" smtClean="0"/>
              <a:t>5/31/2024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59C3-6D9B-4D3D-8A5F-C5093CF5628A}" type="datetime1">
              <a:rPr lang="en-US" smtClean="0"/>
              <a:t>5/31/2024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AD9-EB91-469A-BF8F-E527E7FECA47}" type="datetime1">
              <a:rPr lang="en-US" smtClean="0"/>
              <a:t>5/31/2024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E0374-3565-40EF-B365-25D60598141E}" type="datetime1">
              <a:rPr lang="en-US" smtClean="0"/>
              <a:t>5/31/2024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ABBFD-A736-49B4-ABD2-43594F04F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528" y="2130425"/>
            <a:ext cx="8352928" cy="147002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 </a:t>
            </a:r>
            <a:r>
              <a:rPr lang="en-US" sz="3600" b="1" dirty="0">
                <a:solidFill>
                  <a:srgbClr val="C00000"/>
                </a:solidFill>
              </a:rPr>
              <a:t>Object Oriented Programming with Java</a:t>
            </a:r>
            <a:br>
              <a:rPr lang="en-US" sz="3600" b="1" dirty="0">
                <a:solidFill>
                  <a:srgbClr val="C00000"/>
                </a:solidFill>
              </a:rPr>
            </a:br>
            <a:r>
              <a:rPr lang="en-US" sz="3600" b="1" dirty="0">
                <a:solidFill>
                  <a:srgbClr val="C00000"/>
                </a:solidFill>
              </a:rPr>
              <a:t>(Subject Code: BCS-403)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9FB854-B86E-4CAA-A622-A25DA7DF75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Unit 3</a:t>
            </a:r>
          </a:p>
          <a:p>
            <a:r>
              <a:rPr lang="en-US" sz="3600" b="1" dirty="0">
                <a:solidFill>
                  <a:srgbClr val="C00000"/>
                </a:solidFill>
              </a:rPr>
              <a:t>Lecture 26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E1D6B4-9D12-497F-A50F-867129A4A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662" y="476672"/>
            <a:ext cx="1343794" cy="1267599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488A4-BB6B-4D29-97FF-5B8727DFC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79712" y="6356350"/>
            <a:ext cx="5688632" cy="365125"/>
          </a:xfrm>
        </p:spPr>
        <p:txBody>
          <a:bodyPr/>
          <a:lstStyle/>
          <a:p>
            <a:r>
              <a:rPr lang="en-US" dirty="0"/>
              <a:t>Department of Computer Science ,ABES Engineering College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2160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70609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Data Transfer Objects (DTOs)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68863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Records are a good fit for DTOs, which are used to transfer data between different parts of an application. 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With records, you can define DTOs with just a few lines of code, reducing the amount of boilerplate code you need to write.</a:t>
            </a:r>
          </a:p>
          <a:p>
            <a:pPr marL="0" indent="0" algn="just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record </a:t>
            </a:r>
            <a:r>
              <a:rPr lang="en-US" sz="20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PersonDTO</a:t>
            </a: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(String </a:t>
            </a:r>
            <a:r>
              <a:rPr lang="en-US" sz="20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firstName</a:t>
            </a: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String </a:t>
            </a:r>
            <a:r>
              <a:rPr lang="en-US" sz="20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lastName</a:t>
            </a: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int age) {}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5625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70609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Immutable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688632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Records are immutable by default, making them a good choice for classes that should not be modified after instantiation. </a:t>
            </a:r>
          </a:p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With records, you don’t need to write any code to make the class immutable — it’s done for you automatically.</a:t>
            </a:r>
          </a:p>
          <a:p>
            <a:pPr marL="0" indent="0" algn="just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record Temperature(double value, String unit) {}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428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70609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Person Record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68863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record Person(String name, int age) {}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697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70609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Sealed Class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688632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 sealed class is a technique that limits the number of classes that can inherit the given class.</a:t>
            </a:r>
          </a:p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This means that only the classes designated by the programmer can inherit from that particular class, thereby restricting access to it. </a:t>
            </a:r>
          </a:p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when a class is declared sealed, the programmer must specify the list of classes that can inherit it.</a:t>
            </a:r>
          </a:p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concept of sealed classes in Java was introduced in Java 15.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763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70609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Steps to Create a Sealed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688632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Define the class that you want to make a seal.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 the “sealed” keyword to the class and specify which classes are permitted to inherit it by using the “permits” keyword.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882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70609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Example of Sealed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68863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sealed class Human permits Manish,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Vartika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Anjali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{   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public void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printName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{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("Default");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}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274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70609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525"/>
            <a:ext cx="8435280" cy="660484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non-sealed class Manish extends Human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{   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public void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printName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{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("Manish Sharma");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}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sealed class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Vartika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extends Human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public void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printName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{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Vartika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Dadheech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");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}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668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70609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525"/>
            <a:ext cx="8435280" cy="660484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final class Anjali extends Human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public void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printName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{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("Anjali Sharma");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}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 algn="just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Child classes of a sealed class must be sealed, non-sealed, or final.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323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706090"/>
          </a:xfrm>
        </p:spPr>
        <p:txBody>
          <a:bodyPr>
            <a:noAutofit/>
          </a:bodyPr>
          <a:lstStyle/>
          <a:p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68863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158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rgbClr val="C00000"/>
                </a:solidFill>
              </a:rPr>
              <a:t>Lecture 26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r>
              <a:rPr lang="en-US" dirty="0"/>
              <a:t>Text Blocks</a:t>
            </a:r>
          </a:p>
          <a:p>
            <a:r>
              <a:rPr lang="en-US" dirty="0"/>
              <a:t>Records</a:t>
            </a:r>
          </a:p>
          <a:p>
            <a:r>
              <a:rPr lang="en-US" dirty="0"/>
              <a:t>Sealed Classes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667AA7-DEAE-4206-ABB4-230A9D41C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,ABES Engineering College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6532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490066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Text Blocks in Java 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435280" cy="5976664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 earlier releases of the JDK, embedding multi-line code snippets required a tangled mess of explicit line terminators, string concatenations, and delimiters. </a:t>
            </a:r>
          </a:p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Text blocks eliminate most of these obstructions, allowing you to embed code snippets and text sequences more or less as-is.</a:t>
            </a:r>
          </a:p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 text block is an alternative form of Java string representation that can be used anywhere a traditional double-quoted string literal can be used.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047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70609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435280" cy="626469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Text blocks begin with a “”” (3 double-quote marks) observed through non-obligatory whitespaces and a newline.</a:t>
            </a:r>
          </a:p>
          <a:p>
            <a:pPr marL="0" indent="0" algn="just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/ Using a literal string 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String text1 = "Geeks For Geeks"; 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// Using a text block 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String text2 = </a:t>
            </a: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""" 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Geeks For Geeks""";</a:t>
            </a:r>
          </a:p>
          <a:p>
            <a:pPr marL="0" indent="0" algn="just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821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70609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Example of text blocks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688632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MyMain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28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text1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2A00FF"/>
                </a:solidFill>
                <a:latin typeface="Consolas" panose="020B0609020204030204" pitchFamily="49" charset="0"/>
              </a:rPr>
              <a:t>""" 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2A00FF"/>
                </a:solidFill>
                <a:latin typeface="Consolas" panose="020B0609020204030204" pitchFamily="49" charset="0"/>
              </a:rPr>
              <a:t>			</a:t>
            </a:r>
            <a:r>
              <a:rPr lang="en-US" sz="2800" dirty="0" err="1">
                <a:solidFill>
                  <a:srgbClr val="2A00FF"/>
                </a:solidFill>
                <a:latin typeface="Consolas" panose="020B0609020204030204" pitchFamily="49" charset="0"/>
              </a:rPr>
              <a:t>hii</a:t>
            </a:r>
            <a:r>
              <a:rPr lang="en-US" sz="28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2A00FF"/>
                </a:solidFill>
                <a:latin typeface="Consolas" panose="020B0609020204030204" pitchFamily="49" charset="0"/>
              </a:rPr>
              <a:t>				how are you 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2A00FF"/>
                </a:solidFill>
                <a:latin typeface="Consolas" panose="020B0609020204030204" pitchFamily="49" charset="0"/>
              </a:rPr>
              <a:t>Welcome to ABES Engineering College"""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text1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algn="just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8821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70609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435280" cy="612068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object created from text blocks is </a:t>
            </a:r>
            <a:r>
              <a:rPr 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java.lang.String</a:t>
            </a: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with the same properties as a regular string enclosed in double quotes. 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This includes the presentation of objects and the interning.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411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70609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Example of Text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688632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MyMain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// Using a literal string 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text1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2A00FF"/>
                </a:solidFill>
                <a:latin typeface="Consolas" panose="020B0609020204030204" pitchFamily="49" charset="0"/>
              </a:rPr>
              <a:t>"ABES Engineering </a:t>
            </a:r>
            <a:r>
              <a:rPr lang="en-US" sz="2400" dirty="0" err="1">
                <a:solidFill>
                  <a:srgbClr val="2A00FF"/>
                </a:solidFill>
                <a:latin typeface="Consolas" panose="020B0609020204030204" pitchFamily="49" charset="0"/>
              </a:rPr>
              <a:t>COllege</a:t>
            </a:r>
            <a:r>
              <a:rPr lang="en-US" sz="2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// Using a text block 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text2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2A00FF"/>
                </a:solidFill>
                <a:latin typeface="Consolas" panose="020B0609020204030204" pitchFamily="49" charset="0"/>
              </a:rPr>
              <a:t>""" 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2A00FF"/>
                </a:solidFill>
                <a:latin typeface="Consolas" panose="020B0609020204030204" pitchFamily="49" charset="0"/>
              </a:rPr>
              <a:t>ABES Engineering </a:t>
            </a:r>
            <a:r>
              <a:rPr lang="en-US" sz="2400" dirty="0" err="1">
                <a:solidFill>
                  <a:srgbClr val="2A00FF"/>
                </a:solidFill>
                <a:latin typeface="Consolas" panose="020B0609020204030204" pitchFamily="49" charset="0"/>
              </a:rPr>
              <a:t>COllege</a:t>
            </a:r>
            <a:r>
              <a:rPr lang="en-US" sz="2400" dirty="0">
                <a:solidFill>
                  <a:srgbClr val="2A00FF"/>
                </a:solidFill>
                <a:latin typeface="Consolas" panose="020B0609020204030204" pitchFamily="49" charset="0"/>
              </a:rPr>
              <a:t>"""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// Both text1 and text2 are strings of equal value 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text1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.equals(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text2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)); </a:t>
            </a:r>
            <a:r>
              <a:rPr 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// true 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text1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text2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algn="just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679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70609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Records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68863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Records are a better choice than classes in situations where you are primarily storing data and not defining any behavior.</a:t>
            </a:r>
          </a:p>
          <a:p>
            <a:pPr marL="0" indent="0" algn="just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039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706090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Why Records are good for storing data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688632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With a Record, you can define the data fields in one line of code, instead of having to define a constructor and getter/setter methods for each field in a class. This makes your code shorter, easier to read, and less prone to errors.</a:t>
            </a:r>
          </a:p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Records have a built-in equals() and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hashCode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() method, which makes it easy to compare two instances of a Record based on their values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967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3339</TotalTime>
  <Words>949</Words>
  <Application>Microsoft Office PowerPoint</Application>
  <PresentationFormat>On-screen Show (4:3)</PresentationFormat>
  <Paragraphs>123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Consolas</vt:lpstr>
      <vt:lpstr>Office Theme</vt:lpstr>
      <vt:lpstr> Object Oriented Programming with Java (Subject Code: BCS-403)</vt:lpstr>
      <vt:lpstr>Lecture 26</vt:lpstr>
      <vt:lpstr>Text Blocks in Java 15</vt:lpstr>
      <vt:lpstr>  </vt:lpstr>
      <vt:lpstr>Example of text blocks   </vt:lpstr>
      <vt:lpstr>  </vt:lpstr>
      <vt:lpstr>Example of Text Blocks</vt:lpstr>
      <vt:lpstr>Records</vt:lpstr>
      <vt:lpstr>Why Records are good for storing data</vt:lpstr>
      <vt:lpstr>Data Transfer Objects (DTOs)</vt:lpstr>
      <vt:lpstr>Immutable objects</vt:lpstr>
      <vt:lpstr>Person Record</vt:lpstr>
      <vt:lpstr>Sealed Class in Java</vt:lpstr>
      <vt:lpstr>Steps to Create a Sealed Class</vt:lpstr>
      <vt:lpstr>Example of Sealed Class</vt:lpstr>
      <vt:lpstr>  </vt:lpstr>
      <vt:lpstr>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Administrator</dc:creator>
  <cp:lastModifiedBy>User</cp:lastModifiedBy>
  <cp:revision>487</cp:revision>
  <dcterms:created xsi:type="dcterms:W3CDTF">2016-07-13T05:39:24Z</dcterms:created>
  <dcterms:modified xsi:type="dcterms:W3CDTF">2024-05-31T04:38:13Z</dcterms:modified>
</cp:coreProperties>
</file>