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9" r:id="rId2"/>
    <p:sldId id="460" r:id="rId3"/>
    <p:sldId id="470" r:id="rId4"/>
    <p:sldId id="471" r:id="rId5"/>
    <p:sldId id="472" r:id="rId6"/>
    <p:sldId id="473" r:id="rId7"/>
    <p:sldId id="474" r:id="rId8"/>
    <p:sldId id="475" r:id="rId9"/>
    <p:sldId id="476" r:id="rId10"/>
    <p:sldId id="257" r:id="rId11"/>
    <p:sldId id="258" r:id="rId12"/>
    <p:sldId id="259" r:id="rId13"/>
    <p:sldId id="260" r:id="rId14"/>
    <p:sldId id="262" r:id="rId15"/>
    <p:sldId id="263" r:id="rId16"/>
    <p:sldId id="264" r:id="rId17"/>
    <p:sldId id="265" r:id="rId18"/>
    <p:sldId id="266" r:id="rId19"/>
    <p:sldId id="267" r:id="rId20"/>
    <p:sldId id="268" r:id="rId21"/>
    <p:sldId id="269" r:id="rId22"/>
    <p:sldId id="270" r:id="rId23"/>
    <p:sldId id="271" r:id="rId24"/>
    <p:sldId id="272" r:id="rId25"/>
    <p:sldId id="416" r:id="rId26"/>
    <p:sldId id="273" r:id="rId27"/>
    <p:sldId id="274" r:id="rId28"/>
    <p:sldId id="27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pPr/>
              <a:t>4/8/2024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pPr/>
              <a:t>4/8/2024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pPr/>
              <a:t>4/8/2024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pPr/>
              <a:t>4/8/2024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3BE48-04C9-46F1-B9C6-D84AEDBAF2EB}" type="datetimeFigureOut">
              <a:rPr lang="en-US" smtClean="0"/>
              <a:pPr/>
              <a:t>4/8/2024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3E3BE48-04C9-46F1-B9C6-D84AEDBAF2EB}" type="datetimeFigureOut">
              <a:rPr lang="en-US" smtClean="0"/>
              <a:pPr/>
              <a:t>4/8/2024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3E3BE48-04C9-46F1-B9C6-D84AEDBAF2EB}" type="datetimeFigureOut">
              <a:rPr lang="en-US" smtClean="0"/>
              <a:pPr/>
              <a:t>4/8/2024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E3BE48-04C9-46F1-B9C6-D84AEDBAF2EB}" type="datetimeFigureOut">
              <a:rPr lang="en-US" smtClean="0"/>
              <a:pPr/>
              <a:t>4/8/2024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3BE48-04C9-46F1-B9C6-D84AEDBAF2EB}" type="datetimeFigureOut">
              <a:rPr lang="en-US" smtClean="0"/>
              <a:pPr/>
              <a:t>4/8/2024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3BE48-04C9-46F1-B9C6-D84AEDBAF2EB}" type="datetimeFigureOut">
              <a:rPr lang="en-US" smtClean="0"/>
              <a:pPr/>
              <a:t>4/8/2024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3BE48-04C9-46F1-B9C6-D84AEDBAF2EB}" type="datetimeFigureOut">
              <a:rPr lang="en-US" smtClean="0"/>
              <a:pPr/>
              <a:t>4/8/2024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8EE9AF-8642-4017-A128-977BC26508A6}"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3BE48-04C9-46F1-B9C6-D84AEDBAF2EB}" type="datetimeFigureOut">
              <a:rPr lang="en-US" smtClean="0"/>
              <a:pPr/>
              <a:t>4/8/2024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EE9AF-8642-4017-A128-977BC26508A6}"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1</a:t>
            </a:r>
          </a:p>
          <a:p>
            <a:r>
              <a:rPr lang="en-US" sz="3600" b="1" dirty="0">
                <a:solidFill>
                  <a:srgbClr val="C00000"/>
                </a:solidFill>
              </a:rPr>
              <a:t>Lecture 3</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dirty="0">
                <a:solidFill>
                  <a:srgbClr val="FF0000"/>
                </a:solidFill>
              </a:rPr>
              <a:t>Operators in java</a:t>
            </a: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214422"/>
            <a:ext cx="8229600" cy="5429288"/>
          </a:xfrm>
        </p:spPr>
        <p:txBody>
          <a:bodyPr>
            <a:normAutofit fontScale="92500" lnSpcReduction="20000"/>
          </a:bodyPr>
          <a:lstStyle/>
          <a:p>
            <a:pPr>
              <a:buNone/>
            </a:pPr>
            <a:r>
              <a:rPr lang="en-IN" b="1" dirty="0"/>
              <a:t>Operator</a:t>
            </a:r>
            <a:r>
              <a:rPr lang="en-IN" dirty="0"/>
              <a:t> in java is a symbol that is used to perform operations. For example: +, -, *, / etc.</a:t>
            </a:r>
          </a:p>
          <a:p>
            <a:pPr>
              <a:buNone/>
            </a:pPr>
            <a:r>
              <a:rPr lang="en-IN" dirty="0"/>
              <a:t>There are many types of operators in java which are given below:</a:t>
            </a:r>
          </a:p>
          <a:p>
            <a:r>
              <a:rPr lang="en-IN" dirty="0"/>
              <a:t>Unary Operator,</a:t>
            </a:r>
          </a:p>
          <a:p>
            <a:r>
              <a:rPr lang="en-IN" dirty="0"/>
              <a:t>Arithmetic Operator,</a:t>
            </a:r>
          </a:p>
          <a:p>
            <a:r>
              <a:rPr lang="en-IN" dirty="0"/>
              <a:t>shift Operator,</a:t>
            </a:r>
          </a:p>
          <a:p>
            <a:r>
              <a:rPr lang="en-IN" dirty="0"/>
              <a:t>Relational Operator,</a:t>
            </a:r>
          </a:p>
          <a:p>
            <a:r>
              <a:rPr lang="en-IN" dirty="0"/>
              <a:t>Bitwise Operator,</a:t>
            </a:r>
          </a:p>
          <a:p>
            <a:r>
              <a:rPr lang="en-IN" dirty="0"/>
              <a:t>Logical Operator,</a:t>
            </a:r>
          </a:p>
          <a:p>
            <a:r>
              <a:rPr lang="en-IN" dirty="0"/>
              <a:t>Ternary Operator and</a:t>
            </a:r>
          </a:p>
          <a:p>
            <a:r>
              <a:rPr lang="en-IN" dirty="0"/>
              <a:t>Assignment Operator.</a:t>
            </a:r>
          </a:p>
          <a:p>
            <a:endParaRPr lang="en-IN" dirty="0"/>
          </a:p>
        </p:txBody>
      </p:sp>
    </p:spTree>
    <p:extLst>
      <p:ext uri="{BB962C8B-B14F-4D97-AF65-F5344CB8AC3E}">
        <p14:creationId xmlns:p14="http://schemas.microsoft.com/office/powerpoint/2010/main" val="121426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939784"/>
          </a:xfrm>
        </p:spPr>
        <p:txBody>
          <a:bodyPr>
            <a:normAutofit fontScale="90000"/>
          </a:bodyPr>
          <a:lstStyle/>
          <a:p>
            <a:r>
              <a:rPr lang="en-IN" dirty="0">
                <a:solidFill>
                  <a:srgbClr val="FF0000"/>
                </a:solidFill>
              </a:rPr>
              <a:t>Java Unary Operator Example: ++ and --</a:t>
            </a: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IN" b="1" dirty="0"/>
              <a:t>class</a:t>
            </a:r>
            <a:r>
              <a:rPr lang="en-IN" dirty="0"/>
              <a:t> </a:t>
            </a:r>
            <a:r>
              <a:rPr lang="en-IN" dirty="0" err="1"/>
              <a:t>OperatorExample</a:t>
            </a:r>
            <a:r>
              <a:rPr lang="en-IN" dirty="0"/>
              <a:t>{  </a:t>
            </a:r>
          </a:p>
          <a:p>
            <a:pPr>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buNone/>
            </a:pPr>
            <a:r>
              <a:rPr lang="en-IN" b="1" dirty="0" err="1"/>
              <a:t>int</a:t>
            </a:r>
            <a:r>
              <a:rPr lang="en-IN" dirty="0"/>
              <a:t> x=10;  </a:t>
            </a:r>
          </a:p>
          <a:p>
            <a:pPr>
              <a:buNone/>
            </a:pPr>
            <a:r>
              <a:rPr lang="en-IN" dirty="0" err="1"/>
              <a:t>System.out.println</a:t>
            </a:r>
            <a:r>
              <a:rPr lang="en-IN" dirty="0"/>
              <a:t>(x++);//10 (11)  </a:t>
            </a:r>
          </a:p>
          <a:p>
            <a:pPr>
              <a:buNone/>
            </a:pPr>
            <a:r>
              <a:rPr lang="en-IN" dirty="0" err="1"/>
              <a:t>System.out.println</a:t>
            </a:r>
            <a:r>
              <a:rPr lang="en-IN" dirty="0"/>
              <a:t>(++x);//12  </a:t>
            </a:r>
          </a:p>
          <a:p>
            <a:pPr>
              <a:buNone/>
            </a:pPr>
            <a:r>
              <a:rPr lang="en-IN" dirty="0" err="1"/>
              <a:t>System.out.println</a:t>
            </a:r>
            <a:r>
              <a:rPr lang="en-IN" dirty="0"/>
              <a:t>(x--);//12 (11)  </a:t>
            </a:r>
          </a:p>
          <a:p>
            <a:pPr>
              <a:buNone/>
            </a:pPr>
            <a:r>
              <a:rPr lang="en-IN" dirty="0" err="1"/>
              <a:t>System.out.println</a:t>
            </a:r>
            <a:r>
              <a:rPr lang="en-IN" dirty="0"/>
              <a:t>(--x);//10  </a:t>
            </a:r>
          </a:p>
          <a:p>
            <a:pPr>
              <a:buNone/>
            </a:pPr>
            <a:r>
              <a:rPr lang="en-IN" dirty="0"/>
              <a:t>}}  </a:t>
            </a:r>
          </a:p>
          <a:p>
            <a:endParaRPr lang="en-IN" dirty="0"/>
          </a:p>
        </p:txBody>
      </p:sp>
    </p:spTree>
    <p:extLst>
      <p:ext uri="{BB962C8B-B14F-4D97-AF65-F5344CB8AC3E}">
        <p14:creationId xmlns:p14="http://schemas.microsoft.com/office/powerpoint/2010/main" val="389095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IN" dirty="0">
                <a:solidFill>
                  <a:srgbClr val="FF0000"/>
                </a:solidFill>
              </a:rPr>
              <a:t>Output:</a:t>
            </a:r>
          </a:p>
          <a:p>
            <a:pPr>
              <a:buNone/>
            </a:pPr>
            <a:r>
              <a:rPr lang="en-IN" dirty="0"/>
              <a:t>10</a:t>
            </a:r>
          </a:p>
          <a:p>
            <a:pPr>
              <a:buNone/>
            </a:pPr>
            <a:r>
              <a:rPr lang="en-IN" dirty="0"/>
              <a:t>12</a:t>
            </a:r>
          </a:p>
          <a:p>
            <a:pPr>
              <a:buNone/>
            </a:pPr>
            <a:r>
              <a:rPr lang="en-IN" dirty="0"/>
              <a:t>12</a:t>
            </a:r>
          </a:p>
          <a:p>
            <a:pPr>
              <a:buNone/>
            </a:pPr>
            <a:r>
              <a:rPr lang="en-IN" dirty="0"/>
              <a:t>10</a:t>
            </a:r>
          </a:p>
          <a:p>
            <a:endParaRPr lang="en-IN" dirty="0"/>
          </a:p>
        </p:txBody>
      </p:sp>
    </p:spTree>
    <p:extLst>
      <p:ext uri="{BB962C8B-B14F-4D97-AF65-F5344CB8AC3E}">
        <p14:creationId xmlns:p14="http://schemas.microsoft.com/office/powerpoint/2010/main" val="1739057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IN" b="1" dirty="0"/>
              <a:t>class</a:t>
            </a:r>
            <a:r>
              <a:rPr lang="en-IN" dirty="0"/>
              <a:t> </a:t>
            </a:r>
            <a:r>
              <a:rPr lang="en-IN" dirty="0" err="1"/>
              <a:t>OperatorExample</a:t>
            </a:r>
            <a:r>
              <a:rPr lang="en-IN" dirty="0"/>
              <a:t>{  </a:t>
            </a:r>
          </a:p>
          <a:p>
            <a:pPr>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buNone/>
            </a:pPr>
            <a:r>
              <a:rPr lang="en-IN" b="1" dirty="0" err="1"/>
              <a:t>int</a:t>
            </a:r>
            <a:r>
              <a:rPr lang="en-IN" dirty="0"/>
              <a:t> a=10;  </a:t>
            </a:r>
          </a:p>
          <a:p>
            <a:pPr>
              <a:buNone/>
            </a:pPr>
            <a:r>
              <a:rPr lang="en-IN" b="1" dirty="0" err="1"/>
              <a:t>int</a:t>
            </a:r>
            <a:r>
              <a:rPr lang="en-IN" dirty="0"/>
              <a:t> b=10;  </a:t>
            </a:r>
          </a:p>
          <a:p>
            <a:pPr>
              <a:buNone/>
            </a:pPr>
            <a:r>
              <a:rPr lang="en-IN" dirty="0" err="1"/>
              <a:t>System.out.println</a:t>
            </a:r>
            <a:r>
              <a:rPr lang="en-IN" dirty="0"/>
              <a:t>(a++ + ++a);//10+12=22  </a:t>
            </a:r>
          </a:p>
          <a:p>
            <a:pPr>
              <a:buNone/>
            </a:pPr>
            <a:r>
              <a:rPr lang="en-IN" dirty="0" err="1"/>
              <a:t>System.out.println</a:t>
            </a:r>
            <a:r>
              <a:rPr lang="en-IN" dirty="0"/>
              <a:t>(b++ + b++);//10+11=21  </a:t>
            </a:r>
          </a:p>
          <a:p>
            <a:pPr>
              <a:buNone/>
            </a:pPr>
            <a:r>
              <a:rPr lang="en-IN" dirty="0"/>
              <a:t> }}  </a:t>
            </a:r>
          </a:p>
          <a:p>
            <a:endParaRPr lang="en-IN" dirty="0"/>
          </a:p>
        </p:txBody>
      </p:sp>
    </p:spTree>
    <p:extLst>
      <p:ext uri="{BB962C8B-B14F-4D97-AF65-F5344CB8AC3E}">
        <p14:creationId xmlns:p14="http://schemas.microsoft.com/office/powerpoint/2010/main" val="3852221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14290"/>
            <a:ext cx="8229600" cy="6429420"/>
          </a:xfrm>
        </p:spPr>
        <p:txBody>
          <a:bodyPr>
            <a:normAutofit/>
          </a:bodyPr>
          <a:lstStyle/>
          <a:p>
            <a:pPr>
              <a:buNone/>
            </a:pPr>
            <a:r>
              <a:rPr lang="en-IN" b="1" dirty="0"/>
              <a:t>class</a:t>
            </a:r>
            <a:r>
              <a:rPr lang="en-IN" dirty="0"/>
              <a:t> </a:t>
            </a:r>
            <a:r>
              <a:rPr lang="en-IN" dirty="0" err="1"/>
              <a:t>OperatorExample</a:t>
            </a:r>
            <a:r>
              <a:rPr lang="en-IN" dirty="0"/>
              <a:t>{  </a:t>
            </a:r>
          </a:p>
          <a:p>
            <a:pPr>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buNone/>
            </a:pPr>
            <a:r>
              <a:rPr lang="en-IN" b="1" dirty="0" err="1"/>
              <a:t>int</a:t>
            </a:r>
            <a:r>
              <a:rPr lang="en-IN" dirty="0"/>
              <a:t> a=10;  </a:t>
            </a:r>
          </a:p>
          <a:p>
            <a:pPr>
              <a:buNone/>
            </a:pPr>
            <a:r>
              <a:rPr lang="en-IN" b="1" dirty="0" err="1"/>
              <a:t>int</a:t>
            </a:r>
            <a:r>
              <a:rPr lang="en-IN" dirty="0"/>
              <a:t> b=5;  </a:t>
            </a:r>
          </a:p>
          <a:p>
            <a:pPr>
              <a:buNone/>
            </a:pPr>
            <a:r>
              <a:rPr lang="en-IN" dirty="0" err="1"/>
              <a:t>System.out.println</a:t>
            </a:r>
            <a:r>
              <a:rPr lang="en-IN" dirty="0"/>
              <a:t>(</a:t>
            </a:r>
            <a:r>
              <a:rPr lang="en-IN" dirty="0" err="1"/>
              <a:t>a+b</a:t>
            </a:r>
            <a:r>
              <a:rPr lang="en-IN" dirty="0"/>
              <a:t>);//15  </a:t>
            </a:r>
          </a:p>
          <a:p>
            <a:pPr>
              <a:buNone/>
            </a:pPr>
            <a:r>
              <a:rPr lang="en-IN" dirty="0" err="1"/>
              <a:t>System.out.println</a:t>
            </a:r>
            <a:r>
              <a:rPr lang="en-IN" dirty="0"/>
              <a:t>(a-b);//5  </a:t>
            </a:r>
          </a:p>
          <a:p>
            <a:pPr>
              <a:buNone/>
            </a:pPr>
            <a:r>
              <a:rPr lang="en-IN" dirty="0" err="1"/>
              <a:t>System.out.println</a:t>
            </a:r>
            <a:r>
              <a:rPr lang="en-IN" dirty="0"/>
              <a:t>(a*b);//50  </a:t>
            </a:r>
          </a:p>
          <a:p>
            <a:pPr>
              <a:buNone/>
            </a:pPr>
            <a:r>
              <a:rPr lang="en-IN" dirty="0" err="1"/>
              <a:t>System.out.println</a:t>
            </a:r>
            <a:r>
              <a:rPr lang="en-IN" dirty="0"/>
              <a:t>(a/b);//2  </a:t>
            </a:r>
          </a:p>
          <a:p>
            <a:pPr>
              <a:buNone/>
            </a:pPr>
            <a:r>
              <a:rPr lang="en-IN" dirty="0" err="1"/>
              <a:t>System.out.println</a:t>
            </a:r>
            <a:r>
              <a:rPr lang="en-IN" dirty="0"/>
              <a:t>(</a:t>
            </a:r>
            <a:r>
              <a:rPr lang="en-IN" dirty="0" err="1"/>
              <a:t>a%b</a:t>
            </a:r>
            <a:r>
              <a:rPr lang="en-IN" dirty="0"/>
              <a:t>);//0  </a:t>
            </a:r>
          </a:p>
          <a:p>
            <a:pPr>
              <a:buNone/>
            </a:pPr>
            <a:r>
              <a:rPr lang="en-IN" dirty="0"/>
              <a:t>}}  </a:t>
            </a:r>
          </a:p>
          <a:p>
            <a:endParaRPr lang="en-IN" dirty="0"/>
          </a:p>
        </p:txBody>
      </p:sp>
    </p:spTree>
    <p:extLst>
      <p:ext uri="{BB962C8B-B14F-4D97-AF65-F5344CB8AC3E}">
        <p14:creationId xmlns:p14="http://schemas.microsoft.com/office/powerpoint/2010/main" val="1361018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11288"/>
          </a:xfrm>
        </p:spPr>
        <p:txBody>
          <a:bodyPr>
            <a:normAutofit fontScale="90000"/>
          </a:bodyPr>
          <a:lstStyle/>
          <a:p>
            <a:br>
              <a:rPr lang="en-IN" dirty="0">
                <a:solidFill>
                  <a:srgbClr val="FF0000"/>
                </a:solidFill>
              </a:rPr>
            </a:br>
            <a:r>
              <a:rPr lang="en-IN" dirty="0">
                <a:solidFill>
                  <a:srgbClr val="FF0000"/>
                </a:solidFill>
              </a:rPr>
              <a:t>Java AND Operator Example:</a:t>
            </a:r>
            <a:br>
              <a:rPr lang="en-IN" dirty="0">
                <a:solidFill>
                  <a:srgbClr val="FF0000"/>
                </a:solidFill>
              </a:rPr>
            </a:br>
            <a:r>
              <a:rPr lang="en-IN" dirty="0">
                <a:solidFill>
                  <a:srgbClr val="FF0000"/>
                </a:solidFill>
              </a:rPr>
              <a:t> Logical &amp;&amp; and Bitwise &amp;</a:t>
            </a:r>
            <a:br>
              <a:rPr lang="en-IN" dirty="0"/>
            </a:b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000240"/>
            <a:ext cx="8229600" cy="4643470"/>
          </a:xfrm>
        </p:spPr>
        <p:txBody>
          <a:bodyPr>
            <a:normAutofit/>
          </a:bodyPr>
          <a:lstStyle/>
          <a:p>
            <a:r>
              <a:rPr lang="en-IN" dirty="0"/>
              <a:t>The logical &amp;&amp; operator doesn't check second condition if first condition is false. It checks second condition only if first one is true.</a:t>
            </a:r>
          </a:p>
          <a:p>
            <a:r>
              <a:rPr lang="en-IN" dirty="0"/>
              <a:t>The bitwise &amp; operator always checks both conditions whether first condition is true or false.</a:t>
            </a:r>
          </a:p>
          <a:p>
            <a:endParaRPr lang="en-IN" dirty="0"/>
          </a:p>
        </p:txBody>
      </p:sp>
    </p:spTree>
    <p:extLst>
      <p:ext uri="{BB962C8B-B14F-4D97-AF65-F5344CB8AC3E}">
        <p14:creationId xmlns:p14="http://schemas.microsoft.com/office/powerpoint/2010/main" val="603445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428604"/>
            <a:ext cx="8229600" cy="6215106"/>
          </a:xfrm>
        </p:spPr>
        <p:txBody>
          <a:bodyPr>
            <a:normAutofit/>
          </a:bodyPr>
          <a:lstStyle/>
          <a:p>
            <a:pPr>
              <a:buNone/>
            </a:pPr>
            <a:r>
              <a:rPr lang="en-IN" sz="2800" b="1" dirty="0"/>
              <a:t>class</a:t>
            </a:r>
            <a:r>
              <a:rPr lang="en-IN" sz="2800" dirty="0"/>
              <a:t> </a:t>
            </a:r>
            <a:r>
              <a:rPr lang="en-IN" sz="2800" dirty="0" err="1"/>
              <a:t>OperatorExample</a:t>
            </a:r>
            <a:r>
              <a:rPr lang="en-IN" sz="2800" dirty="0"/>
              <a:t>{  </a:t>
            </a:r>
          </a:p>
          <a:p>
            <a:pPr>
              <a:buNone/>
            </a:pPr>
            <a:r>
              <a:rPr lang="en-IN" sz="2800" b="1" dirty="0"/>
              <a:t>public</a:t>
            </a:r>
            <a:r>
              <a:rPr lang="en-IN" sz="2800" dirty="0"/>
              <a:t> </a:t>
            </a:r>
            <a:r>
              <a:rPr lang="en-IN" sz="2800" b="1" dirty="0"/>
              <a:t>static</a:t>
            </a:r>
            <a:r>
              <a:rPr lang="en-IN" sz="2800" dirty="0"/>
              <a:t> </a:t>
            </a:r>
            <a:r>
              <a:rPr lang="en-IN" sz="2800" b="1" dirty="0"/>
              <a:t>void</a:t>
            </a:r>
            <a:r>
              <a:rPr lang="en-IN" sz="2800" dirty="0"/>
              <a:t> main(String </a:t>
            </a:r>
            <a:r>
              <a:rPr lang="en-IN" sz="2800" dirty="0" err="1"/>
              <a:t>args</a:t>
            </a:r>
            <a:r>
              <a:rPr lang="en-IN" sz="2800" dirty="0"/>
              <a:t>[]){  </a:t>
            </a:r>
          </a:p>
          <a:p>
            <a:pPr>
              <a:buNone/>
            </a:pPr>
            <a:r>
              <a:rPr lang="en-IN" sz="2800" b="1" dirty="0" err="1"/>
              <a:t>int</a:t>
            </a:r>
            <a:r>
              <a:rPr lang="en-IN" sz="2800" dirty="0"/>
              <a:t> a=10;  </a:t>
            </a:r>
          </a:p>
          <a:p>
            <a:pPr>
              <a:buNone/>
            </a:pPr>
            <a:r>
              <a:rPr lang="en-IN" sz="2800" b="1" dirty="0" err="1"/>
              <a:t>int</a:t>
            </a:r>
            <a:r>
              <a:rPr lang="en-IN" sz="2800" dirty="0"/>
              <a:t> b=5;  </a:t>
            </a:r>
          </a:p>
          <a:p>
            <a:pPr>
              <a:buNone/>
            </a:pPr>
            <a:r>
              <a:rPr lang="en-IN" sz="2800" b="1" dirty="0" err="1"/>
              <a:t>int</a:t>
            </a:r>
            <a:r>
              <a:rPr lang="en-IN" sz="2800" dirty="0"/>
              <a:t> c=20;  </a:t>
            </a:r>
          </a:p>
          <a:p>
            <a:pPr>
              <a:buNone/>
            </a:pPr>
            <a:r>
              <a:rPr lang="en-IN" sz="2800" dirty="0" err="1"/>
              <a:t>System.out.println</a:t>
            </a:r>
            <a:r>
              <a:rPr lang="en-IN" sz="2800" dirty="0"/>
              <a:t>(a&lt;b&amp;&amp;a&lt;c);//false &amp;&amp; true = false  </a:t>
            </a:r>
          </a:p>
          <a:p>
            <a:pPr>
              <a:buNone/>
            </a:pPr>
            <a:r>
              <a:rPr lang="en-IN" sz="2800" dirty="0" err="1"/>
              <a:t>System.out.println</a:t>
            </a:r>
            <a:r>
              <a:rPr lang="en-IN" sz="2800" dirty="0"/>
              <a:t>(a&lt;</a:t>
            </a:r>
            <a:r>
              <a:rPr lang="en-IN" sz="2800" dirty="0" err="1"/>
              <a:t>b&amp;a</a:t>
            </a:r>
            <a:r>
              <a:rPr lang="en-IN" sz="2800" dirty="0"/>
              <a:t>&lt;c);//false &amp; true = false  </a:t>
            </a:r>
          </a:p>
          <a:p>
            <a:pPr>
              <a:buNone/>
            </a:pPr>
            <a:r>
              <a:rPr lang="en-IN" sz="2800" dirty="0"/>
              <a:t>}} </a:t>
            </a:r>
            <a:r>
              <a:rPr lang="en-IN" dirty="0"/>
              <a:t> </a:t>
            </a:r>
          </a:p>
          <a:p>
            <a:endParaRPr lang="en-IN" dirty="0"/>
          </a:p>
        </p:txBody>
      </p:sp>
    </p:spTree>
    <p:extLst>
      <p:ext uri="{BB962C8B-B14F-4D97-AF65-F5344CB8AC3E}">
        <p14:creationId xmlns:p14="http://schemas.microsoft.com/office/powerpoint/2010/main" val="75774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85728"/>
            <a:ext cx="8229600" cy="6357982"/>
          </a:xfrm>
        </p:spPr>
        <p:txBody>
          <a:bodyPr>
            <a:normAutofit/>
          </a:bodyPr>
          <a:lstStyle/>
          <a:p>
            <a:pPr>
              <a:buNone/>
            </a:pPr>
            <a:r>
              <a:rPr lang="en-IN" sz="2600" b="1" dirty="0"/>
              <a:t>class</a:t>
            </a:r>
            <a:r>
              <a:rPr lang="en-IN" sz="2600" dirty="0"/>
              <a:t> </a:t>
            </a:r>
            <a:r>
              <a:rPr lang="en-IN" sz="2600" dirty="0" err="1"/>
              <a:t>OperatorExample</a:t>
            </a:r>
            <a:r>
              <a:rPr lang="en-IN" sz="2600" dirty="0"/>
              <a:t>{  </a:t>
            </a:r>
          </a:p>
          <a:p>
            <a:pPr>
              <a:buNone/>
            </a:pPr>
            <a:r>
              <a:rPr lang="en-IN" sz="2600" b="1" dirty="0"/>
              <a:t>public</a:t>
            </a:r>
            <a:r>
              <a:rPr lang="en-IN" sz="2600" dirty="0"/>
              <a:t> </a:t>
            </a:r>
            <a:r>
              <a:rPr lang="en-IN" sz="2600" b="1" dirty="0"/>
              <a:t>static</a:t>
            </a:r>
            <a:r>
              <a:rPr lang="en-IN" sz="2600" dirty="0"/>
              <a:t> </a:t>
            </a:r>
            <a:r>
              <a:rPr lang="en-IN" sz="2600" b="1" dirty="0"/>
              <a:t>void</a:t>
            </a:r>
            <a:r>
              <a:rPr lang="en-IN" sz="2600" dirty="0"/>
              <a:t> main(String </a:t>
            </a:r>
            <a:r>
              <a:rPr lang="en-IN" sz="2600" dirty="0" err="1"/>
              <a:t>args</a:t>
            </a:r>
            <a:r>
              <a:rPr lang="en-IN" sz="2600" dirty="0"/>
              <a:t>[]){  </a:t>
            </a:r>
          </a:p>
          <a:p>
            <a:pPr>
              <a:buNone/>
            </a:pPr>
            <a:r>
              <a:rPr lang="en-IN" sz="2600" b="1" dirty="0" err="1"/>
              <a:t>int</a:t>
            </a:r>
            <a:r>
              <a:rPr lang="en-IN" sz="2600" dirty="0"/>
              <a:t> a=10;  </a:t>
            </a:r>
          </a:p>
          <a:p>
            <a:pPr>
              <a:buNone/>
            </a:pPr>
            <a:r>
              <a:rPr lang="en-IN" sz="2600" b="1" dirty="0" err="1"/>
              <a:t>int</a:t>
            </a:r>
            <a:r>
              <a:rPr lang="en-IN" sz="2600" dirty="0"/>
              <a:t> b=5;  </a:t>
            </a:r>
          </a:p>
          <a:p>
            <a:pPr>
              <a:buNone/>
            </a:pPr>
            <a:r>
              <a:rPr lang="en-IN" sz="2600" b="1" dirty="0" err="1"/>
              <a:t>int</a:t>
            </a:r>
            <a:r>
              <a:rPr lang="en-IN" sz="2600" dirty="0"/>
              <a:t> c=20;  </a:t>
            </a:r>
          </a:p>
          <a:p>
            <a:pPr>
              <a:buNone/>
            </a:pPr>
            <a:r>
              <a:rPr lang="en-IN" sz="2600" dirty="0" err="1"/>
              <a:t>System.out.println</a:t>
            </a:r>
            <a:r>
              <a:rPr lang="en-IN" sz="2600" dirty="0"/>
              <a:t>(a&lt;b&amp;&amp;a++&lt;c);//false &amp;&amp; true = false  </a:t>
            </a:r>
          </a:p>
          <a:p>
            <a:pPr>
              <a:buNone/>
            </a:pPr>
            <a:r>
              <a:rPr lang="en-IN" sz="2600" dirty="0" err="1"/>
              <a:t>System.out.println</a:t>
            </a:r>
            <a:r>
              <a:rPr lang="en-IN" sz="2600" dirty="0"/>
              <a:t>(a);//10 because second condition is not checked  </a:t>
            </a:r>
          </a:p>
          <a:p>
            <a:pPr>
              <a:buNone/>
            </a:pPr>
            <a:r>
              <a:rPr lang="en-IN" sz="2600" dirty="0" err="1"/>
              <a:t>System.out.println</a:t>
            </a:r>
            <a:r>
              <a:rPr lang="en-IN" sz="2600" dirty="0"/>
              <a:t>(a&lt;</a:t>
            </a:r>
            <a:r>
              <a:rPr lang="en-IN" sz="2600" dirty="0" err="1"/>
              <a:t>b&amp;a</a:t>
            </a:r>
            <a:r>
              <a:rPr lang="en-IN" sz="2600" dirty="0"/>
              <a:t>++&lt;c);//false &amp; true = false  </a:t>
            </a:r>
          </a:p>
          <a:p>
            <a:pPr>
              <a:buNone/>
            </a:pPr>
            <a:r>
              <a:rPr lang="en-IN" sz="2600" dirty="0" err="1"/>
              <a:t>System.out.println</a:t>
            </a:r>
            <a:r>
              <a:rPr lang="en-IN" sz="2600" dirty="0"/>
              <a:t>(a);//11 because second condition is checked  </a:t>
            </a:r>
          </a:p>
          <a:p>
            <a:pPr>
              <a:buNone/>
            </a:pPr>
            <a:r>
              <a:rPr lang="en-IN" sz="2600" dirty="0"/>
              <a:t>}} </a:t>
            </a:r>
            <a:r>
              <a:rPr lang="en-IN" dirty="0"/>
              <a:t> </a:t>
            </a:r>
          </a:p>
          <a:p>
            <a:endParaRPr lang="en-IN" dirty="0"/>
          </a:p>
        </p:txBody>
      </p:sp>
    </p:spTree>
    <p:extLst>
      <p:ext uri="{BB962C8B-B14F-4D97-AF65-F5344CB8AC3E}">
        <p14:creationId xmlns:p14="http://schemas.microsoft.com/office/powerpoint/2010/main" val="150464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582726"/>
          </a:xfrm>
        </p:spPr>
        <p:txBody>
          <a:bodyPr>
            <a:normAutofit fontScale="90000"/>
          </a:bodyPr>
          <a:lstStyle/>
          <a:p>
            <a:r>
              <a:rPr lang="en-IN" dirty="0">
                <a:solidFill>
                  <a:srgbClr val="FF0000"/>
                </a:solidFill>
              </a:rPr>
              <a:t>Java OR Operator Example: Logical || and Bitwise |</a:t>
            </a:r>
            <a:br>
              <a:rPr lang="en-IN" dirty="0"/>
            </a:b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071678"/>
            <a:ext cx="8229600" cy="4572032"/>
          </a:xfrm>
        </p:spPr>
        <p:txBody>
          <a:bodyPr>
            <a:normAutofit/>
          </a:bodyPr>
          <a:lstStyle/>
          <a:p>
            <a:r>
              <a:rPr lang="en-IN" dirty="0"/>
              <a:t>The logical || operator doesn't check second condition if first condition is true. It checks second condition only if first one is false.</a:t>
            </a:r>
          </a:p>
          <a:p>
            <a:r>
              <a:rPr lang="en-IN" dirty="0"/>
              <a:t>The bitwise | operator always checks both conditions whether first condition is true or false.</a:t>
            </a:r>
          </a:p>
          <a:p>
            <a:endParaRPr lang="en-IN" dirty="0"/>
          </a:p>
        </p:txBody>
      </p:sp>
    </p:spTree>
    <p:extLst>
      <p:ext uri="{BB962C8B-B14F-4D97-AF65-F5344CB8AC3E}">
        <p14:creationId xmlns:p14="http://schemas.microsoft.com/office/powerpoint/2010/main" val="1288881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14290"/>
            <a:ext cx="8229600" cy="6429420"/>
          </a:xfrm>
        </p:spPr>
        <p:txBody>
          <a:bodyPr>
            <a:normAutofit fontScale="85000" lnSpcReduction="20000"/>
          </a:bodyPr>
          <a:lstStyle/>
          <a:p>
            <a:pPr>
              <a:buNone/>
            </a:pPr>
            <a:r>
              <a:rPr lang="en-IN" b="1" dirty="0"/>
              <a:t>class</a:t>
            </a:r>
            <a:r>
              <a:rPr lang="en-IN" dirty="0"/>
              <a:t> </a:t>
            </a:r>
            <a:r>
              <a:rPr lang="en-IN" dirty="0" err="1"/>
              <a:t>OperatorExample</a:t>
            </a:r>
            <a:r>
              <a:rPr lang="en-IN" dirty="0"/>
              <a:t>{  </a:t>
            </a:r>
          </a:p>
          <a:p>
            <a:pPr>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buNone/>
            </a:pPr>
            <a:r>
              <a:rPr lang="en-IN" b="1" dirty="0" err="1"/>
              <a:t>int</a:t>
            </a:r>
            <a:r>
              <a:rPr lang="en-IN" dirty="0"/>
              <a:t> a=10;  </a:t>
            </a:r>
          </a:p>
          <a:p>
            <a:pPr>
              <a:buNone/>
            </a:pPr>
            <a:r>
              <a:rPr lang="en-IN" b="1" dirty="0" err="1"/>
              <a:t>int</a:t>
            </a:r>
            <a:r>
              <a:rPr lang="en-IN" dirty="0"/>
              <a:t> b=5;  </a:t>
            </a:r>
          </a:p>
          <a:p>
            <a:pPr>
              <a:buNone/>
            </a:pPr>
            <a:r>
              <a:rPr lang="en-IN" b="1" dirty="0" err="1"/>
              <a:t>int</a:t>
            </a:r>
            <a:r>
              <a:rPr lang="en-IN" dirty="0"/>
              <a:t> c=20;  </a:t>
            </a:r>
          </a:p>
          <a:p>
            <a:pPr>
              <a:buNone/>
            </a:pPr>
            <a:r>
              <a:rPr lang="en-IN" dirty="0" err="1"/>
              <a:t>System.out.println</a:t>
            </a:r>
            <a:r>
              <a:rPr lang="en-IN" dirty="0"/>
              <a:t>(a&gt;b||a&lt;c);//true || true = true  </a:t>
            </a:r>
          </a:p>
          <a:p>
            <a:pPr>
              <a:buNone/>
            </a:pPr>
            <a:r>
              <a:rPr lang="en-IN" dirty="0" err="1"/>
              <a:t>System.out.println</a:t>
            </a:r>
            <a:r>
              <a:rPr lang="en-IN" dirty="0"/>
              <a:t>(a&gt;</a:t>
            </a:r>
            <a:r>
              <a:rPr lang="en-IN" dirty="0" err="1"/>
              <a:t>b|a</a:t>
            </a:r>
            <a:r>
              <a:rPr lang="en-IN" dirty="0"/>
              <a:t>&lt;c);//true | true = true  </a:t>
            </a:r>
          </a:p>
          <a:p>
            <a:pPr>
              <a:buNone/>
            </a:pPr>
            <a:r>
              <a:rPr lang="en-IN" dirty="0"/>
              <a:t>//|| </a:t>
            </a:r>
            <a:r>
              <a:rPr lang="en-IN" dirty="0" err="1"/>
              <a:t>vs</a:t>
            </a:r>
            <a:r>
              <a:rPr lang="en-IN" dirty="0"/>
              <a:t> |  </a:t>
            </a:r>
          </a:p>
          <a:p>
            <a:pPr>
              <a:buNone/>
            </a:pPr>
            <a:r>
              <a:rPr lang="en-IN" dirty="0" err="1">
                <a:solidFill>
                  <a:schemeClr val="tx2">
                    <a:lumMod val="50000"/>
                  </a:schemeClr>
                </a:solidFill>
              </a:rPr>
              <a:t>System.out.println</a:t>
            </a:r>
            <a:r>
              <a:rPr lang="en-IN" dirty="0">
                <a:solidFill>
                  <a:schemeClr val="tx2">
                    <a:lumMod val="50000"/>
                  </a:schemeClr>
                </a:solidFill>
              </a:rPr>
              <a:t>(</a:t>
            </a:r>
            <a:r>
              <a:rPr lang="en-IN" dirty="0">
                <a:solidFill>
                  <a:srgbClr val="FF0000"/>
                </a:solidFill>
              </a:rPr>
              <a:t>a&gt;b</a:t>
            </a:r>
            <a:r>
              <a:rPr lang="en-IN" dirty="0">
                <a:solidFill>
                  <a:schemeClr val="tx2">
                    <a:lumMod val="50000"/>
                  </a:schemeClr>
                </a:solidFill>
              </a:rPr>
              <a:t>||a++&lt;c);//true || true = true</a:t>
            </a:r>
            <a:r>
              <a:rPr lang="en-IN" dirty="0">
                <a:solidFill>
                  <a:srgbClr val="FF0000"/>
                </a:solidFill>
              </a:rPr>
              <a:t>  </a:t>
            </a:r>
          </a:p>
          <a:p>
            <a:pPr>
              <a:buNone/>
            </a:pPr>
            <a:r>
              <a:rPr lang="en-IN" dirty="0" err="1">
                <a:solidFill>
                  <a:srgbClr val="FF0000"/>
                </a:solidFill>
              </a:rPr>
              <a:t>System.out.println</a:t>
            </a:r>
            <a:r>
              <a:rPr lang="en-IN" dirty="0">
                <a:solidFill>
                  <a:srgbClr val="FF0000"/>
                </a:solidFill>
              </a:rPr>
              <a:t>(a);//10 because second condition is not checked  </a:t>
            </a:r>
          </a:p>
          <a:p>
            <a:pPr>
              <a:buNone/>
            </a:pPr>
            <a:r>
              <a:rPr lang="en-IN" dirty="0" err="1">
                <a:solidFill>
                  <a:schemeClr val="tx1">
                    <a:lumMod val="75000"/>
                    <a:lumOff val="25000"/>
                  </a:schemeClr>
                </a:solidFill>
              </a:rPr>
              <a:t>System.out.println</a:t>
            </a:r>
            <a:r>
              <a:rPr lang="en-IN" dirty="0">
                <a:solidFill>
                  <a:schemeClr val="tx1">
                    <a:lumMod val="75000"/>
                    <a:lumOff val="25000"/>
                  </a:schemeClr>
                </a:solidFill>
              </a:rPr>
              <a:t>(a&gt;</a:t>
            </a:r>
            <a:r>
              <a:rPr lang="en-IN" dirty="0" err="1">
                <a:solidFill>
                  <a:schemeClr val="tx1">
                    <a:lumMod val="75000"/>
                    <a:lumOff val="25000"/>
                  </a:schemeClr>
                </a:solidFill>
              </a:rPr>
              <a:t>b|a</a:t>
            </a:r>
            <a:r>
              <a:rPr lang="en-IN" dirty="0">
                <a:solidFill>
                  <a:schemeClr val="tx1">
                    <a:lumMod val="75000"/>
                    <a:lumOff val="25000"/>
                  </a:schemeClr>
                </a:solidFill>
              </a:rPr>
              <a:t>++&lt;c);//true | true = true</a:t>
            </a:r>
            <a:r>
              <a:rPr lang="en-IN" dirty="0">
                <a:solidFill>
                  <a:srgbClr val="FF0000"/>
                </a:solidFill>
              </a:rPr>
              <a:t>  </a:t>
            </a:r>
          </a:p>
          <a:p>
            <a:pPr>
              <a:buNone/>
            </a:pPr>
            <a:r>
              <a:rPr lang="en-IN" dirty="0" err="1">
                <a:solidFill>
                  <a:srgbClr val="FF0000"/>
                </a:solidFill>
              </a:rPr>
              <a:t>System.out.println</a:t>
            </a:r>
            <a:r>
              <a:rPr lang="en-IN" dirty="0">
                <a:solidFill>
                  <a:srgbClr val="FF0000"/>
                </a:solidFill>
              </a:rPr>
              <a:t>(a);//11 because second condition is checked  </a:t>
            </a:r>
          </a:p>
          <a:p>
            <a:pPr>
              <a:buNone/>
            </a:pPr>
            <a:r>
              <a:rPr lang="en-IN" dirty="0"/>
              <a:t>}}  </a:t>
            </a:r>
          </a:p>
          <a:p>
            <a:endParaRPr lang="en-IN" dirty="0"/>
          </a:p>
        </p:txBody>
      </p:sp>
    </p:spTree>
    <p:extLst>
      <p:ext uri="{BB962C8B-B14F-4D97-AF65-F5344CB8AC3E}">
        <p14:creationId xmlns:p14="http://schemas.microsoft.com/office/powerpoint/2010/main" val="182263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3</a:t>
            </a:r>
          </a:p>
        </p:txBody>
      </p:sp>
      <p:sp>
        <p:nvSpPr>
          <p:cNvPr id="3" name="Content Placeholder 2"/>
          <p:cNvSpPr>
            <a:spLocks noGrp="1"/>
          </p:cNvSpPr>
          <p:nvPr>
            <p:ph idx="1"/>
          </p:nvPr>
        </p:nvSpPr>
        <p:spPr>
          <a:xfrm>
            <a:off x="457200" y="836712"/>
            <a:ext cx="8229600" cy="5289451"/>
          </a:xfrm>
        </p:spPr>
        <p:txBody>
          <a:bodyPr>
            <a:normAutofit/>
          </a:bodyPr>
          <a:lstStyle/>
          <a:p>
            <a:r>
              <a:rPr lang="en-US" dirty="0"/>
              <a:t>Tokens of Java: </a:t>
            </a:r>
          </a:p>
          <a:p>
            <a:r>
              <a:rPr lang="en-US" dirty="0"/>
              <a:t>Operators</a:t>
            </a:r>
          </a:p>
          <a:p>
            <a:r>
              <a:rPr lang="en-US" dirty="0"/>
              <a:t>Variables</a:t>
            </a:r>
          </a:p>
          <a:p>
            <a:r>
              <a:rPr lang="en-US" dirty="0"/>
              <a:t>Data types</a:t>
            </a:r>
          </a:p>
          <a:p>
            <a:r>
              <a:rPr lang="en-US" dirty="0"/>
              <a:t>Comments</a:t>
            </a:r>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dirty="0">
                <a:solidFill>
                  <a:srgbClr val="FF0000"/>
                </a:solidFill>
              </a:rPr>
              <a:t>Java Ternary Operator </a:t>
            </a: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428736"/>
            <a:ext cx="8229600" cy="5214974"/>
          </a:xfrm>
        </p:spPr>
        <p:txBody>
          <a:bodyPr>
            <a:normAutofit lnSpcReduction="10000"/>
          </a:bodyPr>
          <a:lstStyle/>
          <a:p>
            <a:pPr>
              <a:buNone/>
            </a:pPr>
            <a:r>
              <a:rPr lang="en-IN" b="1" dirty="0"/>
              <a:t>class</a:t>
            </a:r>
            <a:r>
              <a:rPr lang="en-IN" dirty="0"/>
              <a:t> </a:t>
            </a:r>
            <a:r>
              <a:rPr lang="en-IN" dirty="0" err="1"/>
              <a:t>OperatorExample</a:t>
            </a:r>
            <a:r>
              <a:rPr lang="en-IN" dirty="0"/>
              <a:t>{  </a:t>
            </a:r>
          </a:p>
          <a:p>
            <a:pPr>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buNone/>
            </a:pPr>
            <a:r>
              <a:rPr lang="en-IN" b="1" dirty="0" err="1"/>
              <a:t>int</a:t>
            </a:r>
            <a:r>
              <a:rPr lang="en-IN" dirty="0"/>
              <a:t> a=2;  </a:t>
            </a:r>
          </a:p>
          <a:p>
            <a:pPr>
              <a:buNone/>
            </a:pPr>
            <a:r>
              <a:rPr lang="en-IN" b="1" dirty="0" err="1"/>
              <a:t>int</a:t>
            </a:r>
            <a:r>
              <a:rPr lang="en-IN" dirty="0"/>
              <a:t> b=5;  </a:t>
            </a:r>
          </a:p>
          <a:p>
            <a:pPr>
              <a:buNone/>
            </a:pPr>
            <a:r>
              <a:rPr lang="en-IN" b="1" dirty="0" err="1"/>
              <a:t>int</a:t>
            </a:r>
            <a:r>
              <a:rPr lang="en-IN" dirty="0"/>
              <a:t> min=(a&lt;b)?a:b;  </a:t>
            </a:r>
          </a:p>
          <a:p>
            <a:pPr>
              <a:buNone/>
            </a:pPr>
            <a:r>
              <a:rPr lang="en-IN" dirty="0" err="1"/>
              <a:t>System.out.println</a:t>
            </a:r>
            <a:r>
              <a:rPr lang="en-IN" dirty="0"/>
              <a:t>(min);  </a:t>
            </a:r>
          </a:p>
          <a:p>
            <a:pPr>
              <a:buNone/>
            </a:pPr>
            <a:r>
              <a:rPr lang="en-IN" dirty="0"/>
              <a:t>}}  </a:t>
            </a:r>
          </a:p>
          <a:p>
            <a:pPr>
              <a:buNone/>
            </a:pPr>
            <a:r>
              <a:rPr lang="en-IN" dirty="0">
                <a:solidFill>
                  <a:srgbClr val="FF0000"/>
                </a:solidFill>
              </a:rPr>
              <a:t>Output:</a:t>
            </a:r>
          </a:p>
          <a:p>
            <a:pPr>
              <a:buNone/>
            </a:pPr>
            <a:r>
              <a:rPr lang="en-IN" dirty="0">
                <a:solidFill>
                  <a:srgbClr val="FF0000"/>
                </a:solidFill>
              </a:rPr>
              <a:t>2</a:t>
            </a:r>
          </a:p>
          <a:p>
            <a:pPr>
              <a:buNone/>
            </a:pPr>
            <a:endParaRPr lang="en-IN" dirty="0"/>
          </a:p>
          <a:p>
            <a:endParaRPr lang="en-IN" dirty="0"/>
          </a:p>
        </p:txBody>
      </p:sp>
    </p:spTree>
    <p:extLst>
      <p:ext uri="{BB962C8B-B14F-4D97-AF65-F5344CB8AC3E}">
        <p14:creationId xmlns:p14="http://schemas.microsoft.com/office/powerpoint/2010/main" val="3895233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14290"/>
            <a:ext cx="8229600" cy="6429420"/>
          </a:xfrm>
        </p:spPr>
        <p:txBody>
          <a:bodyPr>
            <a:normAutofit fontScale="92500" lnSpcReduction="20000"/>
          </a:bodyPr>
          <a:lstStyle/>
          <a:p>
            <a:pPr>
              <a:buNone/>
            </a:pPr>
            <a:r>
              <a:rPr lang="en-IN" dirty="0">
                <a:solidFill>
                  <a:srgbClr val="FF0000"/>
                </a:solidFill>
              </a:rPr>
              <a:t>Java Assignment Operator</a:t>
            </a:r>
          </a:p>
          <a:p>
            <a:pPr>
              <a:buNone/>
            </a:pPr>
            <a:r>
              <a:rPr lang="en-IN" b="1" dirty="0"/>
              <a:t>class</a:t>
            </a:r>
            <a:r>
              <a:rPr lang="en-IN" dirty="0"/>
              <a:t> </a:t>
            </a:r>
            <a:r>
              <a:rPr lang="en-IN" dirty="0" err="1"/>
              <a:t>OperatorExample</a:t>
            </a:r>
            <a:r>
              <a:rPr lang="en-IN" dirty="0"/>
              <a:t>{  </a:t>
            </a:r>
          </a:p>
          <a:p>
            <a:pPr>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buNone/>
            </a:pPr>
            <a:r>
              <a:rPr lang="en-IN" b="1" dirty="0" err="1"/>
              <a:t>int</a:t>
            </a:r>
            <a:r>
              <a:rPr lang="en-IN" dirty="0"/>
              <a:t> a=10;  </a:t>
            </a:r>
          </a:p>
          <a:p>
            <a:pPr>
              <a:buNone/>
            </a:pPr>
            <a:r>
              <a:rPr lang="en-IN" dirty="0"/>
              <a:t>a+=3;//10+3  a=a+3</a:t>
            </a:r>
          </a:p>
          <a:p>
            <a:pPr>
              <a:buNone/>
            </a:pPr>
            <a:r>
              <a:rPr lang="en-IN" dirty="0" err="1"/>
              <a:t>System.out.println</a:t>
            </a:r>
            <a:r>
              <a:rPr lang="en-IN" dirty="0"/>
              <a:t>(a);  </a:t>
            </a:r>
          </a:p>
          <a:p>
            <a:pPr>
              <a:buNone/>
            </a:pPr>
            <a:r>
              <a:rPr lang="en-IN" dirty="0"/>
              <a:t>a-=4;//13-4  </a:t>
            </a:r>
          </a:p>
          <a:p>
            <a:pPr>
              <a:buNone/>
            </a:pPr>
            <a:r>
              <a:rPr lang="en-IN" dirty="0" err="1"/>
              <a:t>System.out.println</a:t>
            </a:r>
            <a:r>
              <a:rPr lang="en-IN" dirty="0"/>
              <a:t>(a);  </a:t>
            </a:r>
          </a:p>
          <a:p>
            <a:pPr>
              <a:buNone/>
            </a:pPr>
            <a:r>
              <a:rPr lang="en-IN" dirty="0"/>
              <a:t>a*=2;//9*2  </a:t>
            </a:r>
          </a:p>
          <a:p>
            <a:pPr>
              <a:buNone/>
            </a:pPr>
            <a:r>
              <a:rPr lang="en-IN" dirty="0" err="1"/>
              <a:t>System.out.println</a:t>
            </a:r>
            <a:r>
              <a:rPr lang="en-IN" dirty="0"/>
              <a:t>(a);  </a:t>
            </a:r>
          </a:p>
          <a:p>
            <a:pPr>
              <a:buNone/>
            </a:pPr>
            <a:r>
              <a:rPr lang="en-IN" dirty="0"/>
              <a:t>a/=2;//18/2  </a:t>
            </a:r>
          </a:p>
          <a:p>
            <a:pPr>
              <a:buNone/>
            </a:pPr>
            <a:r>
              <a:rPr lang="en-IN" dirty="0" err="1"/>
              <a:t>System.out.println</a:t>
            </a:r>
            <a:r>
              <a:rPr lang="en-IN" dirty="0"/>
              <a:t>(a);  </a:t>
            </a:r>
          </a:p>
          <a:p>
            <a:pPr>
              <a:buNone/>
            </a:pPr>
            <a:r>
              <a:rPr lang="en-IN" dirty="0"/>
              <a:t>}}  </a:t>
            </a:r>
          </a:p>
          <a:p>
            <a:endParaRPr lang="en-IN" dirty="0"/>
          </a:p>
        </p:txBody>
      </p:sp>
    </p:spTree>
    <p:extLst>
      <p:ext uri="{BB962C8B-B14F-4D97-AF65-F5344CB8AC3E}">
        <p14:creationId xmlns:p14="http://schemas.microsoft.com/office/powerpoint/2010/main" val="2563058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dirty="0">
                <a:solidFill>
                  <a:srgbClr val="FF0000"/>
                </a:solidFill>
              </a:rPr>
              <a:t>Java Shift Operator Example: Left Shift</a:t>
            </a: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IN" b="1" dirty="0"/>
              <a:t>class</a:t>
            </a:r>
            <a:r>
              <a:rPr lang="en-IN" dirty="0"/>
              <a:t> </a:t>
            </a:r>
            <a:r>
              <a:rPr lang="en-IN" dirty="0" err="1"/>
              <a:t>OperatorExample</a:t>
            </a:r>
            <a:r>
              <a:rPr lang="en-IN" dirty="0"/>
              <a:t>{  </a:t>
            </a:r>
          </a:p>
          <a:p>
            <a:pPr>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buNone/>
            </a:pPr>
            <a:r>
              <a:rPr lang="en-IN" dirty="0" err="1"/>
              <a:t>System.out.println</a:t>
            </a:r>
            <a:r>
              <a:rPr lang="en-IN" dirty="0"/>
              <a:t>(10&lt;&lt;2);//10*2^2=10*4=40  </a:t>
            </a:r>
          </a:p>
          <a:p>
            <a:pPr>
              <a:buNone/>
            </a:pPr>
            <a:r>
              <a:rPr lang="en-IN" dirty="0" err="1"/>
              <a:t>System.out.println</a:t>
            </a:r>
            <a:r>
              <a:rPr lang="en-IN" dirty="0"/>
              <a:t>(10&lt;&lt;3);//10*2^3=10*8=80  </a:t>
            </a:r>
          </a:p>
          <a:p>
            <a:pPr>
              <a:buNone/>
            </a:pPr>
            <a:r>
              <a:rPr lang="en-IN" dirty="0" err="1"/>
              <a:t>System.out.println</a:t>
            </a:r>
            <a:r>
              <a:rPr lang="en-IN" dirty="0"/>
              <a:t>(20&lt;&lt;2);//20*2^2=20*4=80  </a:t>
            </a:r>
          </a:p>
          <a:p>
            <a:pPr>
              <a:buNone/>
            </a:pPr>
            <a:r>
              <a:rPr lang="en-IN" dirty="0" err="1"/>
              <a:t>System.out.println</a:t>
            </a:r>
            <a:r>
              <a:rPr lang="en-IN" dirty="0"/>
              <a:t>(15&lt;&lt;4);//15*2^4=15*16=240  </a:t>
            </a:r>
          </a:p>
          <a:p>
            <a:pPr>
              <a:buNone/>
            </a:pPr>
            <a:r>
              <a:rPr lang="en-IN" dirty="0"/>
              <a:t>}}  </a:t>
            </a:r>
          </a:p>
          <a:p>
            <a:endParaRPr lang="en-IN" dirty="0"/>
          </a:p>
        </p:txBody>
      </p:sp>
    </p:spTree>
    <p:extLst>
      <p:ext uri="{BB962C8B-B14F-4D97-AF65-F5344CB8AC3E}">
        <p14:creationId xmlns:p14="http://schemas.microsoft.com/office/powerpoint/2010/main" val="2135723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dirty="0">
                <a:solidFill>
                  <a:srgbClr val="FF0000"/>
                </a:solidFill>
              </a:rPr>
              <a:t>Java Shift Operator Example: Right Shift</a:t>
            </a: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428736"/>
            <a:ext cx="8229600" cy="5214974"/>
          </a:xfrm>
        </p:spPr>
        <p:txBody>
          <a:bodyPr>
            <a:normAutofit/>
          </a:bodyPr>
          <a:lstStyle/>
          <a:p>
            <a:pPr>
              <a:buNone/>
            </a:pPr>
            <a:r>
              <a:rPr lang="en-IN" b="1" dirty="0"/>
              <a:t>class</a:t>
            </a:r>
            <a:r>
              <a:rPr lang="en-IN" dirty="0"/>
              <a:t> </a:t>
            </a:r>
            <a:r>
              <a:rPr lang="en-IN" dirty="0" err="1"/>
              <a:t>OperatorExample</a:t>
            </a:r>
            <a:r>
              <a:rPr lang="en-IN" dirty="0"/>
              <a:t>{  </a:t>
            </a:r>
          </a:p>
          <a:p>
            <a:pPr>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a:buNone/>
            </a:pPr>
            <a:r>
              <a:rPr lang="en-IN" dirty="0" err="1"/>
              <a:t>System.out.println</a:t>
            </a:r>
            <a:r>
              <a:rPr lang="en-IN" dirty="0"/>
              <a:t>(10&gt;&gt;2);//10/2^2=10/4=2  </a:t>
            </a:r>
          </a:p>
          <a:p>
            <a:pPr>
              <a:buNone/>
            </a:pPr>
            <a:r>
              <a:rPr lang="en-IN" dirty="0" err="1"/>
              <a:t>System.out.println</a:t>
            </a:r>
            <a:r>
              <a:rPr lang="en-IN" dirty="0"/>
              <a:t>(20&gt;&gt;2);//20/2^2=20/4=5  </a:t>
            </a:r>
          </a:p>
          <a:p>
            <a:pPr>
              <a:buNone/>
            </a:pPr>
            <a:r>
              <a:rPr lang="en-IN" dirty="0" err="1"/>
              <a:t>System.out.println</a:t>
            </a:r>
            <a:r>
              <a:rPr lang="en-IN" dirty="0"/>
              <a:t>(20&gt;&gt;3);//20/2^3=20/8=2  </a:t>
            </a:r>
          </a:p>
          <a:p>
            <a:pPr>
              <a:buNone/>
            </a:pPr>
            <a:r>
              <a:rPr lang="en-IN" dirty="0"/>
              <a:t>}}  </a:t>
            </a:r>
          </a:p>
          <a:p>
            <a:endParaRPr lang="en-IN" dirty="0"/>
          </a:p>
        </p:txBody>
      </p:sp>
    </p:spTree>
    <p:extLst>
      <p:ext uri="{BB962C8B-B14F-4D97-AF65-F5344CB8AC3E}">
        <p14:creationId xmlns:p14="http://schemas.microsoft.com/office/powerpoint/2010/main" val="2274853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US" b="1" dirty="0">
                <a:solidFill>
                  <a:srgbClr val="FF0000"/>
                </a:solidFill>
              </a:rPr>
              <a:t>Java Variable Types</a:t>
            </a:r>
            <a:br>
              <a:rPr lang="en-IN" b="1" dirty="0">
                <a:solidFill>
                  <a:srgbClr val="FF0000"/>
                </a:solidFill>
              </a:rPr>
            </a:br>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1142984"/>
            <a:ext cx="8229600" cy="5500726"/>
          </a:xfrm>
        </p:spPr>
        <p:txBody>
          <a:bodyPr/>
          <a:lstStyle/>
          <a:p>
            <a:pPr>
              <a:buNone/>
            </a:pPr>
            <a:r>
              <a:rPr lang="en-IN" dirty="0"/>
              <a:t>Variable is name of reserved area allocated in memory.</a:t>
            </a:r>
            <a:endParaRPr lang="en-US" dirty="0"/>
          </a:p>
          <a:p>
            <a:pPr>
              <a:buNone/>
            </a:pPr>
            <a:r>
              <a:rPr lang="en-US" dirty="0"/>
              <a:t>There are three kinds of variables in Java:</a:t>
            </a:r>
            <a:endParaRPr lang="en-IN" dirty="0"/>
          </a:p>
          <a:p>
            <a:pPr lvl="0"/>
            <a:r>
              <a:rPr lang="en-US" dirty="0">
                <a:solidFill>
                  <a:srgbClr val="FF0000"/>
                </a:solidFill>
              </a:rPr>
              <a:t>Local variables</a:t>
            </a:r>
            <a:endParaRPr lang="en-IN" dirty="0">
              <a:solidFill>
                <a:srgbClr val="FF0000"/>
              </a:solidFill>
            </a:endParaRPr>
          </a:p>
          <a:p>
            <a:pPr lvl="0"/>
            <a:r>
              <a:rPr lang="en-US" dirty="0">
                <a:solidFill>
                  <a:srgbClr val="FF0000"/>
                </a:solidFill>
              </a:rPr>
              <a:t>Instance variables</a:t>
            </a:r>
            <a:endParaRPr lang="en-IN" dirty="0">
              <a:solidFill>
                <a:srgbClr val="FF0000"/>
              </a:solidFill>
            </a:endParaRPr>
          </a:p>
          <a:p>
            <a:pPr lvl="0"/>
            <a:r>
              <a:rPr lang="en-US" dirty="0">
                <a:solidFill>
                  <a:srgbClr val="FF0000"/>
                </a:solidFill>
              </a:rPr>
              <a:t>Class/static variables   </a:t>
            </a:r>
            <a:endParaRPr lang="en-IN" dirty="0">
              <a:solidFill>
                <a:srgbClr val="FF0000"/>
              </a:solidFill>
            </a:endParaRP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a:xfrm>
            <a:off x="457200" y="500042"/>
            <a:ext cx="8229600" cy="5626121"/>
          </a:xfrm>
        </p:spPr>
        <p:txBody>
          <a:bodyPr/>
          <a:lstStyle/>
          <a:p>
            <a:pPr lvl="0">
              <a:buNone/>
            </a:pPr>
            <a:r>
              <a:rPr lang="en-IN" b="1" dirty="0">
                <a:solidFill>
                  <a:srgbClr val="FF0000"/>
                </a:solidFill>
              </a:rPr>
              <a:t>class</a:t>
            </a:r>
            <a:r>
              <a:rPr lang="en-IN" dirty="0">
                <a:solidFill>
                  <a:srgbClr val="FF0000"/>
                </a:solidFill>
              </a:rPr>
              <a:t> A{  </a:t>
            </a:r>
          </a:p>
          <a:p>
            <a:pPr lvl="0">
              <a:buNone/>
            </a:pPr>
            <a:r>
              <a:rPr lang="en-IN" b="1" dirty="0" err="1">
                <a:solidFill>
                  <a:srgbClr val="FF0000"/>
                </a:solidFill>
              </a:rPr>
              <a:t>int</a:t>
            </a:r>
            <a:r>
              <a:rPr lang="en-IN" dirty="0">
                <a:solidFill>
                  <a:srgbClr val="FF0000"/>
                </a:solidFill>
              </a:rPr>
              <a:t> data=50;//instance variable  </a:t>
            </a:r>
          </a:p>
          <a:p>
            <a:pPr lvl="0">
              <a:buNone/>
            </a:pPr>
            <a:r>
              <a:rPr lang="en-IN" b="1" dirty="0">
                <a:solidFill>
                  <a:srgbClr val="FF0000"/>
                </a:solidFill>
              </a:rPr>
              <a:t>static</a:t>
            </a:r>
            <a:r>
              <a:rPr lang="en-IN" dirty="0">
                <a:solidFill>
                  <a:srgbClr val="FF0000"/>
                </a:solidFill>
              </a:rPr>
              <a:t> </a:t>
            </a:r>
            <a:r>
              <a:rPr lang="en-IN" b="1" dirty="0" err="1">
                <a:solidFill>
                  <a:srgbClr val="FF0000"/>
                </a:solidFill>
              </a:rPr>
              <a:t>int</a:t>
            </a:r>
            <a:r>
              <a:rPr lang="en-IN" dirty="0">
                <a:solidFill>
                  <a:srgbClr val="FF0000"/>
                </a:solidFill>
              </a:rPr>
              <a:t> m=100;//static variable  </a:t>
            </a:r>
          </a:p>
          <a:p>
            <a:pPr lvl="0">
              <a:buNone/>
            </a:pPr>
            <a:r>
              <a:rPr lang="en-IN" b="1" dirty="0">
                <a:solidFill>
                  <a:srgbClr val="FF0000"/>
                </a:solidFill>
              </a:rPr>
              <a:t>void</a:t>
            </a:r>
            <a:r>
              <a:rPr lang="en-IN" dirty="0">
                <a:solidFill>
                  <a:srgbClr val="FF0000"/>
                </a:solidFill>
              </a:rPr>
              <a:t> method(){  </a:t>
            </a:r>
          </a:p>
          <a:p>
            <a:pPr lvl="0">
              <a:buNone/>
            </a:pPr>
            <a:r>
              <a:rPr lang="en-IN" b="1" dirty="0" err="1">
                <a:solidFill>
                  <a:srgbClr val="FF0000"/>
                </a:solidFill>
              </a:rPr>
              <a:t>int</a:t>
            </a:r>
            <a:r>
              <a:rPr lang="en-IN" dirty="0">
                <a:solidFill>
                  <a:srgbClr val="FF0000"/>
                </a:solidFill>
              </a:rPr>
              <a:t> n=90;//local variable  </a:t>
            </a:r>
          </a:p>
          <a:p>
            <a:pPr lvl="0">
              <a:buNone/>
            </a:pPr>
            <a:r>
              <a:rPr lang="en-IN" dirty="0">
                <a:solidFill>
                  <a:srgbClr val="FF0000"/>
                </a:solidFill>
              </a:rPr>
              <a:t>}  </a:t>
            </a:r>
          </a:p>
          <a:p>
            <a:pPr lvl="0">
              <a:buNone/>
            </a:pPr>
            <a:r>
              <a:rPr lang="en-IN" dirty="0">
                <a:solidFill>
                  <a:srgbClr val="FF0000"/>
                </a:solidFill>
              </a:rPr>
              <a:t>}//end of class  </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428604"/>
            <a:ext cx="8229600" cy="6215106"/>
          </a:xfrm>
        </p:spPr>
        <p:txBody>
          <a:bodyPr>
            <a:normAutofit fontScale="85000" lnSpcReduction="10000"/>
          </a:bodyPr>
          <a:lstStyle/>
          <a:p>
            <a:pPr>
              <a:buNone/>
            </a:pPr>
            <a:r>
              <a:rPr lang="en-US" b="1" dirty="0">
                <a:solidFill>
                  <a:srgbClr val="FF0000"/>
                </a:solidFill>
              </a:rPr>
              <a:t>Local variables :</a:t>
            </a:r>
            <a:endParaRPr lang="en-IN" b="1" dirty="0">
              <a:solidFill>
                <a:srgbClr val="FF0000"/>
              </a:solidFill>
            </a:endParaRPr>
          </a:p>
          <a:p>
            <a:pPr lvl="0" algn="just"/>
            <a:r>
              <a:rPr lang="en-US" dirty="0"/>
              <a:t>Local variables are declared in methods, constructors, or blocks.</a:t>
            </a:r>
            <a:endParaRPr lang="en-IN" dirty="0"/>
          </a:p>
          <a:p>
            <a:pPr lvl="0" algn="just"/>
            <a:r>
              <a:rPr lang="en-US" dirty="0"/>
              <a:t>Local variables are created when the method, constructor or block is entered and the variable will be destroyed once it exits the method, constructor or block.</a:t>
            </a:r>
            <a:endParaRPr lang="en-IN" dirty="0"/>
          </a:p>
          <a:p>
            <a:pPr lvl="0" algn="just"/>
            <a:r>
              <a:rPr lang="en-US" dirty="0"/>
              <a:t>Access modifiers cannot be used for local variables.</a:t>
            </a:r>
            <a:endParaRPr lang="en-IN" dirty="0"/>
          </a:p>
          <a:p>
            <a:pPr lvl="0" algn="just"/>
            <a:r>
              <a:rPr lang="en-US" dirty="0"/>
              <a:t>Local variables are visible only within the declared method, constructor or block.</a:t>
            </a:r>
            <a:endParaRPr lang="en-IN" dirty="0"/>
          </a:p>
          <a:p>
            <a:pPr lvl="0" algn="just"/>
            <a:r>
              <a:rPr lang="en-US" dirty="0"/>
              <a:t>Local variables are implemented at stack level internally.</a:t>
            </a:r>
            <a:endParaRPr lang="en-IN" dirty="0"/>
          </a:p>
          <a:p>
            <a:pPr algn="just"/>
            <a:r>
              <a:rPr lang="en-US" dirty="0">
                <a:solidFill>
                  <a:srgbClr val="FF0000"/>
                </a:solidFill>
              </a:rPr>
              <a:t>There is no default value for local variables so local variables should be declared and an initial value should be assigned before the first use.</a:t>
            </a:r>
            <a:endParaRPr lang="en-IN"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92500" lnSpcReduction="10000"/>
          </a:bodyPr>
          <a:lstStyle/>
          <a:p>
            <a:pPr>
              <a:buNone/>
            </a:pPr>
            <a:r>
              <a:rPr lang="en-US" b="1" dirty="0">
                <a:solidFill>
                  <a:srgbClr val="FF0000"/>
                </a:solidFill>
              </a:rPr>
              <a:t>Instance variables :</a:t>
            </a:r>
            <a:endParaRPr lang="en-IN" b="1" dirty="0">
              <a:solidFill>
                <a:srgbClr val="FF0000"/>
              </a:solidFill>
            </a:endParaRPr>
          </a:p>
          <a:p>
            <a:pPr algn="just"/>
            <a:r>
              <a:rPr lang="en-US" dirty="0"/>
              <a:t>Instance variables are declared in a class, but outside a method, constructor or any block.</a:t>
            </a:r>
            <a:endParaRPr lang="en-IN" dirty="0"/>
          </a:p>
          <a:p>
            <a:pPr algn="just"/>
            <a:r>
              <a:rPr lang="en-US" dirty="0"/>
              <a:t>When a space is allocated for an object in the </a:t>
            </a:r>
            <a:r>
              <a:rPr lang="en-US" dirty="0">
                <a:solidFill>
                  <a:srgbClr val="FF0000"/>
                </a:solidFill>
              </a:rPr>
              <a:t>heap</a:t>
            </a:r>
            <a:r>
              <a:rPr lang="en-US" dirty="0"/>
              <a:t> a slot for each instance variable value is created.</a:t>
            </a:r>
            <a:endParaRPr lang="en-IN" dirty="0"/>
          </a:p>
          <a:p>
            <a:pPr algn="just"/>
            <a:r>
              <a:rPr lang="en-US" dirty="0"/>
              <a:t>Instance variables are created when an object is created with the use of the key word '</a:t>
            </a:r>
            <a:r>
              <a:rPr lang="en-US" dirty="0">
                <a:solidFill>
                  <a:srgbClr val="FF0000"/>
                </a:solidFill>
              </a:rPr>
              <a:t>new</a:t>
            </a:r>
            <a:r>
              <a:rPr lang="en-US" dirty="0"/>
              <a:t>' and destroyed when the object is destroyed.</a:t>
            </a:r>
            <a:endParaRPr lang="en-IN" dirty="0"/>
          </a:p>
          <a:p>
            <a:pPr algn="just"/>
            <a:r>
              <a:rPr lang="en-US" dirty="0"/>
              <a:t>Instance variables hold values that must be referenced by more than one method, constructor or block, or essential parts of an object’s state that must be present through out the class.</a:t>
            </a:r>
            <a:endParaRPr lang="en-IN" dirty="0"/>
          </a:p>
          <a:p>
            <a:endParaRPr lang="en-IN" dirty="0"/>
          </a:p>
          <a:p>
            <a:pPr>
              <a:buNone/>
            </a:pP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357166"/>
            <a:ext cx="8229600" cy="6286544"/>
          </a:xfrm>
        </p:spPr>
        <p:txBody>
          <a:bodyPr>
            <a:normAutofit/>
          </a:bodyPr>
          <a:lstStyle/>
          <a:p>
            <a:pPr>
              <a:buNone/>
            </a:pPr>
            <a:r>
              <a:rPr lang="en-US" b="1" dirty="0">
                <a:solidFill>
                  <a:srgbClr val="FF0000"/>
                </a:solidFill>
              </a:rPr>
              <a:t>Class/static variables :</a:t>
            </a:r>
            <a:endParaRPr lang="en-IN" b="1" dirty="0">
              <a:solidFill>
                <a:srgbClr val="FF0000"/>
              </a:solidFill>
            </a:endParaRPr>
          </a:p>
          <a:p>
            <a:pPr lvl="0" algn="just"/>
            <a:r>
              <a:rPr lang="en-US" dirty="0"/>
              <a:t>Class variables also known as static variables are declared with the </a:t>
            </a:r>
            <a:r>
              <a:rPr lang="en-US" i="1" dirty="0"/>
              <a:t>static</a:t>
            </a:r>
            <a:r>
              <a:rPr lang="en-US" dirty="0"/>
              <a:t> keyword in a class, but outside a method, constructor or a block.</a:t>
            </a:r>
            <a:endParaRPr lang="en-IN" dirty="0"/>
          </a:p>
          <a:p>
            <a:pPr lvl="0" algn="just"/>
            <a:r>
              <a:rPr lang="en-US" dirty="0">
                <a:solidFill>
                  <a:srgbClr val="FF0000"/>
                </a:solidFill>
              </a:rPr>
              <a:t>There would only be one copy of each class variable per class, regardless of how many objects are created from it.</a:t>
            </a:r>
            <a:endParaRPr lang="en-IN" dirty="0">
              <a:solidFill>
                <a:srgbClr val="FF0000"/>
              </a:solidFill>
            </a:endParaRPr>
          </a:p>
          <a:p>
            <a:pPr lvl="0" algn="just"/>
            <a:r>
              <a:rPr lang="en-US" dirty="0">
                <a:solidFill>
                  <a:srgbClr val="C00000"/>
                </a:solidFill>
              </a:rPr>
              <a:t>Static variables are stored in static memory. It is rare to use static variables other than declared final and used as either public or private constants.</a:t>
            </a:r>
            <a:endParaRPr lang="en-IN" dirty="0">
              <a:solidFill>
                <a:srgbClr val="C00000"/>
              </a:solidFill>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dirty="0">
                <a:solidFill>
                  <a:srgbClr val="C00000"/>
                </a:solidFill>
              </a:rPr>
              <a:t>  </a:t>
            </a:r>
            <a:r>
              <a:rPr lang="en-US" b="1" dirty="0">
                <a:solidFill>
                  <a:srgbClr val="C00000"/>
                </a:solidFill>
              </a:rPr>
              <a:t>Java Tokens</a:t>
            </a:r>
            <a:endParaRPr lang="en-IN" dirty="0">
              <a:solidFill>
                <a:srgbClr val="C00000"/>
              </a:solidFill>
            </a:endParaRPr>
          </a:p>
        </p:txBody>
      </p:sp>
      <p:sp>
        <p:nvSpPr>
          <p:cNvPr id="3" name="Content Placeholder 2"/>
          <p:cNvSpPr>
            <a:spLocks noGrp="1"/>
          </p:cNvSpPr>
          <p:nvPr>
            <p:ph idx="1"/>
          </p:nvPr>
        </p:nvSpPr>
        <p:spPr>
          <a:xfrm>
            <a:off x="457200" y="1214422"/>
            <a:ext cx="8229600" cy="5429288"/>
          </a:xfrm>
        </p:spPr>
        <p:txBody>
          <a:bodyPr>
            <a:normAutofit fontScale="92500" lnSpcReduction="20000"/>
          </a:bodyPr>
          <a:lstStyle/>
          <a:p>
            <a:pPr marL="0" indent="0" algn="just" fontAlgn="base">
              <a:buNone/>
            </a:pPr>
            <a:r>
              <a:rPr lang="en-US" dirty="0"/>
              <a:t>In Java, </a:t>
            </a:r>
            <a:r>
              <a:rPr lang="en-US" b="1" dirty="0"/>
              <a:t>Tokens</a:t>
            </a:r>
            <a:r>
              <a:rPr lang="en-US" dirty="0"/>
              <a:t> are the smallest elements of a program that is meaningful to the compiler. They are also known as the fundamental building blocks of the program. </a:t>
            </a:r>
          </a:p>
          <a:p>
            <a:pPr marL="0" indent="0" fontAlgn="base">
              <a:buNone/>
            </a:pPr>
            <a:r>
              <a:rPr lang="en-US" dirty="0"/>
              <a:t>Tokens can be classified as follows:</a:t>
            </a:r>
          </a:p>
          <a:p>
            <a:pPr fontAlgn="base"/>
            <a:r>
              <a:rPr lang="en-US" dirty="0"/>
              <a:t>Keywords</a:t>
            </a:r>
          </a:p>
          <a:p>
            <a:pPr fontAlgn="base"/>
            <a:r>
              <a:rPr lang="en-US" dirty="0"/>
              <a:t>Identifiers</a:t>
            </a:r>
          </a:p>
          <a:p>
            <a:pPr fontAlgn="base"/>
            <a:r>
              <a:rPr lang="en-US" dirty="0"/>
              <a:t>Constants</a:t>
            </a:r>
          </a:p>
          <a:p>
            <a:pPr fontAlgn="base"/>
            <a:r>
              <a:rPr lang="en-US" dirty="0"/>
              <a:t>Special Symbols</a:t>
            </a:r>
          </a:p>
          <a:p>
            <a:pPr fontAlgn="base"/>
            <a:r>
              <a:rPr lang="en-US" dirty="0"/>
              <a:t>Operators</a:t>
            </a:r>
          </a:p>
          <a:p>
            <a:pPr fontAlgn="base"/>
            <a:r>
              <a:rPr lang="en-US" dirty="0"/>
              <a:t>Comments</a:t>
            </a:r>
          </a:p>
          <a:p>
            <a:pPr fontAlgn="base"/>
            <a:r>
              <a:rPr lang="en-US" dirty="0"/>
              <a:t>Separators</a:t>
            </a:r>
          </a:p>
          <a:p>
            <a:endParaRPr lang="en-IN" dirty="0"/>
          </a:p>
        </p:txBody>
      </p:sp>
    </p:spTree>
    <p:extLst>
      <p:ext uri="{BB962C8B-B14F-4D97-AF65-F5344CB8AC3E}">
        <p14:creationId xmlns:p14="http://schemas.microsoft.com/office/powerpoint/2010/main" val="2811850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74638"/>
            <a:ext cx="8229600" cy="6369072"/>
          </a:xfrm>
        </p:spPr>
        <p:txBody>
          <a:bodyPr>
            <a:normAutofit/>
          </a:bodyPr>
          <a:lstStyle/>
          <a:p>
            <a:pPr marL="0" indent="0">
              <a:buNone/>
            </a:pPr>
            <a:r>
              <a:rPr lang="en-US" dirty="0">
                <a:solidFill>
                  <a:srgbClr val="C00000"/>
                </a:solidFill>
              </a:rPr>
              <a:t>1. Keyword: </a:t>
            </a:r>
          </a:p>
          <a:p>
            <a:pPr marL="0" indent="0" algn="just">
              <a:buNone/>
            </a:pPr>
            <a:r>
              <a:rPr lang="en-US" dirty="0"/>
              <a:t>Keywords are pre-defined or reserved words in a programming language. Each keyword is meant to perform a specific function in a program. Since keywords are referred names for a compiler, they can’t be used as variable names because by doing so, we are trying to assign a new meaning to the keyword which is not allowed.</a:t>
            </a:r>
          </a:p>
          <a:p>
            <a:pPr marL="0" indent="0">
              <a:buNone/>
            </a:pPr>
            <a:r>
              <a:rPr lang="en-US" sz="2000" dirty="0">
                <a:solidFill>
                  <a:srgbClr val="C00000"/>
                </a:solidFill>
              </a:rPr>
              <a:t>abstract     assert      </a:t>
            </a:r>
            <a:r>
              <a:rPr lang="en-US" sz="2000" dirty="0" err="1">
                <a:solidFill>
                  <a:srgbClr val="C00000"/>
                </a:solidFill>
              </a:rPr>
              <a:t>boolean</a:t>
            </a:r>
            <a:r>
              <a:rPr lang="en-US" sz="2000" dirty="0">
                <a:solidFill>
                  <a:srgbClr val="C00000"/>
                </a:solidFill>
              </a:rPr>
              <a:t>      </a:t>
            </a:r>
          </a:p>
          <a:p>
            <a:pPr marL="0" indent="0">
              <a:buNone/>
            </a:pPr>
            <a:r>
              <a:rPr lang="en-US" sz="2000" dirty="0">
                <a:solidFill>
                  <a:srgbClr val="C00000"/>
                </a:solidFill>
              </a:rPr>
              <a:t>break        byte        case</a:t>
            </a:r>
          </a:p>
          <a:p>
            <a:pPr marL="0" indent="0">
              <a:buNone/>
            </a:pPr>
            <a:r>
              <a:rPr lang="en-US" sz="2000" dirty="0">
                <a:solidFill>
                  <a:srgbClr val="C00000"/>
                </a:solidFill>
              </a:rPr>
              <a:t>catch        char        class        </a:t>
            </a:r>
          </a:p>
          <a:p>
            <a:pPr marL="0" indent="0">
              <a:buNone/>
            </a:pPr>
            <a:r>
              <a:rPr lang="en-US" sz="2000" dirty="0">
                <a:solidFill>
                  <a:srgbClr val="C00000"/>
                </a:solidFill>
              </a:rPr>
              <a:t>const        continue    default</a:t>
            </a:r>
            <a:endParaRPr lang="en-IN" sz="2000" dirty="0">
              <a:solidFill>
                <a:srgbClr val="C00000"/>
              </a:solidFill>
            </a:endParaRPr>
          </a:p>
        </p:txBody>
      </p:sp>
    </p:spTree>
    <p:extLst>
      <p:ext uri="{BB962C8B-B14F-4D97-AF65-F5344CB8AC3E}">
        <p14:creationId xmlns:p14="http://schemas.microsoft.com/office/powerpoint/2010/main" val="303745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74638"/>
            <a:ext cx="8229600" cy="6369072"/>
          </a:xfrm>
        </p:spPr>
        <p:txBody>
          <a:bodyPr>
            <a:normAutofit fontScale="92500" lnSpcReduction="10000"/>
          </a:bodyPr>
          <a:lstStyle/>
          <a:p>
            <a:pPr marL="0" indent="0">
              <a:buNone/>
            </a:pPr>
            <a:r>
              <a:rPr lang="en-US" dirty="0">
                <a:solidFill>
                  <a:srgbClr val="C00000"/>
                </a:solidFill>
              </a:rPr>
              <a:t>2. Identifiers: </a:t>
            </a:r>
          </a:p>
          <a:p>
            <a:pPr marL="0" indent="0" algn="just">
              <a:buNone/>
            </a:pPr>
            <a:r>
              <a:rPr lang="en-US" dirty="0"/>
              <a:t>Identifiers are used as the general terminology for naming of variables, functions and arrays. These are user-defined names consisting of an arbitrarily long sequence of letters and digits with either a letter or the underscore (_) as a first character. Identifier names must differ in spelling and case from any keywords.</a:t>
            </a:r>
          </a:p>
          <a:p>
            <a:pPr marL="0" indent="0" algn="just">
              <a:buNone/>
            </a:pPr>
            <a:r>
              <a:rPr lang="en-IN" dirty="0">
                <a:solidFill>
                  <a:srgbClr val="C00000"/>
                </a:solidFill>
              </a:rPr>
              <a:t>Examples of valid identifiers</a:t>
            </a:r>
            <a:r>
              <a:rPr lang="en-IN" dirty="0"/>
              <a:t>:</a:t>
            </a:r>
          </a:p>
          <a:p>
            <a:pPr marL="0" indent="0" algn="just">
              <a:buNone/>
            </a:pPr>
            <a:r>
              <a:rPr lang="en-IN" sz="2200" dirty="0" err="1"/>
              <a:t>MyVariable</a:t>
            </a:r>
            <a:endParaRPr lang="en-IN" sz="2200" dirty="0"/>
          </a:p>
          <a:p>
            <a:pPr marL="0" indent="0" algn="just">
              <a:buNone/>
            </a:pPr>
            <a:r>
              <a:rPr lang="en-IN" sz="2200" dirty="0"/>
              <a:t>MYVARIABLE</a:t>
            </a:r>
          </a:p>
          <a:p>
            <a:pPr marL="0" indent="0" algn="just">
              <a:buNone/>
            </a:pPr>
            <a:r>
              <a:rPr lang="en-IN" sz="2200" dirty="0" err="1"/>
              <a:t>myvariable</a:t>
            </a:r>
            <a:endParaRPr lang="en-IN" sz="2200" dirty="0"/>
          </a:p>
          <a:p>
            <a:pPr marL="0" indent="0" algn="just">
              <a:buNone/>
            </a:pPr>
            <a:r>
              <a:rPr lang="en-IN" sz="2200" dirty="0"/>
              <a:t>x</a:t>
            </a:r>
          </a:p>
          <a:p>
            <a:pPr marL="0" indent="0" algn="just">
              <a:buNone/>
            </a:pPr>
            <a:r>
              <a:rPr lang="en-IN" sz="2200" dirty="0" err="1"/>
              <a:t>i</a:t>
            </a:r>
            <a:endParaRPr lang="en-IN" sz="2200" dirty="0"/>
          </a:p>
          <a:p>
            <a:pPr marL="0" indent="0" algn="just">
              <a:buNone/>
            </a:pPr>
            <a:r>
              <a:rPr lang="en-IN" sz="2200" dirty="0"/>
              <a:t>x1</a:t>
            </a:r>
          </a:p>
          <a:p>
            <a:pPr marL="0" indent="0" algn="just">
              <a:buNone/>
            </a:pPr>
            <a:r>
              <a:rPr lang="en-IN" sz="2200" dirty="0"/>
              <a:t>i1</a:t>
            </a:r>
            <a:endParaRPr lang="en-IN" dirty="0"/>
          </a:p>
        </p:txBody>
      </p:sp>
    </p:spTree>
    <p:extLst>
      <p:ext uri="{BB962C8B-B14F-4D97-AF65-F5344CB8AC3E}">
        <p14:creationId xmlns:p14="http://schemas.microsoft.com/office/powerpoint/2010/main" val="1194671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74638"/>
            <a:ext cx="8229600" cy="6369072"/>
          </a:xfrm>
        </p:spPr>
        <p:txBody>
          <a:bodyPr>
            <a:normAutofit/>
          </a:bodyPr>
          <a:lstStyle/>
          <a:p>
            <a:pPr marL="0" indent="0">
              <a:buNone/>
            </a:pPr>
            <a:r>
              <a:rPr lang="en-US" dirty="0">
                <a:solidFill>
                  <a:srgbClr val="C00000"/>
                </a:solidFill>
              </a:rPr>
              <a:t>3. Constants/Literals: </a:t>
            </a:r>
          </a:p>
          <a:p>
            <a:pPr marL="0" indent="0">
              <a:buNone/>
            </a:pPr>
            <a:r>
              <a:rPr lang="en-US" dirty="0"/>
              <a:t>Constants are also like normal variables. But the only difference is, their values cannot be modified by the program once they are defined.</a:t>
            </a:r>
          </a:p>
          <a:p>
            <a:pPr marL="0" indent="0">
              <a:buNone/>
            </a:pPr>
            <a:r>
              <a:rPr lang="en-US" sz="2800" dirty="0">
                <a:solidFill>
                  <a:srgbClr val="C00000"/>
                </a:solidFill>
              </a:rPr>
              <a:t>final </a:t>
            </a:r>
            <a:r>
              <a:rPr lang="en-US" sz="2800" dirty="0" err="1">
                <a:solidFill>
                  <a:srgbClr val="C00000"/>
                </a:solidFill>
              </a:rPr>
              <a:t>data_type</a:t>
            </a:r>
            <a:r>
              <a:rPr lang="en-US" sz="2800" dirty="0">
                <a:solidFill>
                  <a:srgbClr val="C00000"/>
                </a:solidFill>
              </a:rPr>
              <a:t> </a:t>
            </a:r>
            <a:r>
              <a:rPr lang="en-US" sz="2800" dirty="0" err="1">
                <a:solidFill>
                  <a:srgbClr val="C00000"/>
                </a:solidFill>
              </a:rPr>
              <a:t>variable_name</a:t>
            </a:r>
            <a:r>
              <a:rPr lang="en-US" sz="2800" dirty="0">
                <a:solidFill>
                  <a:srgbClr val="C00000"/>
                </a:solidFill>
              </a:rPr>
              <a:t>;</a:t>
            </a:r>
          </a:p>
          <a:p>
            <a:pPr marL="0" indent="0">
              <a:buNone/>
            </a:pPr>
            <a:r>
              <a:rPr lang="en-US" dirty="0">
                <a:solidFill>
                  <a:srgbClr val="C00000"/>
                </a:solidFill>
              </a:rPr>
              <a:t>4. Special Symbols: </a:t>
            </a:r>
          </a:p>
          <a:p>
            <a:pPr marL="0" indent="0" algn="just">
              <a:buNone/>
            </a:pPr>
            <a:r>
              <a:rPr lang="en-US" sz="2800" dirty="0"/>
              <a:t>The following special symbols are used in Java having some special meaning and thus, cannot be used for some other purpose.</a:t>
            </a:r>
          </a:p>
          <a:p>
            <a:pPr marL="0" indent="0">
              <a:buNone/>
            </a:pPr>
            <a:endParaRPr lang="en-US" sz="2800" dirty="0">
              <a:solidFill>
                <a:srgbClr val="C00000"/>
              </a:solidFill>
            </a:endParaRPr>
          </a:p>
          <a:p>
            <a:pPr marL="0" indent="0">
              <a:buNone/>
            </a:pPr>
            <a:r>
              <a:rPr lang="en-US" sz="2800" dirty="0">
                <a:solidFill>
                  <a:srgbClr val="C00000"/>
                </a:solidFill>
              </a:rPr>
              <a:t>[] () {}, ; * =</a:t>
            </a:r>
            <a:endParaRPr lang="en-IN" sz="2800" dirty="0">
              <a:solidFill>
                <a:srgbClr val="C00000"/>
              </a:solidFill>
            </a:endParaRPr>
          </a:p>
        </p:txBody>
      </p:sp>
    </p:spTree>
    <p:extLst>
      <p:ext uri="{BB962C8B-B14F-4D97-AF65-F5344CB8AC3E}">
        <p14:creationId xmlns:p14="http://schemas.microsoft.com/office/powerpoint/2010/main" val="414456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74638"/>
            <a:ext cx="8229600" cy="6369072"/>
          </a:xfrm>
        </p:spPr>
        <p:txBody>
          <a:bodyPr>
            <a:normAutofit lnSpcReduction="10000"/>
          </a:bodyPr>
          <a:lstStyle/>
          <a:p>
            <a:pPr marL="0" indent="0">
              <a:buNone/>
            </a:pPr>
            <a:r>
              <a:rPr lang="en-US" sz="3500" dirty="0">
                <a:solidFill>
                  <a:srgbClr val="C00000"/>
                </a:solidFill>
              </a:rPr>
              <a:t>5. Operators: </a:t>
            </a:r>
          </a:p>
          <a:p>
            <a:pPr marL="0" indent="0" algn="just">
              <a:buNone/>
            </a:pPr>
            <a:r>
              <a:rPr lang="en-US" dirty="0"/>
              <a:t>Java provides many types of operators which can be used according to the need. They are classified based on the functionality they provide. Some of the types are-</a:t>
            </a:r>
          </a:p>
          <a:p>
            <a:r>
              <a:rPr lang="en-US" sz="2600" dirty="0"/>
              <a:t>Arithmetic Operators</a:t>
            </a:r>
          </a:p>
          <a:p>
            <a:r>
              <a:rPr lang="en-US" sz="2600" dirty="0"/>
              <a:t>Unary Operators</a:t>
            </a:r>
          </a:p>
          <a:p>
            <a:r>
              <a:rPr lang="en-US" sz="2600" dirty="0"/>
              <a:t>Assignment Operator</a:t>
            </a:r>
          </a:p>
          <a:p>
            <a:r>
              <a:rPr lang="en-US" sz="2600" dirty="0"/>
              <a:t>Relational Operators</a:t>
            </a:r>
          </a:p>
          <a:p>
            <a:r>
              <a:rPr lang="en-US" sz="2600" dirty="0"/>
              <a:t>Logical Operators</a:t>
            </a:r>
          </a:p>
          <a:p>
            <a:r>
              <a:rPr lang="en-US" sz="2600" dirty="0"/>
              <a:t>Ternary Operator</a:t>
            </a:r>
          </a:p>
          <a:p>
            <a:r>
              <a:rPr lang="en-US" sz="2600" dirty="0"/>
              <a:t>Bitwise Operators</a:t>
            </a:r>
          </a:p>
          <a:p>
            <a:r>
              <a:rPr lang="en-US" sz="2600" dirty="0"/>
              <a:t>Shift Operators</a:t>
            </a:r>
            <a:endParaRPr lang="en-IN" sz="2600" dirty="0"/>
          </a:p>
        </p:txBody>
      </p:sp>
    </p:spTree>
    <p:extLst>
      <p:ext uri="{BB962C8B-B14F-4D97-AF65-F5344CB8AC3E}">
        <p14:creationId xmlns:p14="http://schemas.microsoft.com/office/powerpoint/2010/main" val="1740578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274638"/>
            <a:ext cx="8229600" cy="6369072"/>
          </a:xfrm>
        </p:spPr>
        <p:txBody>
          <a:bodyPr>
            <a:normAutofit/>
          </a:bodyPr>
          <a:lstStyle/>
          <a:p>
            <a:pPr marL="0" indent="0">
              <a:buNone/>
            </a:pPr>
            <a:r>
              <a:rPr lang="en-US" sz="2800" dirty="0">
                <a:solidFill>
                  <a:srgbClr val="C00000"/>
                </a:solidFill>
              </a:rPr>
              <a:t>6. Comments:</a:t>
            </a:r>
          </a:p>
          <a:p>
            <a:pPr marL="0" indent="0" algn="just">
              <a:buNone/>
            </a:pPr>
            <a:r>
              <a:rPr lang="en-US" sz="2800" dirty="0"/>
              <a:t>In Java, Comments are the part of the program which are ignored by the compiler while compiling the Program. They are useful as they can be used to describe the operation or methods in the program. </a:t>
            </a:r>
          </a:p>
          <a:p>
            <a:pPr marL="0" indent="0" algn="just">
              <a:buNone/>
            </a:pPr>
            <a:r>
              <a:rPr lang="en-US" sz="2800" dirty="0"/>
              <a:t>The Comments are classified as follows:</a:t>
            </a:r>
          </a:p>
          <a:p>
            <a:r>
              <a:rPr lang="en-US" sz="2800" dirty="0"/>
              <a:t>Single Line Comments</a:t>
            </a:r>
          </a:p>
          <a:p>
            <a:r>
              <a:rPr lang="en-US" sz="2800" dirty="0"/>
              <a:t>Multiline Comments</a:t>
            </a:r>
          </a:p>
          <a:p>
            <a:pPr marL="0" indent="0">
              <a:buNone/>
            </a:pPr>
            <a:r>
              <a:rPr lang="en-US" sz="2800" dirty="0">
                <a:solidFill>
                  <a:srgbClr val="C00000"/>
                </a:solidFill>
              </a:rPr>
              <a:t>// This is a Single Line Comment</a:t>
            </a:r>
          </a:p>
          <a:p>
            <a:pPr marL="0" indent="0">
              <a:buNone/>
            </a:pPr>
            <a:r>
              <a:rPr lang="en-US" sz="2800" dirty="0">
                <a:solidFill>
                  <a:srgbClr val="C00000"/>
                </a:solidFill>
              </a:rPr>
              <a:t>/*</a:t>
            </a:r>
          </a:p>
          <a:p>
            <a:pPr marL="0" indent="0">
              <a:buNone/>
            </a:pPr>
            <a:r>
              <a:rPr lang="en-US" sz="2800" dirty="0">
                <a:solidFill>
                  <a:srgbClr val="C00000"/>
                </a:solidFill>
              </a:rPr>
              <a:t>This is a Multiline Comment</a:t>
            </a:r>
          </a:p>
          <a:p>
            <a:pPr marL="0" indent="0">
              <a:buNone/>
            </a:pPr>
            <a:r>
              <a:rPr lang="en-US" sz="2800" dirty="0">
                <a:solidFill>
                  <a:srgbClr val="C00000"/>
                </a:solidFill>
              </a:rPr>
              <a:t>*/</a:t>
            </a:r>
            <a:endParaRPr lang="en-IN" sz="2800" dirty="0">
              <a:solidFill>
                <a:srgbClr val="C00000"/>
              </a:solidFill>
            </a:endParaRPr>
          </a:p>
        </p:txBody>
      </p:sp>
    </p:spTree>
    <p:extLst>
      <p:ext uri="{BB962C8B-B14F-4D97-AF65-F5344CB8AC3E}">
        <p14:creationId xmlns:p14="http://schemas.microsoft.com/office/powerpoint/2010/main" val="192160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US" dirty="0">
                <a:solidFill>
                  <a:srgbClr val="FF0000"/>
                </a:solidFill>
              </a:rPr>
              <a:t>  </a:t>
            </a:r>
            <a:endParaRPr lang="en-IN" dirty="0">
              <a:solidFill>
                <a:srgbClr val="FF0000"/>
              </a:solidFill>
            </a:endParaRPr>
          </a:p>
        </p:txBody>
      </p:sp>
      <p:sp>
        <p:nvSpPr>
          <p:cNvPr id="3" name="Content Placeholder 2"/>
          <p:cNvSpPr>
            <a:spLocks noGrp="1"/>
          </p:cNvSpPr>
          <p:nvPr>
            <p:ph idx="1"/>
          </p:nvPr>
        </p:nvSpPr>
        <p:spPr>
          <a:xfrm>
            <a:off x="457200" y="476672"/>
            <a:ext cx="8229600" cy="6167038"/>
          </a:xfrm>
        </p:spPr>
        <p:txBody>
          <a:bodyPr>
            <a:normAutofit/>
          </a:bodyPr>
          <a:lstStyle/>
          <a:p>
            <a:pPr marL="0" indent="0">
              <a:buNone/>
            </a:pPr>
            <a:r>
              <a:rPr lang="en-US" dirty="0">
                <a:solidFill>
                  <a:srgbClr val="C00000"/>
                </a:solidFill>
              </a:rPr>
              <a:t>7. Separators:</a:t>
            </a:r>
          </a:p>
          <a:p>
            <a:pPr marL="0" indent="0" algn="just">
              <a:buNone/>
            </a:pPr>
            <a:r>
              <a:rPr lang="en-US" sz="2800" dirty="0"/>
              <a:t>Separators are used to separate different parts of the codes. It tells the compiler about completion of a statement in the program. The most commonly and frequently used separator in java is semicolon (;).</a:t>
            </a:r>
            <a:endParaRPr lang="en-IN" sz="2800" dirty="0"/>
          </a:p>
        </p:txBody>
      </p:sp>
    </p:spTree>
    <p:extLst>
      <p:ext uri="{BB962C8B-B14F-4D97-AF65-F5344CB8AC3E}">
        <p14:creationId xmlns:p14="http://schemas.microsoft.com/office/powerpoint/2010/main" val="151213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5245</TotalTime>
  <Words>2078</Words>
  <Application>Microsoft Office PowerPoint</Application>
  <PresentationFormat>On-screen Show (4:3)</PresentationFormat>
  <Paragraphs>228</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 Object Oriented Programming with Java (Subject Code: BCS-403)</vt:lpstr>
      <vt:lpstr>Lecture 3</vt:lpstr>
      <vt:lpstr>  Java Tokens</vt:lpstr>
      <vt:lpstr>  </vt:lpstr>
      <vt:lpstr>  </vt:lpstr>
      <vt:lpstr>  </vt:lpstr>
      <vt:lpstr>  </vt:lpstr>
      <vt:lpstr>  </vt:lpstr>
      <vt:lpstr>  </vt:lpstr>
      <vt:lpstr>Operators in java  </vt:lpstr>
      <vt:lpstr>Java Unary Operator Example: ++ and --  </vt:lpstr>
      <vt:lpstr>  </vt:lpstr>
      <vt:lpstr>  </vt:lpstr>
      <vt:lpstr>  </vt:lpstr>
      <vt:lpstr> Java AND Operator Example:  Logical &amp;&amp; and Bitwise &amp;   </vt:lpstr>
      <vt:lpstr>  </vt:lpstr>
      <vt:lpstr>  </vt:lpstr>
      <vt:lpstr>Java OR Operator Example: Logical || and Bitwise |   </vt:lpstr>
      <vt:lpstr>  </vt:lpstr>
      <vt:lpstr>Java Ternary Operator   </vt:lpstr>
      <vt:lpstr>  </vt:lpstr>
      <vt:lpstr>Java Shift Operator Example: Left Shift  </vt:lpstr>
      <vt:lpstr>Java Shift Operator Example: Right Shift  </vt:lpstr>
      <vt:lpstr>Java Variable Types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64</cp:revision>
  <dcterms:created xsi:type="dcterms:W3CDTF">2017-07-26T04:17:50Z</dcterms:created>
  <dcterms:modified xsi:type="dcterms:W3CDTF">2024-04-08T11:44:14Z</dcterms:modified>
</cp:coreProperties>
</file>