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9" r:id="rId2"/>
    <p:sldId id="460" r:id="rId3"/>
    <p:sldId id="470" r:id="rId4"/>
    <p:sldId id="471" r:id="rId5"/>
    <p:sldId id="472" r:id="rId6"/>
    <p:sldId id="473" r:id="rId7"/>
    <p:sldId id="474" r:id="rId8"/>
    <p:sldId id="475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4" r:id="rId17"/>
    <p:sldId id="485" r:id="rId18"/>
    <p:sldId id="276" r:id="rId19"/>
    <p:sldId id="4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3BE48-04C9-46F1-B9C6-D84AEDBAF2EB}" type="datetimeFigureOut">
              <a:rPr lang="en-US" smtClean="0"/>
              <a:pPr/>
              <a:t>4/8/2024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E9AF-8642-4017-A128-977BC26508A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1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/>
          <a:lstStyle/>
          <a:p>
            <a:pPr algn="just"/>
            <a:r>
              <a:rPr lang="en-US" dirty="0"/>
              <a:t>Java provides a reserved keyword class to define a </a:t>
            </a:r>
            <a:r>
              <a:rPr lang="en-US" dirty="0">
                <a:solidFill>
                  <a:srgbClr val="C00000"/>
                </a:solidFill>
              </a:rPr>
              <a:t>class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keyword must be followed by the class name. </a:t>
            </a:r>
          </a:p>
          <a:p>
            <a:pPr algn="just"/>
            <a:r>
              <a:rPr lang="en-US" dirty="0"/>
              <a:t>Inside the class, we declare methods and variables.</a:t>
            </a:r>
          </a:p>
        </p:txBody>
      </p:sp>
    </p:spTree>
    <p:extLst>
      <p:ext uri="{BB962C8B-B14F-4D97-AF65-F5344CB8AC3E}">
        <p14:creationId xmlns:p14="http://schemas.microsoft.com/office/powerpoint/2010/main" val="22557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C00000"/>
                </a:solidFill>
              </a:rPr>
              <a:t>class declaration includes the following in the order as it appears: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Modifiers: </a:t>
            </a:r>
            <a:r>
              <a:rPr lang="en-US" dirty="0"/>
              <a:t>A class can be public or has default access.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class keyword: </a:t>
            </a:r>
            <a:r>
              <a:rPr lang="en-US" dirty="0"/>
              <a:t>The class keyword is used to create a class.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Class name: </a:t>
            </a:r>
            <a:r>
              <a:rPr lang="en-US" dirty="0"/>
              <a:t>The name must begin with an initial letter (capitalized by convention).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Superclass</a:t>
            </a:r>
            <a:r>
              <a:rPr lang="en-US" dirty="0"/>
              <a:t> (if any): The name of the class's parent (superclass), if any, preceded by the keyword extends. A class can only extend (subclass) one parent.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Interfaces </a:t>
            </a:r>
            <a:r>
              <a:rPr lang="en-US" dirty="0"/>
              <a:t>(if any): A comma-separated list of interfaces implemented by the class, if any, preceded by the keyword implements. A class can implement more than one interface.</a:t>
            </a:r>
          </a:p>
          <a:p>
            <a:pPr algn="just"/>
            <a:r>
              <a:rPr lang="en-US" dirty="0">
                <a:solidFill>
                  <a:srgbClr val="C00000"/>
                </a:solidFill>
              </a:rPr>
              <a:t>Body: </a:t>
            </a:r>
            <a:r>
              <a:rPr lang="en-US" dirty="0"/>
              <a:t>The class body surrounded by braces, { }.</a:t>
            </a:r>
          </a:p>
        </p:txBody>
      </p:sp>
    </p:spTree>
    <p:extLst>
      <p:ext uri="{BB962C8B-B14F-4D97-AF65-F5344CB8AC3E}">
        <p14:creationId xmlns:p14="http://schemas.microsoft.com/office/powerpoint/2010/main" val="2835383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 class definition  </a:t>
            </a:r>
          </a:p>
          <a:p>
            <a:pPr marL="0" indent="0">
              <a:buNone/>
            </a:pPr>
            <a:r>
              <a:rPr lang="en-US" dirty="0"/>
              <a:t>public class Calculate {  </a:t>
            </a:r>
          </a:p>
          <a:p>
            <a:pPr marL="0" indent="0">
              <a:buNone/>
            </a:pPr>
            <a:r>
              <a:rPr lang="en-US" dirty="0"/>
              <a:t>   // instance variables  </a:t>
            </a:r>
          </a:p>
          <a:p>
            <a:pPr marL="0" indent="0">
              <a:buNone/>
            </a:pPr>
            <a:r>
              <a:rPr lang="en-US" dirty="0"/>
              <a:t>   int a;  </a:t>
            </a:r>
          </a:p>
          <a:p>
            <a:pPr marL="0" indent="0">
              <a:buNone/>
            </a:pPr>
            <a:r>
              <a:rPr lang="en-US" dirty="0"/>
              <a:t>   int b;  </a:t>
            </a:r>
          </a:p>
          <a:p>
            <a:pPr marL="0" indent="0">
              <a:buNone/>
            </a:pPr>
            <a:r>
              <a:rPr lang="en-US" dirty="0"/>
              <a:t>   // constructor to instantiate  </a:t>
            </a:r>
          </a:p>
          <a:p>
            <a:pPr marL="0" indent="0">
              <a:buNone/>
            </a:pPr>
            <a:r>
              <a:rPr lang="en-US" dirty="0"/>
              <a:t>   Calculate (int x, int y) {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this.a</a:t>
            </a:r>
            <a:r>
              <a:rPr lang="en-US" dirty="0"/>
              <a:t> = x; 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this.b</a:t>
            </a:r>
            <a:r>
              <a:rPr lang="en-US" dirty="0"/>
              <a:t> = y;  </a:t>
            </a:r>
          </a:p>
          <a:p>
            <a:pPr marL="0" indent="0">
              <a:buNone/>
            </a:pPr>
            <a:r>
              <a:rPr lang="en-US" dirty="0"/>
              <a:t>   }  </a:t>
            </a:r>
          </a:p>
          <a:p>
            <a:pPr marL="0" indent="0">
              <a:buNone/>
            </a:pPr>
            <a:r>
              <a:rPr lang="en-US" dirty="0"/>
              <a:t>     // method to add numbers  </a:t>
            </a:r>
          </a:p>
          <a:p>
            <a:pPr marL="0" indent="0">
              <a:buNone/>
            </a:pPr>
            <a:r>
              <a:rPr lang="en-US" dirty="0"/>
              <a:t>   public int add () {  </a:t>
            </a:r>
          </a:p>
          <a:p>
            <a:pPr marL="0" indent="0">
              <a:buNone/>
            </a:pPr>
            <a:r>
              <a:rPr lang="en-US" dirty="0"/>
              <a:t>      int res = a + b;  </a:t>
            </a:r>
          </a:p>
          <a:p>
            <a:pPr marL="0" indent="0">
              <a:buNone/>
            </a:pPr>
            <a:r>
              <a:rPr lang="en-US" dirty="0"/>
              <a:t>      return res;  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60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78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class </a:t>
            </a:r>
            <a:r>
              <a:rPr lang="en-US" sz="2800" dirty="0" err="1"/>
              <a:t>MyMain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 </a:t>
            </a:r>
          </a:p>
          <a:p>
            <a:pPr marL="0" indent="0">
              <a:buNone/>
            </a:pPr>
            <a:r>
              <a:rPr lang="en-US" sz="2800" dirty="0"/>
              <a:t>{  </a:t>
            </a:r>
          </a:p>
          <a:p>
            <a:pPr marL="0" indent="0">
              <a:buNone/>
            </a:pPr>
            <a:r>
              <a:rPr lang="en-US" sz="2800" dirty="0"/>
              <a:t>      // creating object of Class  </a:t>
            </a:r>
          </a:p>
          <a:p>
            <a:pPr marL="0" indent="0">
              <a:buNone/>
            </a:pPr>
            <a:r>
              <a:rPr lang="en-US" sz="2800" dirty="0"/>
              <a:t>      Calculate c1 = new Calculate(45, 4);  </a:t>
            </a:r>
          </a:p>
          <a:p>
            <a:pPr marL="0" indent="0">
              <a:buNone/>
            </a:pPr>
            <a:r>
              <a:rPr lang="en-US" sz="2800" dirty="0"/>
              <a:t>      // calling the methods of Calculate class  </a:t>
            </a:r>
          </a:p>
          <a:p>
            <a:pPr marL="0" indent="0">
              <a:buNone/>
            </a:pPr>
            <a:r>
              <a:rPr lang="en-US" sz="2800" dirty="0"/>
              <a:t>      </a:t>
            </a:r>
            <a:r>
              <a:rPr lang="en-US" sz="2800" dirty="0" err="1"/>
              <a:t>System.out.println</a:t>
            </a:r>
            <a:r>
              <a:rPr lang="en-US" sz="2800" dirty="0"/>
              <a:t>("Addition is :" + c1.add());  </a:t>
            </a:r>
          </a:p>
          <a:p>
            <a:pPr marL="0" indent="0">
              <a:buNone/>
            </a:pPr>
            <a:r>
              <a:rPr lang="en-US" sz="2800" dirty="0"/>
              <a:t> 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137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Control Flow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Java compiler executes the code from top to bottom. The statements in the code are executed according to the order in which they appear. </a:t>
            </a:r>
          </a:p>
          <a:p>
            <a:pPr marL="0" indent="0" algn="just">
              <a:buNone/>
            </a:pPr>
            <a:r>
              <a:rPr lang="en-US" dirty="0"/>
              <a:t>However, Java provides statements that can be used to control the flow of Java code. </a:t>
            </a:r>
          </a:p>
          <a:p>
            <a:pPr marL="0" indent="0" algn="just">
              <a:buNone/>
            </a:pPr>
            <a:r>
              <a:rPr lang="en-US" dirty="0"/>
              <a:t>Such statements are called control flow statements. It is one of the fundamental features of Java, which provides a smooth flow of program.</a:t>
            </a:r>
          </a:p>
        </p:txBody>
      </p:sp>
    </p:spTree>
    <p:extLst>
      <p:ext uri="{BB962C8B-B14F-4D97-AF65-F5344CB8AC3E}">
        <p14:creationId xmlns:p14="http://schemas.microsoft.com/office/powerpoint/2010/main" val="142066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Java provides three types of control flow statements.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Decision Making statements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if statements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switch statement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Loop statements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do while loop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while loop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for loop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for-each loop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Jump statements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break statement</a:t>
            </a:r>
          </a:p>
          <a:p>
            <a:pPr lvl="1" algn="just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continue statement</a:t>
            </a:r>
          </a:p>
        </p:txBody>
      </p:sp>
    </p:spTree>
    <p:extLst>
      <p:ext uri="{BB962C8B-B14F-4D97-AF65-F5344CB8AC3E}">
        <p14:creationId xmlns:p14="http://schemas.microsoft.com/office/powerpoint/2010/main" val="304244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AE44-8498-4DD9-9ABA-FD3D452E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Java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D6A5-1985-4DEC-9887-C6C41212C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(initialization, condition, increment/decrement) {  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//block of statements  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>
              <a:buNone/>
            </a:pPr>
            <a:r>
              <a:rPr lang="en-US" sz="2400" dirty="0"/>
              <a:t>int sum = 0;  </a:t>
            </a:r>
          </a:p>
          <a:p>
            <a:pPr marL="0" indent="0">
              <a:buNone/>
            </a:pPr>
            <a:r>
              <a:rPr lang="en-US" sz="2400" dirty="0"/>
              <a:t>for(int j = 1; j&lt;=10; </a:t>
            </a:r>
            <a:r>
              <a:rPr lang="en-US" sz="2400" dirty="0" err="1"/>
              <a:t>j++</a:t>
            </a:r>
            <a:r>
              <a:rPr lang="en-US" sz="2400" dirty="0"/>
              <a:t>) </a:t>
            </a:r>
          </a:p>
          <a:p>
            <a:pPr marL="0" indent="0">
              <a:buNone/>
            </a:pPr>
            <a:r>
              <a:rPr lang="en-US" sz="2400" dirty="0"/>
              <a:t>{  </a:t>
            </a:r>
          </a:p>
          <a:p>
            <a:pPr marL="0" indent="0">
              <a:buNone/>
            </a:pPr>
            <a:r>
              <a:rPr lang="en-US" sz="2400" dirty="0"/>
              <a:t>sum = sum + j;  </a:t>
            </a:r>
          </a:p>
          <a:p>
            <a:pPr marL="0" indent="0">
              <a:buNone/>
            </a:pPr>
            <a:r>
              <a:rPr lang="en-US" sz="2400" dirty="0"/>
              <a:t>}  </a:t>
            </a:r>
          </a:p>
          <a:p>
            <a:pPr marL="0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("The sum of first 10 natural numbers is " + sum); </a:t>
            </a:r>
          </a:p>
        </p:txBody>
      </p:sp>
    </p:spTree>
    <p:extLst>
      <p:ext uri="{BB962C8B-B14F-4D97-AF65-F5344CB8AC3E}">
        <p14:creationId xmlns:p14="http://schemas.microsoft.com/office/powerpoint/2010/main" val="1779240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EC4B-8795-48A8-95C1-95D1B18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Java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28BAD-8AEF-460A-BA03-ADCFD7E4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(condition){  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//looping statements  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>
              <a:buNone/>
            </a:pPr>
            <a:r>
              <a:rPr lang="nn-NO" dirty="0"/>
              <a:t>while(i&lt;=10)</a:t>
            </a:r>
          </a:p>
          <a:p>
            <a:pPr marL="0" indent="0">
              <a:buNone/>
            </a:pPr>
            <a:r>
              <a:rPr lang="nn-NO" dirty="0"/>
              <a:t>{    </a:t>
            </a:r>
          </a:p>
          <a:p>
            <a:pPr marL="0" indent="0">
              <a:buNone/>
            </a:pPr>
            <a:r>
              <a:rPr lang="nn-NO" dirty="0"/>
              <a:t>System.out.println(i);    </a:t>
            </a:r>
          </a:p>
          <a:p>
            <a:pPr marL="0" indent="0">
              <a:buNone/>
            </a:pPr>
            <a:r>
              <a:rPr lang="nn-NO" dirty="0"/>
              <a:t>i = i + 2;    </a:t>
            </a:r>
          </a:p>
          <a:p>
            <a:pPr marL="0" indent="0">
              <a:buNone/>
            </a:pPr>
            <a:r>
              <a:rPr lang="nn-NO" dirty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67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erdana"/>
              </a:rPr>
              <a:t>Java for-each loop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Java provides an enhanced for loop to traverse the data structures like array or collection. In the for-each loop, we don't need to update the loop variable.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The syntax to use the for-each loop in java is given below.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data_type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var :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array_name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/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collection_name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){  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//statements  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}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694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D5FA-B6AC-4299-BC9A-82204BAE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66A38-23B9-4461-9055-6941F386E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public class Calculation {    </a:t>
            </a:r>
          </a:p>
          <a:p>
            <a:pPr marL="0" indent="0">
              <a:buNone/>
            </a:pPr>
            <a:r>
              <a:rPr lang="en-US" sz="2800" dirty="0"/>
              <a:t>public static void main(String[] </a:t>
            </a:r>
            <a:r>
              <a:rPr lang="en-US" sz="2800" dirty="0" err="1"/>
              <a:t>args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{    </a:t>
            </a:r>
          </a:p>
          <a:p>
            <a:pPr marL="0" indent="0">
              <a:buNone/>
            </a:pPr>
            <a:r>
              <a:rPr lang="en-US" sz="2800" dirty="0"/>
              <a:t>String[] names = {"</a:t>
            </a:r>
            <a:r>
              <a:rPr lang="en-US" sz="2800" dirty="0" err="1"/>
              <a:t>Java","C","C</a:t>
            </a:r>
            <a:r>
              <a:rPr lang="en-US" sz="2800" dirty="0"/>
              <a:t>++","</a:t>
            </a:r>
            <a:r>
              <a:rPr lang="en-US" sz="2800" dirty="0" err="1"/>
              <a:t>Python","JavaScript</a:t>
            </a:r>
            <a:r>
              <a:rPr lang="en-US" sz="2800" dirty="0"/>
              <a:t>"};    </a:t>
            </a:r>
          </a:p>
          <a:p>
            <a:pPr marL="0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("Printing the content of the array names:\n");    </a:t>
            </a:r>
          </a:p>
          <a:p>
            <a:pPr marL="0" indent="0">
              <a:buNone/>
            </a:pPr>
            <a:r>
              <a:rPr lang="en-US" sz="2800" dirty="0"/>
              <a:t>for(String </a:t>
            </a:r>
            <a:r>
              <a:rPr lang="en-US" sz="2800" dirty="0" err="1"/>
              <a:t>name:names</a:t>
            </a:r>
            <a:r>
              <a:rPr lang="en-US" sz="2800" dirty="0"/>
              <a:t>) {    </a:t>
            </a:r>
          </a:p>
          <a:p>
            <a:pPr marL="0" indent="0">
              <a:buNone/>
            </a:pPr>
            <a:r>
              <a:rPr lang="en-US" sz="2800" dirty="0" err="1"/>
              <a:t>System.out.println</a:t>
            </a:r>
            <a:r>
              <a:rPr lang="en-US" sz="2800" dirty="0"/>
              <a:t>(name);    </a:t>
            </a:r>
          </a:p>
          <a:p>
            <a:pPr marL="0" indent="0">
              <a:buNone/>
            </a:pPr>
            <a:r>
              <a:rPr lang="en-US" sz="2800" dirty="0"/>
              <a:t>} }    </a:t>
            </a:r>
          </a:p>
          <a:p>
            <a:pPr marL="0" indent="0">
              <a:buNone/>
            </a:pPr>
            <a:r>
              <a:rPr lang="en-US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978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Defining Classes in Java</a:t>
            </a:r>
          </a:p>
          <a:p>
            <a:r>
              <a:rPr lang="en-US" dirty="0"/>
              <a:t>Control Flow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dirty="0"/>
              <a:t>Encapsulation</a:t>
            </a:r>
            <a:r>
              <a:rPr lang="en-US" dirty="0"/>
              <a:t> is defined as the wrapping up of data under a single unit. </a:t>
            </a:r>
          </a:p>
          <a:p>
            <a:pPr algn="just" fontAlgn="base"/>
            <a:r>
              <a:rPr lang="en-US" dirty="0"/>
              <a:t>It is the mechanism that binds together code and the data it manipulates. </a:t>
            </a:r>
          </a:p>
          <a:p>
            <a:pPr algn="just" fontAlgn="base"/>
            <a:r>
              <a:rPr lang="en-US" dirty="0"/>
              <a:t>It is a protective shield that prevents the data from being accessed by the code outside this shield. </a:t>
            </a:r>
          </a:p>
          <a:p>
            <a:pPr algn="just" fontAlgn="base"/>
            <a:r>
              <a:rPr lang="en-US" dirty="0"/>
              <a:t>Technically in encapsulation, the variables or data of a class is hidden from any other class and can be accessed only through any member function of its own class in which it is declared.</a:t>
            </a:r>
          </a:p>
        </p:txBody>
      </p:sp>
    </p:spTree>
    <p:extLst>
      <p:ext uri="{BB962C8B-B14F-4D97-AF65-F5344CB8AC3E}">
        <p14:creationId xmlns:p14="http://schemas.microsoft.com/office/powerpoint/2010/main" val="88966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Encapsulation can be achieved by Declaring all the variables in the class as private and writing public methods in the class to set and get the values of variables.</a:t>
            </a:r>
          </a:p>
          <a:p>
            <a:pPr algn="just" fontAlgn="base"/>
            <a:r>
              <a:rPr lang="en-US" dirty="0"/>
              <a:t>It is more defined with the setter and getter method.</a:t>
            </a:r>
          </a:p>
        </p:txBody>
      </p:sp>
    </p:spTree>
    <p:extLst>
      <p:ext uri="{BB962C8B-B14F-4D97-AF65-F5344CB8AC3E}">
        <p14:creationId xmlns:p14="http://schemas.microsoft.com/office/powerpoint/2010/main" val="361770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Advantages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/>
              <a:t>Data Hiding: </a:t>
            </a:r>
            <a:r>
              <a:rPr lang="en-US" dirty="0"/>
              <a:t>it is a way of restricting the access of our data members by hiding the implementation details. Encapsulation also provides a way for data hiding.</a:t>
            </a:r>
          </a:p>
          <a:p>
            <a:pPr algn="just" fontAlgn="base"/>
            <a:r>
              <a:rPr lang="en-US" b="1" dirty="0"/>
              <a:t>Reusability:</a:t>
            </a:r>
            <a:r>
              <a:rPr lang="en-US" dirty="0"/>
              <a:t> Encapsulation also improves the re-usability and is easy to change with new requirements.</a:t>
            </a:r>
          </a:p>
          <a:p>
            <a:pPr algn="just" fontAlgn="base"/>
            <a:r>
              <a:rPr lang="en-US" b="1" dirty="0"/>
              <a:t>Testing code is easy:</a:t>
            </a:r>
            <a:r>
              <a:rPr lang="en-US" dirty="0"/>
              <a:t> Encapsulated code is easy to test for unit testing.</a:t>
            </a:r>
          </a:p>
          <a:p>
            <a:pPr algn="just" fontAlgn="base"/>
            <a:r>
              <a:rPr lang="en-US" b="1" dirty="0"/>
              <a:t>Freedom to programmer in implementing the details of the system.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Disadvantages of Encapsulation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Can lead to increased complexity, especially if not used properly.</a:t>
            </a:r>
          </a:p>
          <a:p>
            <a:pPr algn="just"/>
            <a:r>
              <a:rPr lang="en-US" sz="2800" dirty="0"/>
              <a:t>Can make it more difficult to understand how the system works.</a:t>
            </a:r>
          </a:p>
          <a:p>
            <a:pPr algn="just"/>
            <a:r>
              <a:rPr lang="en-US" sz="2800" dirty="0"/>
              <a:t>May limit the flexibility of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48440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Encapsulation in Java</a:t>
            </a:r>
            <a:br>
              <a:rPr lang="en-US" b="1" dirty="0"/>
            </a:b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7466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class Area {</a:t>
            </a:r>
          </a:p>
          <a:p>
            <a:pPr marL="0" indent="0">
              <a:buNone/>
            </a:pPr>
            <a:r>
              <a:rPr lang="en-US" dirty="0"/>
              <a:t>    int length;</a:t>
            </a:r>
          </a:p>
          <a:p>
            <a:pPr marL="0" indent="0">
              <a:buNone/>
            </a:pPr>
            <a:r>
              <a:rPr lang="en-US" dirty="0"/>
              <a:t>    int breadth;</a:t>
            </a:r>
          </a:p>
          <a:p>
            <a:pPr marL="0" indent="0">
              <a:buNone/>
            </a:pPr>
            <a:r>
              <a:rPr lang="en-US" dirty="0"/>
              <a:t>     // constructor to initialize values</a:t>
            </a:r>
          </a:p>
          <a:p>
            <a:pPr marL="0" indent="0">
              <a:buNone/>
            </a:pPr>
            <a:r>
              <a:rPr lang="en-US" dirty="0"/>
              <a:t>    Area(int length, int breadth)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this.length</a:t>
            </a:r>
            <a:r>
              <a:rPr lang="en-US" dirty="0"/>
              <a:t> = length;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this.breadth</a:t>
            </a:r>
            <a:r>
              <a:rPr lang="en-US" dirty="0"/>
              <a:t> = breadth;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 // method to calculate area</a:t>
            </a:r>
          </a:p>
          <a:p>
            <a:pPr marL="0" indent="0">
              <a:buNone/>
            </a:pPr>
            <a:r>
              <a:rPr lang="en-US" dirty="0"/>
              <a:t>    public void </a:t>
            </a:r>
            <a:r>
              <a:rPr lang="en-US" dirty="0" err="1"/>
              <a:t>getArea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int area = length * breadth;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("Area: " + area);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89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08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Main {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Area rectangle = new Area(2, 16);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rectangle.getArea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099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CADB-499A-4C67-AA2F-E3AA4ABFB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 Definition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E591-B0A0-48F7-912C-C2C486A6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1460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In object-oriented programming, a class is a basic building block. </a:t>
            </a:r>
          </a:p>
          <a:p>
            <a:pPr algn="just"/>
            <a:r>
              <a:rPr lang="en-US" dirty="0"/>
              <a:t>It can be defined as template that describes the data and behavior associated with the class instantiation. </a:t>
            </a:r>
          </a:p>
          <a:p>
            <a:pPr algn="just"/>
            <a:r>
              <a:rPr lang="en-US" dirty="0"/>
              <a:t>Instantiating is a class is to create an object (variable) of that class that can be used to access the member variables and methods of the class.</a:t>
            </a:r>
          </a:p>
          <a:p>
            <a:pPr algn="just"/>
            <a:r>
              <a:rPr lang="en-US" dirty="0"/>
              <a:t>A class can also be called a logical template to create the objects that share common properties and methods.</a:t>
            </a:r>
          </a:p>
        </p:txBody>
      </p:sp>
    </p:spTree>
    <p:extLst>
      <p:ext uri="{BB962C8B-B14F-4D97-AF65-F5344CB8AC3E}">
        <p14:creationId xmlns:p14="http://schemas.microsoft.com/office/powerpoint/2010/main" val="414830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1164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erdana</vt:lpstr>
      <vt:lpstr>inter-regular</vt:lpstr>
      <vt:lpstr>Office Theme</vt:lpstr>
      <vt:lpstr> Object Oriented Programming with Java (Subject Code: BCS-403)</vt:lpstr>
      <vt:lpstr>Lecture 4</vt:lpstr>
      <vt:lpstr>Encapsulation</vt:lpstr>
      <vt:lpstr>  </vt:lpstr>
      <vt:lpstr>Advantages of Encapsulation</vt:lpstr>
      <vt:lpstr>Disadvantages of Encapsulation in Java</vt:lpstr>
      <vt:lpstr>Data Encapsulation in Java   </vt:lpstr>
      <vt:lpstr>  </vt:lpstr>
      <vt:lpstr>Class Definition in Java</vt:lpstr>
      <vt:lpstr>  </vt:lpstr>
      <vt:lpstr>  </vt:lpstr>
      <vt:lpstr>   </vt:lpstr>
      <vt:lpstr>  </vt:lpstr>
      <vt:lpstr>Control Flow in Java</vt:lpstr>
      <vt:lpstr>Java provides three types of control flow statements.</vt:lpstr>
      <vt:lpstr>Java for loop</vt:lpstr>
      <vt:lpstr>Java while loop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112</cp:revision>
  <dcterms:created xsi:type="dcterms:W3CDTF">2017-07-26T04:17:50Z</dcterms:created>
  <dcterms:modified xsi:type="dcterms:W3CDTF">2024-04-08T05:43:05Z</dcterms:modified>
</cp:coreProperties>
</file>