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9" r:id="rId2"/>
    <p:sldId id="470" r:id="rId3"/>
    <p:sldId id="412" r:id="rId4"/>
    <p:sldId id="411" r:id="rId5"/>
    <p:sldId id="410" r:id="rId6"/>
    <p:sldId id="282" r:id="rId7"/>
    <p:sldId id="283" r:id="rId8"/>
    <p:sldId id="284" r:id="rId9"/>
    <p:sldId id="285" r:id="rId10"/>
    <p:sldId id="286" r:id="rId11"/>
    <p:sldId id="287" r:id="rId12"/>
    <p:sldId id="288" r:id="rId13"/>
    <p:sldId id="289" r:id="rId14"/>
    <p:sldId id="290" r:id="rId15"/>
    <p:sldId id="471" r:id="rId16"/>
    <p:sldId id="472" r:id="rId17"/>
    <p:sldId id="476" r:id="rId18"/>
    <p:sldId id="473" r:id="rId19"/>
    <p:sldId id="474" r:id="rId20"/>
    <p:sldId id="475" r:id="rId21"/>
    <p:sldId id="4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3EB1A0-7876-4EAE-981D-A17B6B8024E9}" type="datetimeFigureOut">
              <a:rPr lang="en-US" smtClean="0"/>
              <a:pPr/>
              <a:t>4/15/2024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3EB1A0-7876-4EAE-981D-A17B6B8024E9}" type="datetimeFigureOut">
              <a:rPr lang="en-US" smtClean="0"/>
              <a:pPr/>
              <a:t>4/15/2024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3EB1A0-7876-4EAE-981D-A17B6B8024E9}" type="datetimeFigureOut">
              <a:rPr lang="en-US" smtClean="0"/>
              <a:pPr/>
              <a:t>4/15/2024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3EB1A0-7876-4EAE-981D-A17B6B8024E9}" type="datetimeFigureOut">
              <a:rPr lang="en-US" smtClean="0"/>
              <a:pPr/>
              <a:t>4/15/2024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EB1A0-7876-4EAE-981D-A17B6B8024E9}" type="datetimeFigureOut">
              <a:rPr lang="en-US" smtClean="0"/>
              <a:pPr/>
              <a:t>4/15/2024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33EB1A0-7876-4EAE-981D-A17B6B8024E9}" type="datetimeFigureOut">
              <a:rPr lang="en-US" smtClean="0"/>
              <a:pPr/>
              <a:t>4/15/2024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3EB1A0-7876-4EAE-981D-A17B6B8024E9}" type="datetimeFigureOut">
              <a:rPr lang="en-US" smtClean="0"/>
              <a:pPr/>
              <a:t>4/15/2024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3EB1A0-7876-4EAE-981D-A17B6B8024E9}" type="datetimeFigureOut">
              <a:rPr lang="en-US" smtClean="0"/>
              <a:pPr/>
              <a:t>4/15/2024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EB1A0-7876-4EAE-981D-A17B6B8024E9}" type="datetimeFigureOut">
              <a:rPr lang="en-US" smtClean="0"/>
              <a:pPr/>
              <a:t>4/15/2024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EB1A0-7876-4EAE-981D-A17B6B8024E9}" type="datetimeFigureOut">
              <a:rPr lang="en-US" smtClean="0"/>
              <a:pPr/>
              <a:t>4/15/2024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EB1A0-7876-4EAE-981D-A17B6B8024E9}" type="datetimeFigureOut">
              <a:rPr lang="en-US" smtClean="0"/>
              <a:pPr/>
              <a:t>4/15/2024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EB1A0-7876-4EAE-981D-A17B6B8024E9}" type="datetimeFigureOut">
              <a:rPr lang="en-US" smtClean="0"/>
              <a:pPr/>
              <a:t>4/15/2024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6</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85728"/>
            <a:ext cx="8229600" cy="6357982"/>
          </a:xfrm>
        </p:spPr>
        <p:txBody>
          <a:bodyPr>
            <a:normAutofit fontScale="70000" lnSpcReduction="20000"/>
          </a:bodyPr>
          <a:lstStyle/>
          <a:p>
            <a:pPr>
              <a:buNone/>
            </a:pPr>
            <a:r>
              <a:rPr lang="en-IN" dirty="0">
                <a:solidFill>
                  <a:srgbClr val="FF0000"/>
                </a:solidFill>
              </a:rPr>
              <a:t>Example of parameterized constructor</a:t>
            </a:r>
            <a:endParaRPr lang="en-IN" b="1" dirty="0">
              <a:solidFill>
                <a:srgbClr val="FF0000"/>
              </a:solidFill>
            </a:endParaRPr>
          </a:p>
          <a:p>
            <a:pPr lvl="0">
              <a:buNone/>
            </a:pPr>
            <a:r>
              <a:rPr lang="en-IN" b="1" dirty="0">
                <a:solidFill>
                  <a:srgbClr val="FF0000"/>
                </a:solidFill>
              </a:rPr>
              <a:t>class</a:t>
            </a:r>
            <a:r>
              <a:rPr lang="en-IN" dirty="0">
                <a:solidFill>
                  <a:srgbClr val="FF0000"/>
                </a:solidFill>
              </a:rPr>
              <a:t> Student4{  </a:t>
            </a:r>
          </a:p>
          <a:p>
            <a:pPr lvl="0">
              <a:buNone/>
            </a:pPr>
            <a:r>
              <a:rPr lang="en-IN" dirty="0">
                <a:solidFill>
                  <a:srgbClr val="FF0000"/>
                </a:solidFill>
              </a:rPr>
              <a:t>    </a:t>
            </a:r>
            <a:r>
              <a:rPr lang="en-IN" b="1" dirty="0" err="1">
                <a:solidFill>
                  <a:srgbClr val="FF0000"/>
                </a:solidFill>
              </a:rPr>
              <a:t>int</a:t>
            </a:r>
            <a:r>
              <a:rPr lang="en-IN" dirty="0">
                <a:solidFill>
                  <a:srgbClr val="FF0000"/>
                </a:solidFill>
              </a:rPr>
              <a:t> id;  </a:t>
            </a:r>
          </a:p>
          <a:p>
            <a:pPr lvl="0">
              <a:buNone/>
            </a:pPr>
            <a:r>
              <a:rPr lang="en-IN" dirty="0">
                <a:solidFill>
                  <a:srgbClr val="FF0000"/>
                </a:solidFill>
              </a:rPr>
              <a:t>    String name;  </a:t>
            </a:r>
          </a:p>
          <a:p>
            <a:pPr lvl="0">
              <a:buNone/>
            </a:pPr>
            <a:r>
              <a:rPr lang="en-IN" dirty="0">
                <a:solidFill>
                  <a:srgbClr val="FF0000"/>
                </a:solidFill>
              </a:rPr>
              <a:t>      </a:t>
            </a:r>
          </a:p>
          <a:p>
            <a:pPr lvl="0">
              <a:buNone/>
            </a:pPr>
            <a:r>
              <a:rPr lang="en-IN" dirty="0">
                <a:solidFill>
                  <a:srgbClr val="FF0000"/>
                </a:solidFill>
              </a:rPr>
              <a:t>    Student4(</a:t>
            </a:r>
            <a:r>
              <a:rPr lang="en-IN" b="1" dirty="0" err="1">
                <a:solidFill>
                  <a:srgbClr val="FF0000"/>
                </a:solidFill>
              </a:rPr>
              <a:t>int</a:t>
            </a:r>
            <a:r>
              <a:rPr lang="en-IN" dirty="0">
                <a:solidFill>
                  <a:srgbClr val="FF0000"/>
                </a:solidFill>
              </a:rPr>
              <a:t> </a:t>
            </a:r>
            <a:r>
              <a:rPr lang="en-IN" dirty="0" err="1">
                <a:solidFill>
                  <a:srgbClr val="FF0000"/>
                </a:solidFill>
              </a:rPr>
              <a:t>i,String</a:t>
            </a:r>
            <a:r>
              <a:rPr lang="en-IN" dirty="0">
                <a:solidFill>
                  <a:srgbClr val="FF0000"/>
                </a:solidFill>
              </a:rPr>
              <a:t> n){  </a:t>
            </a:r>
          </a:p>
          <a:p>
            <a:pPr lvl="0">
              <a:buNone/>
            </a:pPr>
            <a:r>
              <a:rPr lang="en-IN" dirty="0">
                <a:solidFill>
                  <a:srgbClr val="FF0000"/>
                </a:solidFill>
              </a:rPr>
              <a:t>    id = </a:t>
            </a:r>
            <a:r>
              <a:rPr lang="en-IN" dirty="0" err="1">
                <a:solidFill>
                  <a:srgbClr val="FF0000"/>
                </a:solidFill>
              </a:rPr>
              <a:t>i</a:t>
            </a:r>
            <a:r>
              <a:rPr lang="en-IN" dirty="0">
                <a:solidFill>
                  <a:srgbClr val="FF0000"/>
                </a:solidFill>
              </a:rPr>
              <a:t>;  </a:t>
            </a:r>
          </a:p>
          <a:p>
            <a:pPr lvl="0">
              <a:buNone/>
            </a:pPr>
            <a:r>
              <a:rPr lang="en-IN" dirty="0">
                <a:solidFill>
                  <a:srgbClr val="FF0000"/>
                </a:solidFill>
              </a:rPr>
              <a:t>    name = n;  </a:t>
            </a:r>
          </a:p>
          <a:p>
            <a:pPr lvl="0">
              <a:buNone/>
            </a:pPr>
            <a:r>
              <a:rPr lang="en-IN" dirty="0">
                <a:solidFill>
                  <a:srgbClr val="FF0000"/>
                </a:solidFill>
              </a:rPr>
              <a:t>    }  </a:t>
            </a:r>
          </a:p>
          <a:p>
            <a:pPr lvl="0">
              <a:buNone/>
            </a:pPr>
            <a:r>
              <a:rPr lang="en-IN" dirty="0">
                <a:solidFill>
                  <a:srgbClr val="FF0000"/>
                </a:solidFill>
              </a:rPr>
              <a:t>    </a:t>
            </a:r>
            <a:r>
              <a:rPr lang="en-IN" b="1" dirty="0">
                <a:solidFill>
                  <a:srgbClr val="FF0000"/>
                </a:solidFill>
              </a:rPr>
              <a:t>void</a:t>
            </a:r>
            <a:r>
              <a:rPr lang="en-IN" dirty="0">
                <a:solidFill>
                  <a:srgbClr val="FF0000"/>
                </a:solidFill>
              </a:rPr>
              <a:t> display(){</a:t>
            </a:r>
            <a:r>
              <a:rPr lang="en-IN" dirty="0" err="1">
                <a:solidFill>
                  <a:srgbClr val="FF0000"/>
                </a:solidFill>
              </a:rPr>
              <a:t>System.out.println</a:t>
            </a:r>
            <a:r>
              <a:rPr lang="en-IN" dirty="0">
                <a:solidFill>
                  <a:srgbClr val="FF0000"/>
                </a:solidFill>
              </a:rPr>
              <a:t>(id+" "+name);}  </a:t>
            </a:r>
          </a:p>
          <a:p>
            <a:pPr lvl="0">
              <a:buNone/>
            </a:pPr>
            <a:r>
              <a:rPr lang="en-IN" dirty="0">
                <a:solidFill>
                  <a:srgbClr val="FF0000"/>
                </a:solidFill>
              </a:rPr>
              <a:t>   </a:t>
            </a:r>
          </a:p>
          <a:p>
            <a:pPr lvl="0">
              <a:buNone/>
            </a:pPr>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static</a:t>
            </a:r>
            <a:r>
              <a:rPr lang="en-IN" dirty="0">
                <a:solidFill>
                  <a:srgbClr val="FF0000"/>
                </a:solidFill>
              </a:rPr>
              <a:t> </a:t>
            </a:r>
            <a:r>
              <a:rPr lang="en-IN" b="1" dirty="0">
                <a:solidFill>
                  <a:srgbClr val="FF0000"/>
                </a:solidFill>
              </a:rPr>
              <a:t>void</a:t>
            </a:r>
            <a:r>
              <a:rPr lang="en-IN" dirty="0">
                <a:solidFill>
                  <a:srgbClr val="FF0000"/>
                </a:solidFill>
              </a:rPr>
              <a:t> main(String </a:t>
            </a:r>
            <a:r>
              <a:rPr lang="en-IN" dirty="0" err="1">
                <a:solidFill>
                  <a:srgbClr val="FF0000"/>
                </a:solidFill>
              </a:rPr>
              <a:t>args</a:t>
            </a:r>
            <a:r>
              <a:rPr lang="en-IN" dirty="0">
                <a:solidFill>
                  <a:srgbClr val="FF0000"/>
                </a:solidFill>
              </a:rPr>
              <a:t>[]){  </a:t>
            </a:r>
          </a:p>
          <a:p>
            <a:pPr lvl="0">
              <a:buNone/>
            </a:pPr>
            <a:r>
              <a:rPr lang="en-IN" dirty="0">
                <a:solidFill>
                  <a:srgbClr val="FF0000"/>
                </a:solidFill>
              </a:rPr>
              <a:t>    Student4 s1 = </a:t>
            </a:r>
            <a:r>
              <a:rPr lang="en-IN" b="1" dirty="0">
                <a:solidFill>
                  <a:srgbClr val="FF0000"/>
                </a:solidFill>
              </a:rPr>
              <a:t>new</a:t>
            </a:r>
            <a:r>
              <a:rPr lang="en-IN" dirty="0">
                <a:solidFill>
                  <a:srgbClr val="FF0000"/>
                </a:solidFill>
              </a:rPr>
              <a:t> Student4(111,"Karan");  </a:t>
            </a:r>
          </a:p>
          <a:p>
            <a:pPr lvl="0">
              <a:buNone/>
            </a:pPr>
            <a:r>
              <a:rPr lang="en-IN" dirty="0">
                <a:solidFill>
                  <a:srgbClr val="FF0000"/>
                </a:solidFill>
              </a:rPr>
              <a:t>    Student4 s2 = </a:t>
            </a:r>
            <a:r>
              <a:rPr lang="en-IN" b="1" dirty="0">
                <a:solidFill>
                  <a:srgbClr val="FF0000"/>
                </a:solidFill>
              </a:rPr>
              <a:t>new</a:t>
            </a:r>
            <a:r>
              <a:rPr lang="en-IN" dirty="0">
                <a:solidFill>
                  <a:srgbClr val="FF0000"/>
                </a:solidFill>
              </a:rPr>
              <a:t> Student4(222,"Aryan");  </a:t>
            </a:r>
          </a:p>
          <a:p>
            <a:pPr lvl="0">
              <a:buNone/>
            </a:pPr>
            <a:r>
              <a:rPr lang="en-IN" dirty="0">
                <a:solidFill>
                  <a:srgbClr val="FF0000"/>
                </a:solidFill>
              </a:rPr>
              <a:t>    s1.display();  </a:t>
            </a:r>
          </a:p>
          <a:p>
            <a:pPr lvl="0">
              <a:buNone/>
            </a:pPr>
            <a:r>
              <a:rPr lang="en-IN" dirty="0">
                <a:solidFill>
                  <a:srgbClr val="FF0000"/>
                </a:solidFill>
              </a:rPr>
              <a:t>    s2.display();  </a:t>
            </a:r>
          </a:p>
          <a:p>
            <a:pPr lvl="0">
              <a:buNone/>
            </a:pPr>
            <a:r>
              <a:rPr lang="en-IN" dirty="0">
                <a:solidFill>
                  <a:srgbClr val="FF0000"/>
                </a:solidFill>
              </a:rPr>
              <a:t>   }  </a:t>
            </a:r>
          </a:p>
          <a:p>
            <a:pPr lvl="0">
              <a:buNone/>
            </a:pPr>
            <a:r>
              <a:rPr lang="en-IN" dirty="0">
                <a:solidFill>
                  <a:srgbClr val="FF0000"/>
                </a:solidFill>
              </a:rPr>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85728"/>
            <a:ext cx="8229600" cy="6357982"/>
          </a:xfrm>
        </p:spPr>
        <p:txBody>
          <a:bodyPr/>
          <a:lstStyle/>
          <a:p>
            <a:pPr>
              <a:buNone/>
            </a:pPr>
            <a:r>
              <a:rPr lang="en-IN" dirty="0">
                <a:solidFill>
                  <a:srgbClr val="FF0000"/>
                </a:solidFill>
              </a:rPr>
              <a:t>Constructor Overloading in Java</a:t>
            </a:r>
            <a:endParaRPr lang="en-IN" b="1" dirty="0">
              <a:solidFill>
                <a:srgbClr val="FF0000"/>
              </a:solidFill>
            </a:endParaRPr>
          </a:p>
          <a:p>
            <a:pPr algn="just"/>
            <a:r>
              <a:rPr lang="en-IN" dirty="0"/>
              <a:t>Constructor overloading is a technique in Java in which a class can have any number of constructors that differ in parameter lists.</a:t>
            </a:r>
          </a:p>
          <a:p>
            <a:pPr algn="just"/>
            <a:r>
              <a:rPr lang="en-IN" dirty="0"/>
              <a:t>The compiler differentiates these constructors by taking into account the number of parameters in the list and their type.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55000" lnSpcReduction="20000"/>
          </a:bodyPr>
          <a:lstStyle/>
          <a:p>
            <a:pPr lvl="0">
              <a:buNone/>
            </a:pPr>
            <a:r>
              <a:rPr lang="en-IN" b="1" dirty="0">
                <a:solidFill>
                  <a:srgbClr val="FF0000"/>
                </a:solidFill>
              </a:rPr>
              <a:t>class</a:t>
            </a:r>
            <a:r>
              <a:rPr lang="en-IN" dirty="0">
                <a:solidFill>
                  <a:srgbClr val="FF0000"/>
                </a:solidFill>
              </a:rPr>
              <a:t> Student5{  </a:t>
            </a:r>
          </a:p>
          <a:p>
            <a:pPr lvl="0">
              <a:buNone/>
            </a:pPr>
            <a:r>
              <a:rPr lang="en-IN" dirty="0">
                <a:solidFill>
                  <a:srgbClr val="FF0000"/>
                </a:solidFill>
              </a:rPr>
              <a:t>    </a:t>
            </a:r>
            <a:r>
              <a:rPr lang="en-IN" b="1" dirty="0" err="1">
                <a:solidFill>
                  <a:srgbClr val="FF0000"/>
                </a:solidFill>
              </a:rPr>
              <a:t>int</a:t>
            </a:r>
            <a:r>
              <a:rPr lang="en-IN" dirty="0">
                <a:solidFill>
                  <a:srgbClr val="FF0000"/>
                </a:solidFill>
              </a:rPr>
              <a:t> id;  </a:t>
            </a:r>
          </a:p>
          <a:p>
            <a:pPr lvl="0">
              <a:buNone/>
            </a:pPr>
            <a:r>
              <a:rPr lang="en-IN" dirty="0">
                <a:solidFill>
                  <a:srgbClr val="FF0000"/>
                </a:solidFill>
              </a:rPr>
              <a:t>    String name;  </a:t>
            </a:r>
          </a:p>
          <a:p>
            <a:pPr lvl="0">
              <a:buNone/>
            </a:pPr>
            <a:r>
              <a:rPr lang="en-IN" dirty="0">
                <a:solidFill>
                  <a:srgbClr val="FF0000"/>
                </a:solidFill>
              </a:rPr>
              <a:t>    </a:t>
            </a:r>
            <a:r>
              <a:rPr lang="en-IN" b="1" dirty="0" err="1">
                <a:solidFill>
                  <a:srgbClr val="FF0000"/>
                </a:solidFill>
              </a:rPr>
              <a:t>int</a:t>
            </a:r>
            <a:r>
              <a:rPr lang="en-IN" dirty="0">
                <a:solidFill>
                  <a:srgbClr val="FF0000"/>
                </a:solidFill>
              </a:rPr>
              <a:t> age;  </a:t>
            </a:r>
          </a:p>
          <a:p>
            <a:pPr lvl="0">
              <a:buNone/>
            </a:pPr>
            <a:r>
              <a:rPr lang="en-IN" dirty="0">
                <a:solidFill>
                  <a:srgbClr val="FF0000"/>
                </a:solidFill>
              </a:rPr>
              <a:t>    Student5(</a:t>
            </a:r>
            <a:r>
              <a:rPr lang="en-IN" b="1" dirty="0" err="1">
                <a:solidFill>
                  <a:srgbClr val="FF0000"/>
                </a:solidFill>
              </a:rPr>
              <a:t>int</a:t>
            </a:r>
            <a:r>
              <a:rPr lang="en-IN" dirty="0">
                <a:solidFill>
                  <a:srgbClr val="FF0000"/>
                </a:solidFill>
              </a:rPr>
              <a:t> </a:t>
            </a:r>
            <a:r>
              <a:rPr lang="en-IN" dirty="0" err="1">
                <a:solidFill>
                  <a:srgbClr val="FF0000"/>
                </a:solidFill>
              </a:rPr>
              <a:t>i,String</a:t>
            </a:r>
            <a:r>
              <a:rPr lang="en-IN" dirty="0">
                <a:solidFill>
                  <a:srgbClr val="FF0000"/>
                </a:solidFill>
              </a:rPr>
              <a:t> n){  </a:t>
            </a:r>
          </a:p>
          <a:p>
            <a:pPr lvl="0">
              <a:buNone/>
            </a:pPr>
            <a:r>
              <a:rPr lang="en-IN" dirty="0">
                <a:solidFill>
                  <a:srgbClr val="FF0000"/>
                </a:solidFill>
              </a:rPr>
              <a:t>    id = </a:t>
            </a:r>
            <a:r>
              <a:rPr lang="en-IN" dirty="0" err="1">
                <a:solidFill>
                  <a:srgbClr val="FF0000"/>
                </a:solidFill>
              </a:rPr>
              <a:t>i</a:t>
            </a:r>
            <a:r>
              <a:rPr lang="en-IN" dirty="0">
                <a:solidFill>
                  <a:srgbClr val="FF0000"/>
                </a:solidFill>
              </a:rPr>
              <a:t>;  </a:t>
            </a:r>
          </a:p>
          <a:p>
            <a:pPr lvl="0">
              <a:buNone/>
            </a:pPr>
            <a:r>
              <a:rPr lang="en-IN" dirty="0">
                <a:solidFill>
                  <a:srgbClr val="FF0000"/>
                </a:solidFill>
              </a:rPr>
              <a:t>    name = n;  </a:t>
            </a:r>
          </a:p>
          <a:p>
            <a:pPr lvl="0">
              <a:buNone/>
            </a:pPr>
            <a:r>
              <a:rPr lang="en-IN" dirty="0">
                <a:solidFill>
                  <a:srgbClr val="FF0000"/>
                </a:solidFill>
              </a:rPr>
              <a:t>    }  </a:t>
            </a:r>
          </a:p>
          <a:p>
            <a:pPr lvl="0">
              <a:buNone/>
            </a:pPr>
            <a:r>
              <a:rPr lang="en-IN" dirty="0">
                <a:solidFill>
                  <a:srgbClr val="FF0000"/>
                </a:solidFill>
              </a:rPr>
              <a:t>    Student5(</a:t>
            </a:r>
            <a:r>
              <a:rPr lang="en-IN" b="1" dirty="0" err="1">
                <a:solidFill>
                  <a:srgbClr val="FF0000"/>
                </a:solidFill>
              </a:rPr>
              <a:t>int</a:t>
            </a:r>
            <a:r>
              <a:rPr lang="en-IN" dirty="0">
                <a:solidFill>
                  <a:srgbClr val="FF0000"/>
                </a:solidFill>
              </a:rPr>
              <a:t> </a:t>
            </a:r>
            <a:r>
              <a:rPr lang="en-IN" dirty="0" err="1">
                <a:solidFill>
                  <a:srgbClr val="FF0000"/>
                </a:solidFill>
              </a:rPr>
              <a:t>i,String</a:t>
            </a:r>
            <a:r>
              <a:rPr lang="en-IN" dirty="0">
                <a:solidFill>
                  <a:srgbClr val="FF0000"/>
                </a:solidFill>
              </a:rPr>
              <a:t> </a:t>
            </a:r>
            <a:r>
              <a:rPr lang="en-IN" dirty="0" err="1">
                <a:solidFill>
                  <a:srgbClr val="FF0000"/>
                </a:solidFill>
              </a:rPr>
              <a:t>n,</a:t>
            </a:r>
            <a:r>
              <a:rPr lang="en-IN" b="1" dirty="0" err="1">
                <a:solidFill>
                  <a:srgbClr val="FF0000"/>
                </a:solidFill>
              </a:rPr>
              <a:t>int</a:t>
            </a:r>
            <a:r>
              <a:rPr lang="en-IN" dirty="0">
                <a:solidFill>
                  <a:srgbClr val="FF0000"/>
                </a:solidFill>
              </a:rPr>
              <a:t> a){  </a:t>
            </a:r>
          </a:p>
          <a:p>
            <a:pPr lvl="0">
              <a:buNone/>
            </a:pPr>
            <a:r>
              <a:rPr lang="en-IN" dirty="0">
                <a:solidFill>
                  <a:srgbClr val="FF0000"/>
                </a:solidFill>
              </a:rPr>
              <a:t>    id = </a:t>
            </a:r>
            <a:r>
              <a:rPr lang="en-IN" dirty="0" err="1">
                <a:solidFill>
                  <a:srgbClr val="FF0000"/>
                </a:solidFill>
              </a:rPr>
              <a:t>i</a:t>
            </a:r>
            <a:r>
              <a:rPr lang="en-IN" dirty="0">
                <a:solidFill>
                  <a:srgbClr val="FF0000"/>
                </a:solidFill>
              </a:rPr>
              <a:t>;  </a:t>
            </a:r>
          </a:p>
          <a:p>
            <a:pPr lvl="0">
              <a:buNone/>
            </a:pPr>
            <a:r>
              <a:rPr lang="en-IN" dirty="0">
                <a:solidFill>
                  <a:srgbClr val="FF0000"/>
                </a:solidFill>
              </a:rPr>
              <a:t>    name = n;  </a:t>
            </a:r>
          </a:p>
          <a:p>
            <a:pPr lvl="0">
              <a:buNone/>
            </a:pPr>
            <a:r>
              <a:rPr lang="en-IN" dirty="0">
                <a:solidFill>
                  <a:srgbClr val="FF0000"/>
                </a:solidFill>
              </a:rPr>
              <a:t>    age=a;  </a:t>
            </a:r>
          </a:p>
          <a:p>
            <a:pPr lvl="0">
              <a:buNone/>
            </a:pPr>
            <a:r>
              <a:rPr lang="en-IN" dirty="0">
                <a:solidFill>
                  <a:srgbClr val="FF0000"/>
                </a:solidFill>
              </a:rPr>
              <a:t>    }  </a:t>
            </a:r>
          </a:p>
          <a:p>
            <a:pPr lvl="0">
              <a:buNone/>
            </a:pPr>
            <a:r>
              <a:rPr lang="en-IN" dirty="0">
                <a:solidFill>
                  <a:srgbClr val="FF0000"/>
                </a:solidFill>
              </a:rPr>
              <a:t>    </a:t>
            </a:r>
            <a:r>
              <a:rPr lang="en-IN" b="1" dirty="0">
                <a:solidFill>
                  <a:srgbClr val="FF0000"/>
                </a:solidFill>
              </a:rPr>
              <a:t>void</a:t>
            </a:r>
            <a:r>
              <a:rPr lang="en-IN" dirty="0">
                <a:solidFill>
                  <a:srgbClr val="FF0000"/>
                </a:solidFill>
              </a:rPr>
              <a:t> display(){</a:t>
            </a:r>
            <a:r>
              <a:rPr lang="en-IN" dirty="0" err="1">
                <a:solidFill>
                  <a:srgbClr val="FF0000"/>
                </a:solidFill>
              </a:rPr>
              <a:t>System.out.println</a:t>
            </a:r>
            <a:r>
              <a:rPr lang="en-IN" dirty="0">
                <a:solidFill>
                  <a:srgbClr val="FF0000"/>
                </a:solidFill>
              </a:rPr>
              <a:t>(id+" "+name+" "+age);}  </a:t>
            </a:r>
          </a:p>
          <a:p>
            <a:pPr lvl="0">
              <a:buNone/>
            </a:pPr>
            <a:r>
              <a:rPr lang="en-IN" dirty="0">
                <a:solidFill>
                  <a:srgbClr val="FF0000"/>
                </a:solidFill>
              </a:rPr>
              <a:t>   </a:t>
            </a:r>
          </a:p>
          <a:p>
            <a:pPr lvl="0">
              <a:buNone/>
            </a:pPr>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static</a:t>
            </a:r>
            <a:r>
              <a:rPr lang="en-IN" dirty="0">
                <a:solidFill>
                  <a:srgbClr val="FF0000"/>
                </a:solidFill>
              </a:rPr>
              <a:t> </a:t>
            </a:r>
            <a:r>
              <a:rPr lang="en-IN" b="1" dirty="0">
                <a:solidFill>
                  <a:srgbClr val="FF0000"/>
                </a:solidFill>
              </a:rPr>
              <a:t>void</a:t>
            </a:r>
            <a:r>
              <a:rPr lang="en-IN" dirty="0">
                <a:solidFill>
                  <a:srgbClr val="FF0000"/>
                </a:solidFill>
              </a:rPr>
              <a:t> main(String </a:t>
            </a:r>
            <a:r>
              <a:rPr lang="en-IN" dirty="0" err="1">
                <a:solidFill>
                  <a:srgbClr val="FF0000"/>
                </a:solidFill>
              </a:rPr>
              <a:t>args</a:t>
            </a:r>
            <a:r>
              <a:rPr lang="en-IN" dirty="0">
                <a:solidFill>
                  <a:srgbClr val="FF0000"/>
                </a:solidFill>
              </a:rPr>
              <a:t>[]){  </a:t>
            </a:r>
          </a:p>
          <a:p>
            <a:pPr lvl="0">
              <a:buNone/>
            </a:pPr>
            <a:r>
              <a:rPr lang="en-IN" dirty="0">
                <a:solidFill>
                  <a:srgbClr val="FF0000"/>
                </a:solidFill>
              </a:rPr>
              <a:t>    Student5 s1 = </a:t>
            </a:r>
            <a:r>
              <a:rPr lang="en-IN" b="1" dirty="0">
                <a:solidFill>
                  <a:srgbClr val="FF0000"/>
                </a:solidFill>
              </a:rPr>
              <a:t>new</a:t>
            </a:r>
            <a:r>
              <a:rPr lang="en-IN" dirty="0">
                <a:solidFill>
                  <a:srgbClr val="FF0000"/>
                </a:solidFill>
              </a:rPr>
              <a:t> Student5(111,"Karan");  </a:t>
            </a:r>
          </a:p>
          <a:p>
            <a:pPr lvl="0">
              <a:buNone/>
            </a:pPr>
            <a:r>
              <a:rPr lang="en-IN" dirty="0">
                <a:solidFill>
                  <a:srgbClr val="FF0000"/>
                </a:solidFill>
              </a:rPr>
              <a:t>    Student5 s2 = </a:t>
            </a:r>
            <a:r>
              <a:rPr lang="en-IN" b="1" dirty="0">
                <a:solidFill>
                  <a:srgbClr val="FF0000"/>
                </a:solidFill>
              </a:rPr>
              <a:t>new</a:t>
            </a:r>
            <a:r>
              <a:rPr lang="en-IN" dirty="0">
                <a:solidFill>
                  <a:srgbClr val="FF0000"/>
                </a:solidFill>
              </a:rPr>
              <a:t> Student5(222,"Aryan",25);  </a:t>
            </a:r>
          </a:p>
          <a:p>
            <a:pPr lvl="0">
              <a:buNone/>
            </a:pPr>
            <a:r>
              <a:rPr lang="en-IN" dirty="0">
                <a:solidFill>
                  <a:srgbClr val="FF0000"/>
                </a:solidFill>
              </a:rPr>
              <a:t>    s1.display();  </a:t>
            </a:r>
          </a:p>
          <a:p>
            <a:pPr lvl="0">
              <a:buNone/>
            </a:pPr>
            <a:r>
              <a:rPr lang="en-IN" dirty="0">
                <a:solidFill>
                  <a:srgbClr val="FF0000"/>
                </a:solidFill>
              </a:rPr>
              <a:t>    s2.display();  </a:t>
            </a:r>
          </a:p>
          <a:p>
            <a:pPr lvl="0">
              <a:buNone/>
            </a:pPr>
            <a:r>
              <a:rPr lang="en-IN" dirty="0">
                <a:solidFill>
                  <a:srgbClr val="FF0000"/>
                </a:solidFill>
              </a:rPr>
              <a:t>   }  </a:t>
            </a:r>
          </a:p>
          <a:p>
            <a:pPr lvl="0">
              <a:buNone/>
            </a:pPr>
            <a:r>
              <a:rPr lang="en-IN" dirty="0">
                <a:solidFill>
                  <a:srgbClr val="FF0000"/>
                </a:solidFill>
              </a:rPr>
              <a:t>} </a:t>
            </a:r>
            <a:r>
              <a:rPr lang="en-I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500042"/>
            <a:ext cx="8229600" cy="6143668"/>
          </a:xfrm>
        </p:spPr>
        <p:txBody>
          <a:bodyPr/>
          <a:lstStyle/>
          <a:p>
            <a:pPr>
              <a:buNone/>
            </a:pPr>
            <a:r>
              <a:rPr lang="en-IN" dirty="0">
                <a:solidFill>
                  <a:srgbClr val="C00000"/>
                </a:solidFill>
              </a:rPr>
              <a:t>Java Copy Constructor</a:t>
            </a:r>
            <a:endParaRPr lang="en-IN" b="1" dirty="0">
              <a:solidFill>
                <a:srgbClr val="C00000"/>
              </a:solidFill>
            </a:endParaRPr>
          </a:p>
          <a:p>
            <a:pPr algn="just"/>
            <a:r>
              <a:rPr lang="en-IN" dirty="0"/>
              <a:t>There is no copy constructor in java. But, we can copy the values of one object to another like copy constructor in C++.</a:t>
            </a:r>
          </a:p>
          <a:p>
            <a:pPr algn="just"/>
            <a:r>
              <a:rPr lang="en-IN" dirty="0"/>
              <a:t>There are many ways to copy the values of one object into another in java. They are:</a:t>
            </a:r>
          </a:p>
          <a:p>
            <a:pPr lvl="0" algn="just"/>
            <a:r>
              <a:rPr lang="en-IN" dirty="0">
                <a:solidFill>
                  <a:srgbClr val="FF0000"/>
                </a:solidFill>
              </a:rPr>
              <a:t>By constructor</a:t>
            </a:r>
          </a:p>
          <a:p>
            <a:pPr lvl="0" algn="just"/>
            <a:r>
              <a:rPr lang="en-IN" dirty="0">
                <a:solidFill>
                  <a:srgbClr val="FF0000"/>
                </a:solidFill>
              </a:rPr>
              <a:t>By assigning the values of one object into another</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62500" lnSpcReduction="20000"/>
          </a:bodyPr>
          <a:lstStyle/>
          <a:p>
            <a:pPr lvl="0">
              <a:buNone/>
            </a:pPr>
            <a:r>
              <a:rPr lang="en-IN" b="1" dirty="0">
                <a:solidFill>
                  <a:srgbClr val="FF0000"/>
                </a:solidFill>
              </a:rPr>
              <a:t>class</a:t>
            </a:r>
            <a:r>
              <a:rPr lang="en-IN" dirty="0">
                <a:solidFill>
                  <a:srgbClr val="FF0000"/>
                </a:solidFill>
              </a:rPr>
              <a:t> Student6{  </a:t>
            </a:r>
          </a:p>
          <a:p>
            <a:pPr lvl="0">
              <a:buNone/>
            </a:pPr>
            <a:r>
              <a:rPr lang="en-IN" dirty="0">
                <a:solidFill>
                  <a:srgbClr val="FF0000"/>
                </a:solidFill>
              </a:rPr>
              <a:t>    </a:t>
            </a:r>
            <a:r>
              <a:rPr lang="en-IN" b="1" dirty="0" err="1">
                <a:solidFill>
                  <a:srgbClr val="FF0000"/>
                </a:solidFill>
              </a:rPr>
              <a:t>int</a:t>
            </a:r>
            <a:r>
              <a:rPr lang="en-IN" dirty="0">
                <a:solidFill>
                  <a:srgbClr val="FF0000"/>
                </a:solidFill>
              </a:rPr>
              <a:t> id;  </a:t>
            </a:r>
          </a:p>
          <a:p>
            <a:pPr lvl="0">
              <a:buNone/>
            </a:pPr>
            <a:r>
              <a:rPr lang="en-IN" dirty="0">
                <a:solidFill>
                  <a:srgbClr val="FF0000"/>
                </a:solidFill>
              </a:rPr>
              <a:t>    String name;  </a:t>
            </a:r>
          </a:p>
          <a:p>
            <a:pPr lvl="0">
              <a:buNone/>
            </a:pPr>
            <a:r>
              <a:rPr lang="en-IN" dirty="0">
                <a:solidFill>
                  <a:srgbClr val="FF0000"/>
                </a:solidFill>
              </a:rPr>
              <a:t>    Student6(</a:t>
            </a:r>
            <a:r>
              <a:rPr lang="en-IN" b="1" dirty="0" err="1">
                <a:solidFill>
                  <a:srgbClr val="FF0000"/>
                </a:solidFill>
              </a:rPr>
              <a:t>int</a:t>
            </a:r>
            <a:r>
              <a:rPr lang="en-IN" dirty="0">
                <a:solidFill>
                  <a:srgbClr val="FF0000"/>
                </a:solidFill>
              </a:rPr>
              <a:t> </a:t>
            </a:r>
            <a:r>
              <a:rPr lang="en-IN" dirty="0" err="1">
                <a:solidFill>
                  <a:srgbClr val="FF0000"/>
                </a:solidFill>
              </a:rPr>
              <a:t>i,String</a:t>
            </a:r>
            <a:r>
              <a:rPr lang="en-IN" dirty="0">
                <a:solidFill>
                  <a:srgbClr val="FF0000"/>
                </a:solidFill>
              </a:rPr>
              <a:t> n){  </a:t>
            </a:r>
          </a:p>
          <a:p>
            <a:pPr lvl="0">
              <a:buNone/>
            </a:pPr>
            <a:r>
              <a:rPr lang="en-IN" dirty="0">
                <a:solidFill>
                  <a:srgbClr val="FF0000"/>
                </a:solidFill>
              </a:rPr>
              <a:t>    id = </a:t>
            </a:r>
            <a:r>
              <a:rPr lang="en-IN" dirty="0" err="1">
                <a:solidFill>
                  <a:srgbClr val="FF0000"/>
                </a:solidFill>
              </a:rPr>
              <a:t>i</a:t>
            </a:r>
            <a:r>
              <a:rPr lang="en-IN" dirty="0">
                <a:solidFill>
                  <a:srgbClr val="FF0000"/>
                </a:solidFill>
              </a:rPr>
              <a:t>;  </a:t>
            </a:r>
          </a:p>
          <a:p>
            <a:pPr lvl="0">
              <a:buNone/>
            </a:pPr>
            <a:r>
              <a:rPr lang="en-IN" dirty="0">
                <a:solidFill>
                  <a:srgbClr val="FF0000"/>
                </a:solidFill>
              </a:rPr>
              <a:t>    name = n;  </a:t>
            </a:r>
          </a:p>
          <a:p>
            <a:pPr lvl="0">
              <a:buNone/>
            </a:pPr>
            <a:r>
              <a:rPr lang="en-IN" dirty="0">
                <a:solidFill>
                  <a:srgbClr val="FF0000"/>
                </a:solidFill>
              </a:rPr>
              <a:t>    }  </a:t>
            </a:r>
          </a:p>
          <a:p>
            <a:pPr lvl="0">
              <a:buNone/>
            </a:pPr>
            <a:r>
              <a:rPr lang="en-IN" dirty="0">
                <a:solidFill>
                  <a:srgbClr val="FF0000"/>
                </a:solidFill>
              </a:rPr>
              <a:t>    Student6(Student6 s){  </a:t>
            </a:r>
          </a:p>
          <a:p>
            <a:pPr lvl="0">
              <a:buNone/>
            </a:pPr>
            <a:r>
              <a:rPr lang="en-IN" dirty="0">
                <a:solidFill>
                  <a:srgbClr val="FF0000"/>
                </a:solidFill>
              </a:rPr>
              <a:t>    id = s.id;  </a:t>
            </a:r>
          </a:p>
          <a:p>
            <a:pPr lvl="0">
              <a:buNone/>
            </a:pPr>
            <a:r>
              <a:rPr lang="en-IN" dirty="0">
                <a:solidFill>
                  <a:srgbClr val="FF0000"/>
                </a:solidFill>
              </a:rPr>
              <a:t>    name =s.name;  </a:t>
            </a:r>
          </a:p>
          <a:p>
            <a:pPr lvl="0">
              <a:buNone/>
            </a:pPr>
            <a:r>
              <a:rPr lang="en-IN" dirty="0">
                <a:solidFill>
                  <a:srgbClr val="FF0000"/>
                </a:solidFill>
              </a:rPr>
              <a:t>    }  </a:t>
            </a:r>
          </a:p>
          <a:p>
            <a:pPr lvl="0">
              <a:buNone/>
            </a:pPr>
            <a:r>
              <a:rPr lang="en-IN" dirty="0">
                <a:solidFill>
                  <a:srgbClr val="FF0000"/>
                </a:solidFill>
              </a:rPr>
              <a:t>    </a:t>
            </a:r>
            <a:r>
              <a:rPr lang="en-IN" b="1" dirty="0">
                <a:solidFill>
                  <a:srgbClr val="FF0000"/>
                </a:solidFill>
              </a:rPr>
              <a:t>void</a:t>
            </a:r>
            <a:r>
              <a:rPr lang="en-IN" dirty="0">
                <a:solidFill>
                  <a:srgbClr val="FF0000"/>
                </a:solidFill>
              </a:rPr>
              <a:t> display(){</a:t>
            </a:r>
            <a:r>
              <a:rPr lang="en-IN" dirty="0" err="1">
                <a:solidFill>
                  <a:srgbClr val="FF0000"/>
                </a:solidFill>
              </a:rPr>
              <a:t>System.out.println</a:t>
            </a:r>
            <a:r>
              <a:rPr lang="en-IN" dirty="0">
                <a:solidFill>
                  <a:srgbClr val="FF0000"/>
                </a:solidFill>
              </a:rPr>
              <a:t>(id+" "+name);}  </a:t>
            </a:r>
          </a:p>
          <a:p>
            <a:pPr lvl="0">
              <a:buNone/>
            </a:pPr>
            <a:r>
              <a:rPr lang="en-IN" dirty="0">
                <a:solidFill>
                  <a:srgbClr val="FF0000"/>
                </a:solidFill>
              </a:rPr>
              <a:t>   </a:t>
            </a:r>
          </a:p>
          <a:p>
            <a:pPr lvl="0">
              <a:buNone/>
            </a:pPr>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static</a:t>
            </a:r>
            <a:r>
              <a:rPr lang="en-IN" dirty="0">
                <a:solidFill>
                  <a:srgbClr val="FF0000"/>
                </a:solidFill>
              </a:rPr>
              <a:t> </a:t>
            </a:r>
            <a:r>
              <a:rPr lang="en-IN" b="1" dirty="0">
                <a:solidFill>
                  <a:srgbClr val="FF0000"/>
                </a:solidFill>
              </a:rPr>
              <a:t>void</a:t>
            </a:r>
            <a:r>
              <a:rPr lang="en-IN" dirty="0">
                <a:solidFill>
                  <a:srgbClr val="FF0000"/>
                </a:solidFill>
              </a:rPr>
              <a:t> main(String </a:t>
            </a:r>
            <a:r>
              <a:rPr lang="en-IN" dirty="0" err="1">
                <a:solidFill>
                  <a:srgbClr val="FF0000"/>
                </a:solidFill>
              </a:rPr>
              <a:t>args</a:t>
            </a:r>
            <a:r>
              <a:rPr lang="en-IN" dirty="0">
                <a:solidFill>
                  <a:srgbClr val="FF0000"/>
                </a:solidFill>
              </a:rPr>
              <a:t>[]){  </a:t>
            </a:r>
          </a:p>
          <a:p>
            <a:pPr lvl="0">
              <a:buNone/>
            </a:pPr>
            <a:r>
              <a:rPr lang="en-IN" dirty="0">
                <a:solidFill>
                  <a:srgbClr val="FF0000"/>
                </a:solidFill>
              </a:rPr>
              <a:t>    Student6 s1 = </a:t>
            </a:r>
            <a:r>
              <a:rPr lang="en-IN" b="1" dirty="0">
                <a:solidFill>
                  <a:srgbClr val="FF0000"/>
                </a:solidFill>
              </a:rPr>
              <a:t>new</a:t>
            </a:r>
            <a:r>
              <a:rPr lang="en-IN" dirty="0">
                <a:solidFill>
                  <a:srgbClr val="FF0000"/>
                </a:solidFill>
              </a:rPr>
              <a:t> Student6(111,"Karan");  </a:t>
            </a:r>
          </a:p>
          <a:p>
            <a:pPr lvl="0">
              <a:buNone/>
            </a:pPr>
            <a:r>
              <a:rPr lang="en-IN" dirty="0">
                <a:solidFill>
                  <a:srgbClr val="FF0000"/>
                </a:solidFill>
              </a:rPr>
              <a:t>    Student6 s2 = </a:t>
            </a:r>
            <a:r>
              <a:rPr lang="en-IN" b="1" dirty="0">
                <a:solidFill>
                  <a:srgbClr val="FF0000"/>
                </a:solidFill>
              </a:rPr>
              <a:t>new</a:t>
            </a:r>
            <a:r>
              <a:rPr lang="en-IN" dirty="0">
                <a:solidFill>
                  <a:srgbClr val="FF0000"/>
                </a:solidFill>
              </a:rPr>
              <a:t> Student6(s1);  </a:t>
            </a:r>
          </a:p>
          <a:p>
            <a:pPr lvl="0">
              <a:buNone/>
            </a:pPr>
            <a:r>
              <a:rPr lang="en-IN" dirty="0">
                <a:solidFill>
                  <a:srgbClr val="FF0000"/>
                </a:solidFill>
              </a:rPr>
              <a:t>    s1.display();  </a:t>
            </a:r>
          </a:p>
          <a:p>
            <a:pPr lvl="0">
              <a:buNone/>
            </a:pPr>
            <a:r>
              <a:rPr lang="en-IN" dirty="0">
                <a:solidFill>
                  <a:srgbClr val="FF0000"/>
                </a:solidFill>
              </a:rPr>
              <a:t>    s2.display();  </a:t>
            </a:r>
          </a:p>
          <a:p>
            <a:pPr lvl="0">
              <a:buNone/>
            </a:pPr>
            <a:r>
              <a:rPr lang="en-IN" dirty="0">
                <a:solidFill>
                  <a:srgbClr val="FF0000"/>
                </a:solidFill>
              </a:rPr>
              <a:t>   }  </a:t>
            </a:r>
          </a:p>
          <a:p>
            <a:pPr lvl="0">
              <a:buNone/>
            </a:pPr>
            <a:r>
              <a:rPr lang="en-IN" dirty="0">
                <a:solidFill>
                  <a:srgbClr val="FF0000"/>
                </a:solidFill>
              </a:rPr>
              <a:t>}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EEFF-7AEC-4224-BED7-A6BFC31C447F}"/>
              </a:ext>
            </a:extLst>
          </p:cNvPr>
          <p:cNvSpPr>
            <a:spLocks noGrp="1"/>
          </p:cNvSpPr>
          <p:nvPr>
            <p:ph type="title"/>
          </p:nvPr>
        </p:nvSpPr>
        <p:spPr>
          <a:xfrm>
            <a:off x="457200" y="274638"/>
            <a:ext cx="8229600" cy="457199"/>
          </a:xfrm>
        </p:spPr>
        <p:txBody>
          <a:bodyPr>
            <a:normAutofit fontScale="90000"/>
          </a:bodyPr>
          <a:lstStyle/>
          <a:p>
            <a:r>
              <a:rPr lang="en-US" dirty="0">
                <a:solidFill>
                  <a:srgbClr val="C00000"/>
                </a:solidFill>
              </a:rPr>
              <a:t>Methods in Java</a:t>
            </a:r>
          </a:p>
        </p:txBody>
      </p:sp>
      <p:sp>
        <p:nvSpPr>
          <p:cNvPr id="3" name="Content Placeholder 2">
            <a:extLst>
              <a:ext uri="{FF2B5EF4-FFF2-40B4-BE49-F238E27FC236}">
                <a16:creationId xmlns:a16="http://schemas.microsoft.com/office/drawing/2014/main" id="{B1B5D50F-2373-4D4C-8532-9EB671AE8804}"/>
              </a:ext>
            </a:extLst>
          </p:cNvPr>
          <p:cNvSpPr>
            <a:spLocks noGrp="1"/>
          </p:cNvSpPr>
          <p:nvPr>
            <p:ph idx="1"/>
          </p:nvPr>
        </p:nvSpPr>
        <p:spPr>
          <a:xfrm>
            <a:off x="457200" y="980728"/>
            <a:ext cx="8229600" cy="5145435"/>
          </a:xfrm>
        </p:spPr>
        <p:txBody>
          <a:bodyPr>
            <a:normAutofit fontScale="85000" lnSpcReduction="20000"/>
          </a:bodyPr>
          <a:lstStyle/>
          <a:p>
            <a:pPr marL="0" indent="0" algn="just">
              <a:buNone/>
            </a:pPr>
            <a:r>
              <a:rPr lang="en-US" dirty="0"/>
              <a:t>Methods of Java is a collection of statements that perform some specific task and return the result to the caller.</a:t>
            </a:r>
          </a:p>
          <a:p>
            <a:pPr marL="0" indent="0" algn="just">
              <a:buNone/>
            </a:pPr>
            <a:r>
              <a:rPr lang="en-US" dirty="0"/>
              <a:t>1. A method is like a function i.e. used to expose the behavior of an object.</a:t>
            </a:r>
          </a:p>
          <a:p>
            <a:pPr marL="0" indent="0" algn="just">
              <a:buNone/>
            </a:pPr>
            <a:r>
              <a:rPr lang="en-US" dirty="0"/>
              <a:t>2. It is a set of codes that perform a particular task.</a:t>
            </a:r>
          </a:p>
          <a:p>
            <a:pPr algn="just"/>
            <a:endParaRPr lang="en-US" dirty="0"/>
          </a:p>
          <a:p>
            <a:pPr marL="0" indent="0" algn="just">
              <a:buNone/>
            </a:pPr>
            <a:r>
              <a:rPr lang="en-US" dirty="0">
                <a:solidFill>
                  <a:srgbClr val="C00000"/>
                </a:solidFill>
              </a:rPr>
              <a:t>Syntax of Method</a:t>
            </a:r>
          </a:p>
          <a:p>
            <a:pPr marL="400050" lvl="1" indent="0">
              <a:buNone/>
            </a:pPr>
            <a:r>
              <a:rPr lang="en-US" dirty="0"/>
              <a:t>&lt;</a:t>
            </a:r>
            <a:r>
              <a:rPr lang="en-US" dirty="0" err="1"/>
              <a:t>access_modifier</a:t>
            </a:r>
            <a:r>
              <a:rPr lang="en-US" dirty="0"/>
              <a:t>&gt; &lt;</a:t>
            </a:r>
            <a:r>
              <a:rPr lang="en-US" dirty="0" err="1"/>
              <a:t>return_type</a:t>
            </a:r>
            <a:r>
              <a:rPr lang="en-US" dirty="0"/>
              <a:t>&gt; &lt;</a:t>
            </a:r>
            <a:r>
              <a:rPr lang="en-US" dirty="0" err="1"/>
              <a:t>method_name</a:t>
            </a:r>
            <a:r>
              <a:rPr lang="en-US" dirty="0"/>
              <a:t>&gt;( </a:t>
            </a:r>
            <a:r>
              <a:rPr lang="en-US" dirty="0" err="1"/>
              <a:t>list_of_parameters</a:t>
            </a:r>
            <a:r>
              <a:rPr lang="en-US" dirty="0"/>
              <a:t>)</a:t>
            </a:r>
          </a:p>
          <a:p>
            <a:pPr marL="400050" lvl="1" indent="0" algn="just">
              <a:buNone/>
            </a:pPr>
            <a:r>
              <a:rPr lang="en-US" dirty="0"/>
              <a:t>{</a:t>
            </a:r>
          </a:p>
          <a:p>
            <a:pPr marL="400050" lvl="1" indent="0" algn="just">
              <a:buNone/>
            </a:pPr>
            <a:r>
              <a:rPr lang="en-US" dirty="0"/>
              <a:t>    //body</a:t>
            </a:r>
          </a:p>
          <a:p>
            <a:pPr marL="400050" lvl="1" indent="0" algn="just">
              <a:buNone/>
            </a:pPr>
            <a:r>
              <a:rPr lang="en-US" dirty="0"/>
              <a:t>}</a:t>
            </a:r>
          </a:p>
        </p:txBody>
      </p:sp>
    </p:spTree>
    <p:extLst>
      <p:ext uri="{BB962C8B-B14F-4D97-AF65-F5344CB8AC3E}">
        <p14:creationId xmlns:p14="http://schemas.microsoft.com/office/powerpoint/2010/main" val="128008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DDBF-DF1E-48B0-9139-DC3C77C6D921}"/>
              </a:ext>
            </a:extLst>
          </p:cNvPr>
          <p:cNvSpPr>
            <a:spLocks noGrp="1"/>
          </p:cNvSpPr>
          <p:nvPr>
            <p:ph type="title"/>
          </p:nvPr>
        </p:nvSpPr>
        <p:spPr>
          <a:xfrm>
            <a:off x="457200" y="274638"/>
            <a:ext cx="8229600" cy="850106"/>
          </a:xfrm>
        </p:spPr>
        <p:txBody>
          <a:bodyPr/>
          <a:lstStyle/>
          <a:p>
            <a:r>
              <a:rPr lang="en-US" dirty="0">
                <a:solidFill>
                  <a:srgbClr val="C00000"/>
                </a:solidFill>
              </a:rPr>
              <a:t>  </a:t>
            </a:r>
          </a:p>
        </p:txBody>
      </p:sp>
      <p:sp>
        <p:nvSpPr>
          <p:cNvPr id="3" name="Content Placeholder 2">
            <a:extLst>
              <a:ext uri="{FF2B5EF4-FFF2-40B4-BE49-F238E27FC236}">
                <a16:creationId xmlns:a16="http://schemas.microsoft.com/office/drawing/2014/main" id="{F15B82C1-B796-4449-A998-5C925BB711F5}"/>
              </a:ext>
            </a:extLst>
          </p:cNvPr>
          <p:cNvSpPr>
            <a:spLocks noGrp="1"/>
          </p:cNvSpPr>
          <p:nvPr>
            <p:ph idx="1"/>
          </p:nvPr>
        </p:nvSpPr>
        <p:spPr>
          <a:xfrm>
            <a:off x="457200" y="404664"/>
            <a:ext cx="8229600" cy="5721499"/>
          </a:xfrm>
        </p:spPr>
        <p:txBody>
          <a:bodyPr/>
          <a:lstStyle/>
          <a:p>
            <a:pPr marL="0" indent="0" fontAlgn="base">
              <a:buNone/>
            </a:pPr>
            <a:r>
              <a:rPr lang="en-US" sz="3600" b="1" dirty="0">
                <a:solidFill>
                  <a:srgbClr val="C00000"/>
                </a:solidFill>
              </a:rPr>
              <a:t>Advantage of Method</a:t>
            </a:r>
            <a:endParaRPr lang="en-US" sz="3600" dirty="0">
              <a:solidFill>
                <a:srgbClr val="C00000"/>
              </a:solidFill>
            </a:endParaRPr>
          </a:p>
          <a:p>
            <a:pPr fontAlgn="base"/>
            <a:r>
              <a:rPr lang="en-US" dirty="0"/>
              <a:t>Code Reusability</a:t>
            </a:r>
          </a:p>
          <a:p>
            <a:pPr fontAlgn="base"/>
            <a:r>
              <a:rPr lang="en-US" dirty="0"/>
              <a:t>Code Optimization</a:t>
            </a:r>
          </a:p>
          <a:p>
            <a:endParaRPr lang="en-US" dirty="0"/>
          </a:p>
        </p:txBody>
      </p:sp>
    </p:spTree>
    <p:extLst>
      <p:ext uri="{BB962C8B-B14F-4D97-AF65-F5344CB8AC3E}">
        <p14:creationId xmlns:p14="http://schemas.microsoft.com/office/powerpoint/2010/main" val="1074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B686-6148-4094-A39F-8DCD0FF239E5}"/>
              </a:ext>
            </a:extLst>
          </p:cNvPr>
          <p:cNvSpPr>
            <a:spLocks noGrp="1"/>
          </p:cNvSpPr>
          <p:nvPr>
            <p:ph type="title"/>
          </p:nvPr>
        </p:nvSpPr>
        <p:spPr/>
        <p:txBody>
          <a:bodyPr/>
          <a:lstStyle/>
          <a:p>
            <a:r>
              <a:rPr lang="en-US" dirty="0">
                <a:solidFill>
                  <a:srgbClr val="C00000"/>
                </a:solidFill>
              </a:rPr>
              <a:t>Method Declaration</a:t>
            </a:r>
            <a:endParaRPr lang="en-US" dirty="0"/>
          </a:p>
        </p:txBody>
      </p:sp>
      <p:pic>
        <p:nvPicPr>
          <p:cNvPr id="4" name="Content Placeholder 3">
            <a:extLst>
              <a:ext uri="{FF2B5EF4-FFF2-40B4-BE49-F238E27FC236}">
                <a16:creationId xmlns:a16="http://schemas.microsoft.com/office/drawing/2014/main" id="{D9B53D49-38D7-4A1E-99B2-B1523F8BEBD2}"/>
              </a:ext>
            </a:extLst>
          </p:cNvPr>
          <p:cNvPicPr>
            <a:picLocks noGrp="1" noChangeAspect="1"/>
          </p:cNvPicPr>
          <p:nvPr>
            <p:ph idx="1"/>
          </p:nvPr>
        </p:nvPicPr>
        <p:blipFill rotWithShape="1">
          <a:blip r:embed="rId2"/>
          <a:srcRect r="6903" b="8307"/>
          <a:stretch/>
        </p:blipFill>
        <p:spPr>
          <a:xfrm>
            <a:off x="305122" y="1417638"/>
            <a:ext cx="8533755" cy="4675658"/>
          </a:xfrm>
          <a:prstGeom prst="rect">
            <a:avLst/>
          </a:prstGeom>
        </p:spPr>
      </p:pic>
    </p:spTree>
    <p:extLst>
      <p:ext uri="{BB962C8B-B14F-4D97-AF65-F5344CB8AC3E}">
        <p14:creationId xmlns:p14="http://schemas.microsoft.com/office/powerpoint/2010/main" val="49654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DDBF-DF1E-48B0-9139-DC3C77C6D921}"/>
              </a:ext>
            </a:extLst>
          </p:cNvPr>
          <p:cNvSpPr>
            <a:spLocks noGrp="1"/>
          </p:cNvSpPr>
          <p:nvPr>
            <p:ph type="title"/>
          </p:nvPr>
        </p:nvSpPr>
        <p:spPr>
          <a:xfrm>
            <a:off x="457200" y="274638"/>
            <a:ext cx="8229600" cy="850106"/>
          </a:xfrm>
        </p:spPr>
        <p:txBody>
          <a:bodyPr>
            <a:normAutofit/>
          </a:bodyPr>
          <a:lstStyle/>
          <a:p>
            <a:r>
              <a:rPr lang="en-US" dirty="0">
                <a:solidFill>
                  <a:srgbClr val="C00000"/>
                </a:solidFill>
              </a:rPr>
              <a:t>Method Declaration</a:t>
            </a:r>
          </a:p>
        </p:txBody>
      </p:sp>
      <p:sp>
        <p:nvSpPr>
          <p:cNvPr id="3" name="Content Placeholder 2">
            <a:extLst>
              <a:ext uri="{FF2B5EF4-FFF2-40B4-BE49-F238E27FC236}">
                <a16:creationId xmlns:a16="http://schemas.microsoft.com/office/drawing/2014/main" id="{F15B82C1-B796-4449-A998-5C925BB711F5}"/>
              </a:ext>
            </a:extLst>
          </p:cNvPr>
          <p:cNvSpPr>
            <a:spLocks noGrp="1"/>
          </p:cNvSpPr>
          <p:nvPr>
            <p:ph idx="1"/>
          </p:nvPr>
        </p:nvSpPr>
        <p:spPr>
          <a:xfrm>
            <a:off x="457200" y="1124744"/>
            <a:ext cx="8229600" cy="5458618"/>
          </a:xfrm>
        </p:spPr>
        <p:txBody>
          <a:bodyPr>
            <a:normAutofit fontScale="85000" lnSpcReduction="20000"/>
          </a:bodyPr>
          <a:lstStyle/>
          <a:p>
            <a:pPr marL="0" indent="0">
              <a:buNone/>
            </a:pPr>
            <a:r>
              <a:rPr lang="en-US" sz="3400" dirty="0"/>
              <a:t>In general, method declarations have 6 components:</a:t>
            </a:r>
          </a:p>
          <a:p>
            <a:pPr marL="0" indent="0" algn="just">
              <a:buNone/>
            </a:pPr>
            <a:r>
              <a:rPr lang="en-US" sz="3400" dirty="0">
                <a:solidFill>
                  <a:srgbClr val="C00000"/>
                </a:solidFill>
              </a:rPr>
              <a:t>1.Modifier: </a:t>
            </a:r>
            <a:r>
              <a:rPr lang="en-US" sz="3400" dirty="0"/>
              <a:t>It defines the access type of the method i.e. from where it can be accessed in your application. In Java, there 4 types of access specifiers. </a:t>
            </a:r>
          </a:p>
          <a:p>
            <a:pPr algn="just"/>
            <a:r>
              <a:rPr lang="en-US" dirty="0"/>
              <a:t>public: It is accessible in all classes in your application.</a:t>
            </a:r>
          </a:p>
          <a:p>
            <a:pPr algn="just"/>
            <a:r>
              <a:rPr lang="en-US" dirty="0"/>
              <a:t>protected: It is accessible within the class in which it is defined and in its subclass/es</a:t>
            </a:r>
          </a:p>
          <a:p>
            <a:pPr algn="just"/>
            <a:r>
              <a:rPr lang="en-US" dirty="0"/>
              <a:t>private: It is accessible only within the class in which it is defined.</a:t>
            </a:r>
          </a:p>
          <a:p>
            <a:pPr algn="just"/>
            <a:r>
              <a:rPr lang="en-US" dirty="0"/>
              <a:t>default: It is declared/defined without using any modifier. It is accessible within the same class and package within which its class is defined.</a:t>
            </a:r>
          </a:p>
          <a:p>
            <a:pPr marL="0" indent="0">
              <a:buNone/>
            </a:pPr>
            <a:r>
              <a:rPr lang="en-US" dirty="0">
                <a:solidFill>
                  <a:srgbClr val="C00000"/>
                </a:solidFill>
              </a:rPr>
              <a:t>Note: It is Optional in syntax.</a:t>
            </a:r>
          </a:p>
        </p:txBody>
      </p:sp>
    </p:spTree>
    <p:extLst>
      <p:ext uri="{BB962C8B-B14F-4D97-AF65-F5344CB8AC3E}">
        <p14:creationId xmlns:p14="http://schemas.microsoft.com/office/powerpoint/2010/main" val="146709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DDBF-DF1E-48B0-9139-DC3C77C6D921}"/>
              </a:ext>
            </a:extLst>
          </p:cNvPr>
          <p:cNvSpPr>
            <a:spLocks noGrp="1"/>
          </p:cNvSpPr>
          <p:nvPr>
            <p:ph type="title"/>
          </p:nvPr>
        </p:nvSpPr>
        <p:spPr>
          <a:xfrm>
            <a:off x="457200" y="274638"/>
            <a:ext cx="8229600" cy="850106"/>
          </a:xfrm>
        </p:spPr>
        <p:txBody>
          <a:bodyPr/>
          <a:lstStyle/>
          <a:p>
            <a:r>
              <a:rPr lang="en-US" dirty="0">
                <a:solidFill>
                  <a:srgbClr val="C00000"/>
                </a:solidFill>
              </a:rPr>
              <a:t>   </a:t>
            </a:r>
          </a:p>
        </p:txBody>
      </p:sp>
      <p:sp>
        <p:nvSpPr>
          <p:cNvPr id="3" name="Content Placeholder 2">
            <a:extLst>
              <a:ext uri="{FF2B5EF4-FFF2-40B4-BE49-F238E27FC236}">
                <a16:creationId xmlns:a16="http://schemas.microsoft.com/office/drawing/2014/main" id="{F15B82C1-B796-4449-A998-5C925BB711F5}"/>
              </a:ext>
            </a:extLst>
          </p:cNvPr>
          <p:cNvSpPr>
            <a:spLocks noGrp="1"/>
          </p:cNvSpPr>
          <p:nvPr>
            <p:ph idx="1"/>
          </p:nvPr>
        </p:nvSpPr>
        <p:spPr>
          <a:xfrm>
            <a:off x="457200" y="274638"/>
            <a:ext cx="8229600" cy="6308724"/>
          </a:xfrm>
        </p:spPr>
        <p:txBody>
          <a:bodyPr>
            <a:normAutofit fontScale="92500" lnSpcReduction="10000"/>
          </a:bodyPr>
          <a:lstStyle/>
          <a:p>
            <a:pPr marL="0" indent="0" algn="just">
              <a:buNone/>
            </a:pPr>
            <a:r>
              <a:rPr lang="en-US" dirty="0"/>
              <a:t>2. The </a:t>
            </a:r>
            <a:r>
              <a:rPr lang="en-US" dirty="0">
                <a:solidFill>
                  <a:srgbClr val="C00000"/>
                </a:solidFill>
              </a:rPr>
              <a:t>return type: </a:t>
            </a:r>
            <a:r>
              <a:rPr lang="en-US" dirty="0"/>
              <a:t>The data type of the value returned by the method or void if does not return a value. It is Mandatory in syntax.</a:t>
            </a:r>
          </a:p>
          <a:p>
            <a:pPr marL="0" indent="0" algn="just">
              <a:buNone/>
            </a:pPr>
            <a:r>
              <a:rPr lang="en-US" dirty="0"/>
              <a:t>3. </a:t>
            </a:r>
            <a:r>
              <a:rPr lang="en-US" dirty="0">
                <a:solidFill>
                  <a:srgbClr val="C00000"/>
                </a:solidFill>
              </a:rPr>
              <a:t>Method Name: </a:t>
            </a:r>
            <a:r>
              <a:rPr lang="en-US" dirty="0"/>
              <a:t>the rules for field names apply to method names as well, but the convention is a little different. It is Mandatory in syntax.</a:t>
            </a:r>
          </a:p>
          <a:p>
            <a:pPr marL="0" indent="0" algn="just">
              <a:buNone/>
            </a:pPr>
            <a:r>
              <a:rPr lang="en-US" dirty="0"/>
              <a:t>4. </a:t>
            </a:r>
            <a:r>
              <a:rPr lang="en-US" dirty="0">
                <a:solidFill>
                  <a:srgbClr val="C00000"/>
                </a:solidFill>
              </a:rPr>
              <a:t>Parameter list: </a:t>
            </a:r>
            <a:r>
              <a:rPr lang="en-US" dirty="0"/>
              <a:t>Comma-separated list of the input parameters is defined, preceded by their data type, within the enclosed parenthesis. If there are no parameters, you must use empty parentheses ().  It is Optional in syntax.</a:t>
            </a:r>
          </a:p>
          <a:p>
            <a:pPr marL="0" indent="0" algn="just">
              <a:buNone/>
            </a:pPr>
            <a:r>
              <a:rPr lang="en-US" dirty="0"/>
              <a:t>5. </a:t>
            </a:r>
            <a:r>
              <a:rPr lang="en-US" dirty="0">
                <a:solidFill>
                  <a:srgbClr val="C00000"/>
                </a:solidFill>
              </a:rPr>
              <a:t>Exception list: </a:t>
            </a:r>
            <a:r>
              <a:rPr lang="en-US" dirty="0"/>
              <a:t>The exceptions you expect by the method can throw, you can specify these exception(s). It is Optional in syntax.</a:t>
            </a:r>
          </a:p>
        </p:txBody>
      </p:sp>
    </p:spTree>
    <p:extLst>
      <p:ext uri="{BB962C8B-B14F-4D97-AF65-F5344CB8AC3E}">
        <p14:creationId xmlns:p14="http://schemas.microsoft.com/office/powerpoint/2010/main" val="35267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6</a:t>
            </a:r>
          </a:p>
        </p:txBody>
      </p:sp>
      <p:sp>
        <p:nvSpPr>
          <p:cNvPr id="3" name="Content Placeholder 2"/>
          <p:cNvSpPr>
            <a:spLocks noGrp="1"/>
          </p:cNvSpPr>
          <p:nvPr>
            <p:ph idx="1"/>
          </p:nvPr>
        </p:nvSpPr>
        <p:spPr>
          <a:xfrm>
            <a:off x="457200" y="836712"/>
            <a:ext cx="8229600" cy="5289451"/>
          </a:xfrm>
        </p:spPr>
        <p:txBody>
          <a:bodyPr>
            <a:normAutofit/>
          </a:bodyPr>
          <a:lstStyle/>
          <a:p>
            <a:r>
              <a:rPr lang="en-US" dirty="0"/>
              <a:t>Class</a:t>
            </a:r>
          </a:p>
          <a:p>
            <a:r>
              <a:rPr lang="en-US" dirty="0"/>
              <a:t>Object</a:t>
            </a:r>
          </a:p>
          <a:p>
            <a:r>
              <a:rPr lang="en-US" dirty="0"/>
              <a:t>Constructors</a:t>
            </a:r>
          </a:p>
          <a:p>
            <a:r>
              <a:rPr lang="en-US" dirty="0"/>
              <a:t>Methods</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4118670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DDBF-DF1E-48B0-9139-DC3C77C6D921}"/>
              </a:ext>
            </a:extLst>
          </p:cNvPr>
          <p:cNvSpPr>
            <a:spLocks noGrp="1"/>
          </p:cNvSpPr>
          <p:nvPr>
            <p:ph type="title"/>
          </p:nvPr>
        </p:nvSpPr>
        <p:spPr>
          <a:xfrm>
            <a:off x="457200" y="274638"/>
            <a:ext cx="8229600" cy="850106"/>
          </a:xfrm>
        </p:spPr>
        <p:txBody>
          <a:bodyPr/>
          <a:lstStyle/>
          <a:p>
            <a:r>
              <a:rPr lang="en-US" dirty="0">
                <a:solidFill>
                  <a:srgbClr val="C00000"/>
                </a:solidFill>
              </a:rPr>
              <a:t>  </a:t>
            </a:r>
          </a:p>
        </p:txBody>
      </p:sp>
      <p:sp>
        <p:nvSpPr>
          <p:cNvPr id="3" name="Content Placeholder 2">
            <a:extLst>
              <a:ext uri="{FF2B5EF4-FFF2-40B4-BE49-F238E27FC236}">
                <a16:creationId xmlns:a16="http://schemas.microsoft.com/office/drawing/2014/main" id="{F15B82C1-B796-4449-A998-5C925BB711F5}"/>
              </a:ext>
            </a:extLst>
          </p:cNvPr>
          <p:cNvSpPr>
            <a:spLocks noGrp="1"/>
          </p:cNvSpPr>
          <p:nvPr>
            <p:ph idx="1"/>
          </p:nvPr>
        </p:nvSpPr>
        <p:spPr>
          <a:xfrm>
            <a:off x="457200" y="274638"/>
            <a:ext cx="8229600" cy="5851525"/>
          </a:xfrm>
        </p:spPr>
        <p:txBody>
          <a:bodyPr/>
          <a:lstStyle/>
          <a:p>
            <a:pPr marL="0" indent="0" algn="just">
              <a:buNone/>
            </a:pPr>
            <a:r>
              <a:rPr lang="en-US" dirty="0"/>
              <a:t>6. </a:t>
            </a:r>
            <a:r>
              <a:rPr lang="en-US" dirty="0">
                <a:solidFill>
                  <a:srgbClr val="C00000"/>
                </a:solidFill>
              </a:rPr>
              <a:t>Method body</a:t>
            </a:r>
            <a:r>
              <a:rPr lang="en-US" dirty="0"/>
              <a:t>: it is enclosed between braces. The code you need to be executed to perform your intended operations.  It is Optional in syntax.</a:t>
            </a:r>
          </a:p>
          <a:p>
            <a:pPr marL="0" indent="0" algn="just">
              <a:buNone/>
            </a:pPr>
            <a:endParaRPr lang="en-US" dirty="0"/>
          </a:p>
        </p:txBody>
      </p:sp>
    </p:spTree>
    <p:extLst>
      <p:ext uri="{BB962C8B-B14F-4D97-AF65-F5344CB8AC3E}">
        <p14:creationId xmlns:p14="http://schemas.microsoft.com/office/powerpoint/2010/main" val="99919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98DE-229D-477A-8A82-076BFE8A835B}"/>
              </a:ext>
            </a:extLst>
          </p:cNvPr>
          <p:cNvSpPr>
            <a:spLocks noGrp="1"/>
          </p:cNvSpPr>
          <p:nvPr>
            <p:ph type="title"/>
          </p:nvPr>
        </p:nvSpPr>
        <p:spPr>
          <a:xfrm>
            <a:off x="457200" y="274638"/>
            <a:ext cx="8229600" cy="490066"/>
          </a:xfrm>
        </p:spPr>
        <p:txBody>
          <a:bodyPr>
            <a:noAutofit/>
          </a:bodyPr>
          <a:lstStyle/>
          <a:p>
            <a:r>
              <a:rPr lang="en-US" dirty="0">
                <a:solidFill>
                  <a:srgbClr val="C00000"/>
                </a:solidFill>
              </a:rPr>
              <a:t>Example   </a:t>
            </a:r>
          </a:p>
        </p:txBody>
      </p:sp>
      <p:sp>
        <p:nvSpPr>
          <p:cNvPr id="3" name="Content Placeholder 2">
            <a:extLst>
              <a:ext uri="{FF2B5EF4-FFF2-40B4-BE49-F238E27FC236}">
                <a16:creationId xmlns:a16="http://schemas.microsoft.com/office/drawing/2014/main" id="{45986C1B-5DD7-4359-BE01-0F4A0DF4E1B9}"/>
              </a:ext>
            </a:extLst>
          </p:cNvPr>
          <p:cNvSpPr>
            <a:spLocks noGrp="1"/>
          </p:cNvSpPr>
          <p:nvPr>
            <p:ph idx="1"/>
          </p:nvPr>
        </p:nvSpPr>
        <p:spPr>
          <a:xfrm>
            <a:off x="457200" y="764704"/>
            <a:ext cx="8229600" cy="5976664"/>
          </a:xfrm>
        </p:spPr>
        <p:txBody>
          <a:bodyPr>
            <a:normAutofit fontScale="77500" lnSpcReduction="20000"/>
          </a:bodyPr>
          <a:lstStyle/>
          <a:p>
            <a:pPr marL="0" indent="0">
              <a:buNone/>
            </a:pPr>
            <a:r>
              <a:rPr lang="en-US" dirty="0"/>
              <a:t>class Addition { </a:t>
            </a:r>
          </a:p>
          <a:p>
            <a:pPr marL="0" indent="0">
              <a:buNone/>
            </a:pPr>
            <a:r>
              <a:rPr lang="en-US" dirty="0"/>
              <a:t>    // Initially taking sum as 0 </a:t>
            </a:r>
          </a:p>
          <a:p>
            <a:pPr marL="0" indent="0">
              <a:buNone/>
            </a:pPr>
            <a:r>
              <a:rPr lang="en-US" dirty="0"/>
              <a:t>    // as we have not started computation </a:t>
            </a:r>
          </a:p>
          <a:p>
            <a:pPr marL="0" indent="0">
              <a:buNone/>
            </a:pPr>
            <a:r>
              <a:rPr lang="en-US" dirty="0"/>
              <a:t>    int sum = 0; </a:t>
            </a:r>
          </a:p>
          <a:p>
            <a:pPr marL="0" indent="0">
              <a:buNone/>
            </a:pPr>
            <a:r>
              <a:rPr lang="en-US" dirty="0"/>
              <a:t>      // Method </a:t>
            </a:r>
          </a:p>
          <a:p>
            <a:pPr marL="0" indent="0">
              <a:buNone/>
            </a:pPr>
            <a:r>
              <a:rPr lang="en-US" dirty="0"/>
              <a:t>    // To add two numbers </a:t>
            </a:r>
          </a:p>
          <a:p>
            <a:pPr marL="0" indent="0">
              <a:buNone/>
            </a:pPr>
            <a:r>
              <a:rPr lang="en-US" dirty="0"/>
              <a:t>    public int </a:t>
            </a:r>
            <a:r>
              <a:rPr lang="en-US" dirty="0" err="1"/>
              <a:t>addTwoInt</a:t>
            </a:r>
            <a:r>
              <a:rPr lang="en-US" dirty="0"/>
              <a:t>(int a, int b) </a:t>
            </a:r>
          </a:p>
          <a:p>
            <a:pPr marL="0" indent="0">
              <a:buNone/>
            </a:pPr>
            <a:r>
              <a:rPr lang="en-US" dirty="0"/>
              <a:t>    { </a:t>
            </a:r>
          </a:p>
          <a:p>
            <a:pPr marL="0" indent="0">
              <a:buNone/>
            </a:pPr>
            <a:r>
              <a:rPr lang="en-US" dirty="0"/>
              <a:t>          // Adding two integer value </a:t>
            </a:r>
          </a:p>
          <a:p>
            <a:pPr marL="0" indent="0">
              <a:buNone/>
            </a:pPr>
            <a:r>
              <a:rPr lang="en-US" dirty="0"/>
              <a:t>        sum = a + b; </a:t>
            </a:r>
          </a:p>
          <a:p>
            <a:pPr marL="0" indent="0">
              <a:buNone/>
            </a:pPr>
            <a:r>
              <a:rPr lang="en-US" dirty="0"/>
              <a:t>  </a:t>
            </a:r>
          </a:p>
          <a:p>
            <a:pPr marL="0" indent="0">
              <a:buNone/>
            </a:pPr>
            <a:r>
              <a:rPr lang="en-US" dirty="0"/>
              <a:t>        // Returning summation of two values </a:t>
            </a:r>
          </a:p>
          <a:p>
            <a:pPr marL="0" indent="0">
              <a:buNone/>
            </a:pPr>
            <a:r>
              <a:rPr lang="en-US" dirty="0"/>
              <a:t>        return sum;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25396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dirty="0">
                <a:solidFill>
                  <a:srgbClr val="C00000"/>
                </a:solidFill>
              </a:rPr>
              <a:t>Class in Java</a:t>
            </a:r>
          </a:p>
        </p:txBody>
      </p:sp>
      <p:sp>
        <p:nvSpPr>
          <p:cNvPr id="3" name="Content Placeholder 2"/>
          <p:cNvSpPr>
            <a:spLocks noGrp="1"/>
          </p:cNvSpPr>
          <p:nvPr>
            <p:ph idx="1"/>
          </p:nvPr>
        </p:nvSpPr>
        <p:spPr>
          <a:xfrm>
            <a:off x="457200" y="1285860"/>
            <a:ext cx="8229600" cy="5357850"/>
          </a:xfrm>
        </p:spPr>
        <p:txBody>
          <a:bodyPr/>
          <a:lstStyle/>
          <a:p>
            <a:r>
              <a:rPr lang="en-IN" dirty="0"/>
              <a:t>Class is a template or blueprint from which objects are created.</a:t>
            </a:r>
          </a:p>
          <a:p>
            <a:pPr>
              <a:buNone/>
            </a:pPr>
            <a:r>
              <a:rPr lang="en-IN" dirty="0">
                <a:solidFill>
                  <a:srgbClr val="FF0000"/>
                </a:solidFill>
              </a:rPr>
              <a:t>A class in java can contain:</a:t>
            </a:r>
          </a:p>
          <a:p>
            <a:r>
              <a:rPr lang="en-IN" b="1" dirty="0"/>
              <a:t>data member</a:t>
            </a:r>
            <a:endParaRPr lang="en-IN" dirty="0"/>
          </a:p>
          <a:p>
            <a:r>
              <a:rPr lang="en-IN" b="1" dirty="0"/>
              <a:t>method</a:t>
            </a:r>
            <a:endParaRPr lang="en-IN" dirty="0"/>
          </a:p>
          <a:p>
            <a:r>
              <a:rPr lang="en-IN" b="1" dirty="0"/>
              <a:t>constructor</a:t>
            </a:r>
            <a:endParaRPr lang="en-IN" dirty="0"/>
          </a:p>
          <a:p>
            <a:r>
              <a:rPr lang="en-IN" b="1" dirty="0"/>
              <a:t>block</a:t>
            </a:r>
            <a:endParaRPr lang="en-IN" dirty="0"/>
          </a:p>
          <a:p>
            <a:r>
              <a:rPr lang="en-IN" b="1" dirty="0"/>
              <a:t>class and interface</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b="1" dirty="0">
                <a:solidFill>
                  <a:srgbClr val="C00000"/>
                </a:solidFill>
              </a:rPr>
              <a:t>Syntax to declare a class:</a:t>
            </a:r>
            <a:endParaRPr lang="en-IN" dirty="0">
              <a:solidFill>
                <a:srgbClr val="C00000"/>
              </a:solidFill>
            </a:endParaRPr>
          </a:p>
        </p:txBody>
      </p:sp>
      <p:sp>
        <p:nvSpPr>
          <p:cNvPr id="3" name="Content Placeholder 2"/>
          <p:cNvSpPr>
            <a:spLocks noGrp="1"/>
          </p:cNvSpPr>
          <p:nvPr>
            <p:ph idx="1"/>
          </p:nvPr>
        </p:nvSpPr>
        <p:spPr>
          <a:xfrm>
            <a:off x="457200" y="1285860"/>
            <a:ext cx="8229600" cy="5357850"/>
          </a:xfrm>
        </p:spPr>
        <p:txBody>
          <a:bodyPr/>
          <a:lstStyle/>
          <a:p>
            <a:pPr>
              <a:buNone/>
            </a:pPr>
            <a:r>
              <a:rPr lang="en-IN" b="1" dirty="0">
                <a:solidFill>
                  <a:srgbClr val="C00000"/>
                </a:solidFill>
              </a:rPr>
              <a:t>class</a:t>
            </a:r>
            <a:r>
              <a:rPr lang="en-IN" dirty="0">
                <a:solidFill>
                  <a:srgbClr val="C00000"/>
                </a:solidFill>
              </a:rPr>
              <a:t> &lt;</a:t>
            </a:r>
            <a:r>
              <a:rPr lang="en-IN" dirty="0" err="1">
                <a:solidFill>
                  <a:srgbClr val="C00000"/>
                </a:solidFill>
              </a:rPr>
              <a:t>class_name</a:t>
            </a:r>
            <a:r>
              <a:rPr lang="en-IN" dirty="0">
                <a:solidFill>
                  <a:srgbClr val="C00000"/>
                </a:solidFill>
              </a:rPr>
              <a:t>&gt;</a:t>
            </a:r>
          </a:p>
          <a:p>
            <a:pPr>
              <a:buNone/>
            </a:pPr>
            <a:r>
              <a:rPr lang="en-IN" dirty="0">
                <a:solidFill>
                  <a:srgbClr val="C00000"/>
                </a:solidFill>
              </a:rPr>
              <a:t>{  </a:t>
            </a:r>
          </a:p>
          <a:p>
            <a:pPr>
              <a:buNone/>
            </a:pPr>
            <a:r>
              <a:rPr lang="en-IN" dirty="0">
                <a:solidFill>
                  <a:srgbClr val="C00000"/>
                </a:solidFill>
              </a:rPr>
              <a:t>    data member;  </a:t>
            </a:r>
          </a:p>
          <a:p>
            <a:pPr>
              <a:buNone/>
            </a:pPr>
            <a:r>
              <a:rPr lang="en-IN" dirty="0">
                <a:solidFill>
                  <a:srgbClr val="C00000"/>
                </a:solidFill>
              </a:rPr>
              <a:t>    method;  </a:t>
            </a:r>
          </a:p>
          <a:p>
            <a:pPr>
              <a:buNone/>
            </a:pPr>
            <a:r>
              <a:rPr lang="en-IN" dirty="0">
                <a:solidFill>
                  <a:srgbClr val="C00000"/>
                </a:solidFill>
              </a:rPr>
              <a:t>} </a:t>
            </a:r>
            <a:r>
              <a:rPr lang="en-IN" dirty="0"/>
              <a: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Object in Java</a:t>
            </a:r>
            <a:br>
              <a:rPr lang="en-IN" dirty="0"/>
            </a:br>
            <a:endParaRPr lang="en-IN" dirty="0"/>
          </a:p>
        </p:txBody>
      </p:sp>
      <p:sp>
        <p:nvSpPr>
          <p:cNvPr id="3" name="Content Placeholder 2"/>
          <p:cNvSpPr>
            <a:spLocks noGrp="1"/>
          </p:cNvSpPr>
          <p:nvPr>
            <p:ph idx="1"/>
          </p:nvPr>
        </p:nvSpPr>
        <p:spPr>
          <a:xfrm>
            <a:off x="457200" y="857232"/>
            <a:ext cx="8229600" cy="5786478"/>
          </a:xfrm>
        </p:spPr>
        <p:txBody>
          <a:bodyPr>
            <a:normAutofit fontScale="92500" lnSpcReduction="10000"/>
          </a:bodyPr>
          <a:lstStyle/>
          <a:p>
            <a:pPr algn="just"/>
            <a:r>
              <a:rPr lang="en-IN" b="1" dirty="0"/>
              <a:t>Object is an instance of a class.</a:t>
            </a:r>
            <a:r>
              <a:rPr lang="en-IN" dirty="0"/>
              <a:t> Class is a template or blueprint from which objects are created. So object is the instance(result) of a class.</a:t>
            </a:r>
          </a:p>
          <a:p>
            <a:pPr algn="just">
              <a:buNone/>
            </a:pPr>
            <a:r>
              <a:rPr lang="en-IN" dirty="0">
                <a:solidFill>
                  <a:srgbClr val="FF0000"/>
                </a:solidFill>
              </a:rPr>
              <a:t>An object has three characteristics:</a:t>
            </a:r>
          </a:p>
          <a:p>
            <a:pPr algn="just"/>
            <a:r>
              <a:rPr lang="en-IN" b="1" dirty="0"/>
              <a:t>state:</a:t>
            </a:r>
            <a:r>
              <a:rPr lang="en-IN" dirty="0"/>
              <a:t> represents data (value) of an object.</a:t>
            </a:r>
          </a:p>
          <a:p>
            <a:pPr algn="just"/>
            <a:r>
              <a:rPr lang="en-IN" b="1" dirty="0" err="1"/>
              <a:t>behavior</a:t>
            </a:r>
            <a:r>
              <a:rPr lang="en-IN" b="1" dirty="0"/>
              <a:t>:</a:t>
            </a:r>
            <a:r>
              <a:rPr lang="en-IN" dirty="0"/>
              <a:t> represents the </a:t>
            </a:r>
            <a:r>
              <a:rPr lang="en-IN" dirty="0" err="1"/>
              <a:t>behavior</a:t>
            </a:r>
            <a:r>
              <a:rPr lang="en-IN" dirty="0"/>
              <a:t> (functionality) of an object such as deposit, withdraw etc.</a:t>
            </a:r>
          </a:p>
          <a:p>
            <a:pPr algn="just"/>
            <a:r>
              <a:rPr lang="en-IN" b="1" dirty="0"/>
              <a:t>identity:</a:t>
            </a:r>
            <a:r>
              <a:rPr lang="en-IN" dirty="0"/>
              <a:t> Object identity is typically implemented via a unique ID. The value of the ID is not visible to the external user. </a:t>
            </a:r>
            <a:r>
              <a:rPr lang="en-IN" dirty="0" err="1"/>
              <a:t>But,it</a:t>
            </a:r>
            <a:r>
              <a:rPr lang="en-IN" dirty="0"/>
              <a:t> is used internally by the JVM to identify each object uniquely.</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dirty="0">
                <a:solidFill>
                  <a:srgbClr val="FF0000"/>
                </a:solidFill>
              </a:rPr>
              <a:t>Constructor in Java</a:t>
            </a:r>
            <a:r>
              <a:rPr lang="en-US" dirty="0"/>
              <a:t>  </a:t>
            </a:r>
            <a:endParaRPr lang="en-IN" dirty="0"/>
          </a:p>
        </p:txBody>
      </p:sp>
      <p:sp>
        <p:nvSpPr>
          <p:cNvPr id="3" name="Content Placeholder 2"/>
          <p:cNvSpPr>
            <a:spLocks noGrp="1"/>
          </p:cNvSpPr>
          <p:nvPr>
            <p:ph idx="1"/>
          </p:nvPr>
        </p:nvSpPr>
        <p:spPr>
          <a:xfrm>
            <a:off x="457200" y="1428736"/>
            <a:ext cx="8229600" cy="5214974"/>
          </a:xfrm>
        </p:spPr>
        <p:txBody>
          <a:bodyPr/>
          <a:lstStyle/>
          <a:p>
            <a:pPr algn="just"/>
            <a:r>
              <a:rPr lang="en-IN" b="1" dirty="0"/>
              <a:t>Constructor in java</a:t>
            </a:r>
            <a:r>
              <a:rPr lang="en-IN" dirty="0"/>
              <a:t> is a </a:t>
            </a:r>
            <a:r>
              <a:rPr lang="en-IN" i="1" dirty="0"/>
              <a:t>special type of method</a:t>
            </a:r>
            <a:r>
              <a:rPr lang="en-IN" dirty="0"/>
              <a:t> that is used to initialize the object.</a:t>
            </a:r>
          </a:p>
          <a:p>
            <a:pPr algn="just"/>
            <a:r>
              <a:rPr lang="en-IN" dirty="0"/>
              <a:t>Java constructor is </a:t>
            </a:r>
            <a:r>
              <a:rPr lang="en-IN" i="1" dirty="0"/>
              <a:t>invoked at the time of object creation</a:t>
            </a:r>
            <a:r>
              <a:rPr lang="en-IN" dirty="0"/>
              <a:t>.</a:t>
            </a:r>
          </a:p>
          <a:p>
            <a:pPr algn="just"/>
            <a:r>
              <a:rPr lang="en-IN" dirty="0"/>
              <a:t>It constructs the values i.e. provides data for the object that is why it is known as constructor.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85728"/>
            <a:ext cx="8229600" cy="6357982"/>
          </a:xfrm>
        </p:spPr>
        <p:txBody>
          <a:bodyPr/>
          <a:lstStyle/>
          <a:p>
            <a:pPr>
              <a:buNone/>
            </a:pPr>
            <a:r>
              <a:rPr lang="en-IN" dirty="0">
                <a:solidFill>
                  <a:srgbClr val="FF0000"/>
                </a:solidFill>
              </a:rPr>
              <a:t>Rules for creating java constructor</a:t>
            </a:r>
            <a:endParaRPr lang="en-IN" b="1" dirty="0">
              <a:solidFill>
                <a:srgbClr val="FF0000"/>
              </a:solidFill>
            </a:endParaRPr>
          </a:p>
          <a:p>
            <a:pPr marL="0" indent="0">
              <a:buNone/>
            </a:pPr>
            <a:r>
              <a:rPr lang="en-IN" dirty="0"/>
              <a:t>There are basically two rules defined for the constructor.</a:t>
            </a:r>
          </a:p>
          <a:p>
            <a:pPr lvl="0"/>
            <a:r>
              <a:rPr lang="en-IN" dirty="0"/>
              <a:t>Constructor name must be same as its class name</a:t>
            </a:r>
          </a:p>
          <a:p>
            <a:pPr lvl="0"/>
            <a:r>
              <a:rPr lang="en-IN" dirty="0"/>
              <a:t>Constructor must have no explicit return type</a:t>
            </a:r>
          </a:p>
          <a:p>
            <a:pPr>
              <a:buNone/>
            </a:pPr>
            <a:r>
              <a:rPr lang="en-IN" dirty="0">
                <a:solidFill>
                  <a:srgbClr val="FF0000"/>
                </a:solidFill>
              </a:rPr>
              <a:t>Types of java constructors</a:t>
            </a:r>
            <a:endParaRPr lang="en-IN" b="1" dirty="0">
              <a:solidFill>
                <a:srgbClr val="FF0000"/>
              </a:solidFill>
            </a:endParaRPr>
          </a:p>
          <a:p>
            <a:pPr marL="0" indent="0">
              <a:buNone/>
            </a:pPr>
            <a:r>
              <a:rPr lang="en-IN" dirty="0"/>
              <a:t>There are two types of constructors:</a:t>
            </a:r>
          </a:p>
          <a:p>
            <a:pPr lvl="0"/>
            <a:r>
              <a:rPr lang="en-IN" dirty="0"/>
              <a:t>Default constructor (no-</a:t>
            </a:r>
            <a:r>
              <a:rPr lang="en-IN" dirty="0" err="1"/>
              <a:t>arg</a:t>
            </a:r>
            <a:r>
              <a:rPr lang="en-IN" dirty="0"/>
              <a:t> constructor)</a:t>
            </a:r>
          </a:p>
          <a:p>
            <a:pPr lvl="0"/>
            <a:r>
              <a:rPr lang="en-IN" dirty="0"/>
              <a:t>Parameterized constructor</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357166"/>
            <a:ext cx="8229600" cy="6286544"/>
          </a:xfrm>
        </p:spPr>
        <p:txBody>
          <a:bodyPr>
            <a:normAutofit/>
          </a:bodyPr>
          <a:lstStyle/>
          <a:p>
            <a:pPr>
              <a:buNone/>
            </a:pPr>
            <a:r>
              <a:rPr lang="en-IN" dirty="0">
                <a:solidFill>
                  <a:srgbClr val="FF0000"/>
                </a:solidFill>
              </a:rPr>
              <a:t>Example of default constructor</a:t>
            </a:r>
            <a:endParaRPr lang="en-IN" b="1" dirty="0">
              <a:solidFill>
                <a:srgbClr val="FF0000"/>
              </a:solidFill>
            </a:endParaRPr>
          </a:p>
          <a:p>
            <a:r>
              <a:rPr lang="en-IN" dirty="0"/>
              <a:t>In this example, we are creating the no-</a:t>
            </a:r>
            <a:r>
              <a:rPr lang="en-IN" dirty="0" err="1"/>
              <a:t>arg</a:t>
            </a:r>
            <a:r>
              <a:rPr lang="en-IN" dirty="0"/>
              <a:t> constructor in the Bike class. It will be invoked at the time of object creation.</a:t>
            </a:r>
          </a:p>
          <a:p>
            <a:pPr lvl="0">
              <a:buNone/>
            </a:pPr>
            <a:r>
              <a:rPr lang="en-IN" b="1" dirty="0">
                <a:solidFill>
                  <a:srgbClr val="FF0000"/>
                </a:solidFill>
              </a:rPr>
              <a:t>class</a:t>
            </a:r>
            <a:r>
              <a:rPr lang="en-IN" dirty="0">
                <a:solidFill>
                  <a:srgbClr val="FF0000"/>
                </a:solidFill>
              </a:rPr>
              <a:t> Bike1{  </a:t>
            </a:r>
          </a:p>
          <a:p>
            <a:pPr lvl="0">
              <a:buNone/>
            </a:pPr>
            <a:r>
              <a:rPr lang="en-IN" dirty="0">
                <a:solidFill>
                  <a:srgbClr val="FF0000"/>
                </a:solidFill>
              </a:rPr>
              <a:t>Bike1(){</a:t>
            </a:r>
            <a:r>
              <a:rPr lang="en-IN" dirty="0" err="1">
                <a:solidFill>
                  <a:srgbClr val="FF0000"/>
                </a:solidFill>
              </a:rPr>
              <a:t>System.out.println</a:t>
            </a:r>
            <a:r>
              <a:rPr lang="en-IN" dirty="0">
                <a:solidFill>
                  <a:srgbClr val="FF0000"/>
                </a:solidFill>
              </a:rPr>
              <a:t>("Bike is created");}  </a:t>
            </a:r>
          </a:p>
          <a:p>
            <a:pPr lvl="0">
              <a:buNone/>
            </a:pPr>
            <a:r>
              <a:rPr lang="en-IN" b="1" dirty="0">
                <a:solidFill>
                  <a:srgbClr val="FF0000"/>
                </a:solidFill>
              </a:rPr>
              <a:t>public</a:t>
            </a:r>
            <a:r>
              <a:rPr lang="en-IN" dirty="0">
                <a:solidFill>
                  <a:srgbClr val="FF0000"/>
                </a:solidFill>
              </a:rPr>
              <a:t> </a:t>
            </a:r>
            <a:r>
              <a:rPr lang="en-IN" b="1" dirty="0">
                <a:solidFill>
                  <a:srgbClr val="FF0000"/>
                </a:solidFill>
              </a:rPr>
              <a:t>static</a:t>
            </a:r>
            <a:r>
              <a:rPr lang="en-IN" dirty="0">
                <a:solidFill>
                  <a:srgbClr val="FF0000"/>
                </a:solidFill>
              </a:rPr>
              <a:t> </a:t>
            </a:r>
            <a:r>
              <a:rPr lang="en-IN" b="1" dirty="0">
                <a:solidFill>
                  <a:srgbClr val="FF0000"/>
                </a:solidFill>
              </a:rPr>
              <a:t>void</a:t>
            </a:r>
            <a:r>
              <a:rPr lang="en-IN" dirty="0">
                <a:solidFill>
                  <a:srgbClr val="FF0000"/>
                </a:solidFill>
              </a:rPr>
              <a:t> main(String </a:t>
            </a:r>
            <a:r>
              <a:rPr lang="en-IN" dirty="0" err="1">
                <a:solidFill>
                  <a:srgbClr val="FF0000"/>
                </a:solidFill>
              </a:rPr>
              <a:t>args</a:t>
            </a:r>
            <a:r>
              <a:rPr lang="en-IN" dirty="0">
                <a:solidFill>
                  <a:srgbClr val="FF0000"/>
                </a:solidFill>
              </a:rPr>
              <a:t>[]){  </a:t>
            </a:r>
          </a:p>
          <a:p>
            <a:pPr lvl="0">
              <a:buNone/>
            </a:pPr>
            <a:r>
              <a:rPr lang="en-IN" dirty="0">
                <a:solidFill>
                  <a:srgbClr val="FF0000"/>
                </a:solidFill>
              </a:rPr>
              <a:t>Bike1 b=</a:t>
            </a:r>
            <a:r>
              <a:rPr lang="en-IN" b="1" dirty="0">
                <a:solidFill>
                  <a:srgbClr val="FF0000"/>
                </a:solidFill>
              </a:rPr>
              <a:t>new</a:t>
            </a:r>
            <a:r>
              <a:rPr lang="en-IN" dirty="0">
                <a:solidFill>
                  <a:srgbClr val="FF0000"/>
                </a:solidFill>
              </a:rPr>
              <a:t> Bike1();  </a:t>
            </a:r>
          </a:p>
          <a:p>
            <a:pPr lvl="0">
              <a:buNone/>
            </a:pPr>
            <a:r>
              <a:rPr lang="en-IN" dirty="0">
                <a:solidFill>
                  <a:srgbClr val="FF0000"/>
                </a:solidFill>
              </a:rPr>
              <a:t>}}</a:t>
            </a:r>
          </a:p>
          <a:p>
            <a:pPr lvl="0">
              <a:buNone/>
            </a:pPr>
            <a:r>
              <a:rPr lang="en-IN" dirty="0">
                <a:solidFill>
                  <a:srgbClr val="FF0000"/>
                </a:solidFill>
              </a:rPr>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pic>
        <p:nvPicPr>
          <p:cNvPr id="4" name="Content Placeholder 3" descr="default constructor"/>
          <p:cNvPicPr>
            <a:picLocks noGrp="1"/>
          </p:cNvPicPr>
          <p:nvPr>
            <p:ph idx="1"/>
          </p:nvPr>
        </p:nvPicPr>
        <p:blipFill>
          <a:blip r:embed="rId2" cstate="print"/>
          <a:srcRect/>
          <a:stretch>
            <a:fillRect/>
          </a:stretch>
        </p:blipFill>
        <p:spPr bwMode="auto">
          <a:xfrm>
            <a:off x="785786" y="1142984"/>
            <a:ext cx="7572428" cy="2428892"/>
          </a:xfrm>
          <a:prstGeom prst="rect">
            <a:avLst/>
          </a:prstGeom>
          <a:noFill/>
          <a:ln w="9525">
            <a:noFill/>
            <a:miter lim="800000"/>
            <a:headEnd/>
            <a:tailEnd/>
          </a:ln>
        </p:spPr>
      </p:pic>
      <p:sp>
        <p:nvSpPr>
          <p:cNvPr id="5" name="Rectangle 4"/>
          <p:cNvSpPr/>
          <p:nvPr/>
        </p:nvSpPr>
        <p:spPr>
          <a:xfrm>
            <a:off x="928662" y="4429132"/>
            <a:ext cx="7143800" cy="1384995"/>
          </a:xfrm>
          <a:prstGeom prst="rect">
            <a:avLst/>
          </a:prstGeom>
        </p:spPr>
        <p:txBody>
          <a:bodyPr wrap="square">
            <a:spAutoFit/>
          </a:bodyPr>
          <a:lstStyle/>
          <a:p>
            <a:pPr>
              <a:buNone/>
            </a:pPr>
            <a:r>
              <a:rPr lang="en-IN" sz="2800" b="1" dirty="0"/>
              <a:t>Rule: If there is no constructor in a class, compiler automatically creates a default constructor.</a:t>
            </a:r>
            <a:endParaRPr lang="en-IN"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2938</TotalTime>
  <Words>1683</Words>
  <Application>Microsoft Office PowerPoint</Application>
  <PresentationFormat>On-screen Show (4:3)</PresentationFormat>
  <Paragraphs>173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 Object Oriented Programming with Java (Subject Code: BCS-403)</vt:lpstr>
      <vt:lpstr>Lecture 6</vt:lpstr>
      <vt:lpstr>Class in Java</vt:lpstr>
      <vt:lpstr>Syntax to declare a class:</vt:lpstr>
      <vt:lpstr>Object in Java </vt:lpstr>
      <vt:lpstr>Constructor in Java  </vt:lpstr>
      <vt:lpstr>  </vt:lpstr>
      <vt:lpstr>    </vt:lpstr>
      <vt:lpstr>  </vt:lpstr>
      <vt:lpstr>  </vt:lpstr>
      <vt:lpstr>  </vt:lpstr>
      <vt:lpstr>  </vt:lpstr>
      <vt:lpstr>  </vt:lpstr>
      <vt:lpstr>  </vt:lpstr>
      <vt:lpstr>Methods in Java</vt:lpstr>
      <vt:lpstr>  </vt:lpstr>
      <vt:lpstr>Method Declaration</vt:lpstr>
      <vt:lpstr>Method Declaration</vt:lpstr>
      <vt:lpstr>   </vt:lpstr>
      <vt:lpstr>  </vt:lpstr>
      <vt:lpstr>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376</cp:revision>
  <dcterms:created xsi:type="dcterms:W3CDTF">2016-07-13T05:39:24Z</dcterms:created>
  <dcterms:modified xsi:type="dcterms:W3CDTF">2024-04-15T06:02:54Z</dcterms:modified>
</cp:coreProperties>
</file>