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469" r:id="rId2"/>
    <p:sldId id="460" r:id="rId3"/>
    <p:sldId id="470" r:id="rId4"/>
    <p:sldId id="482" r:id="rId5"/>
    <p:sldId id="471" r:id="rId6"/>
    <p:sldId id="472" r:id="rId7"/>
    <p:sldId id="473" r:id="rId8"/>
    <p:sldId id="474" r:id="rId9"/>
    <p:sldId id="475" r:id="rId10"/>
    <p:sldId id="476" r:id="rId11"/>
    <p:sldId id="477" r:id="rId12"/>
    <p:sldId id="478" r:id="rId13"/>
    <p:sldId id="479" r:id="rId14"/>
    <p:sldId id="298" r:id="rId15"/>
    <p:sldId id="480" r:id="rId16"/>
    <p:sldId id="481" r:id="rId17"/>
    <p:sldId id="483" r:id="rId18"/>
    <p:sldId id="420" r:id="rId19"/>
    <p:sldId id="421" r:id="rId20"/>
    <p:sldId id="422" r:id="rId21"/>
    <p:sldId id="423" r:id="rId22"/>
    <p:sldId id="424" r:id="rId23"/>
    <p:sldId id="425" r:id="rId24"/>
    <p:sldId id="466" r:id="rId25"/>
    <p:sldId id="42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5E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01F2A3-F3EE-49DB-A4A9-319A04A526ED}" type="datetimeFigureOut">
              <a:rPr lang="en-US" smtClean="0"/>
              <a:pPr/>
              <a:t>4/14/2024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2BCD5-8674-4677-B141-28D447B9F472}" type="slidenum">
              <a:rPr lang="en-IN" smtClean="0"/>
              <a:pPr/>
              <a:t>‹#›</a:t>
            </a:fld>
            <a:endParaRPr lang="en-IN"/>
          </a:p>
        </p:txBody>
      </p:sp>
    </p:spTree>
    <p:extLst>
      <p:ext uri="{BB962C8B-B14F-4D97-AF65-F5344CB8AC3E}">
        <p14:creationId xmlns:p14="http://schemas.microsoft.com/office/powerpoint/2010/main" val="319394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F7A7F6E-03F9-4F4B-961B-5E773777811F}" type="datetime1">
              <a:rPr lang="en-US" smtClean="0">
                <a:solidFill>
                  <a:prstClr val="black">
                    <a:tint val="75000"/>
                  </a:prstClr>
                </a:solidFill>
              </a:rPr>
              <a:t>4/14/2024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webtech.xcellenttutorial.com</a:t>
            </a: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364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7C8A51-F4EF-4414-AD55-F1EBABF7478A}" type="datetime1">
              <a:rPr lang="en-US" smtClean="0">
                <a:solidFill>
                  <a:prstClr val="black">
                    <a:tint val="75000"/>
                  </a:prstClr>
                </a:solidFill>
              </a:rPr>
              <a:t>4/14/2024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webtech.xcellenttutorial.com</a:t>
            </a: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9480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FE36F7-7FB3-44CC-8853-C76207A36869}" type="datetime1">
              <a:rPr lang="en-US" smtClean="0">
                <a:solidFill>
                  <a:prstClr val="black">
                    <a:tint val="75000"/>
                  </a:prstClr>
                </a:solidFill>
              </a:rPr>
              <a:t>4/14/2024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webtech.xcellenttutorial.com</a:t>
            </a: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7816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65831AA-9A7F-409B-A29E-B9892F239436}" type="datetime1">
              <a:rPr lang="en-US" smtClean="0">
                <a:solidFill>
                  <a:prstClr val="black">
                    <a:tint val="75000"/>
                  </a:prstClr>
                </a:solidFill>
              </a:rPr>
              <a:t>4/14/2024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webtech.xcellenttutorial.com</a:t>
            </a: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0325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635CC3-D1F6-4A1F-B66B-88241E79687A}" type="datetime1">
              <a:rPr lang="en-US" smtClean="0">
                <a:solidFill>
                  <a:prstClr val="black">
                    <a:tint val="75000"/>
                  </a:prstClr>
                </a:solidFill>
              </a:rPr>
              <a:t>4/14/2024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a:solidFill>
                  <a:prstClr val="black">
                    <a:tint val="75000"/>
                  </a:prstClr>
                </a:solidFill>
              </a:rPr>
              <a:t>webtech.xcellenttutorial.com</a:t>
            </a: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667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2FDDABA-8E17-44BA-887E-BF7CF837B6E9}" type="datetime1">
              <a:rPr lang="en-US" smtClean="0">
                <a:solidFill>
                  <a:prstClr val="black">
                    <a:tint val="75000"/>
                  </a:prstClr>
                </a:solidFill>
              </a:rPr>
              <a:t>4/14/2024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webtech.xcellenttutorial.com</a:t>
            </a: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6301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B7339A5-15C5-4BED-B445-6CDCC786A3F2}" type="datetime1">
              <a:rPr lang="en-US" smtClean="0">
                <a:solidFill>
                  <a:prstClr val="black">
                    <a:tint val="75000"/>
                  </a:prstClr>
                </a:solidFill>
              </a:rPr>
              <a:t>4/14/2024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a:solidFill>
                  <a:prstClr val="black">
                    <a:tint val="75000"/>
                  </a:prstClr>
                </a:solidFill>
              </a:rPr>
              <a:t>webtech.xcellenttutorial.com</a:t>
            </a:r>
          </a:p>
        </p:txBody>
      </p:sp>
      <p:sp>
        <p:nvSpPr>
          <p:cNvPr id="9" name="Slide Number Placeholder 8"/>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199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49EFE68-510F-4722-B93A-DA35B2B912BA}" type="datetime1">
              <a:rPr lang="en-US" smtClean="0">
                <a:solidFill>
                  <a:prstClr val="black">
                    <a:tint val="75000"/>
                  </a:prstClr>
                </a:solidFill>
              </a:rPr>
              <a:t>4/14/2024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a:solidFill>
                  <a:prstClr val="black">
                    <a:tint val="75000"/>
                  </a:prstClr>
                </a:solidFill>
              </a:rPr>
              <a:t>webtech.xcellenttutorial.com</a:t>
            </a:r>
          </a:p>
        </p:txBody>
      </p:sp>
      <p:sp>
        <p:nvSpPr>
          <p:cNvPr id="5" name="Slide Number Placeholder 4"/>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3231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EFD8F-A146-4178-90BE-0BA87C2FCF33}" type="datetime1">
              <a:rPr lang="en-US" smtClean="0">
                <a:solidFill>
                  <a:prstClr val="black">
                    <a:tint val="75000"/>
                  </a:prstClr>
                </a:solidFill>
              </a:rPr>
              <a:t>4/14/2024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a:solidFill>
                  <a:prstClr val="black">
                    <a:tint val="75000"/>
                  </a:prstClr>
                </a:solidFill>
              </a:rPr>
              <a:t>webtech.xcellenttutorial.com</a:t>
            </a:r>
          </a:p>
        </p:txBody>
      </p:sp>
      <p:sp>
        <p:nvSpPr>
          <p:cNvPr id="4" name="Slide Number Placeholder 3"/>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3948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395B94-9141-4C25-892D-E88A0ADD0C18}" type="datetime1">
              <a:rPr lang="en-US" smtClean="0">
                <a:solidFill>
                  <a:prstClr val="black">
                    <a:tint val="75000"/>
                  </a:prstClr>
                </a:solidFill>
              </a:rPr>
              <a:t>4/14/2024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webtech.xcellenttutorial.com</a:t>
            </a: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878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769AC-218A-4858-8D84-704989E8D59A}" type="datetime1">
              <a:rPr lang="en-US" smtClean="0">
                <a:solidFill>
                  <a:prstClr val="black">
                    <a:tint val="75000"/>
                  </a:prstClr>
                </a:solidFill>
              </a:rPr>
              <a:t>4/14/2024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a:solidFill>
                  <a:prstClr val="black">
                    <a:tint val="75000"/>
                  </a:prstClr>
                </a:solidFill>
              </a:rPr>
              <a:t>webtech.xcellenttutorial.com</a:t>
            </a: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2570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13448-0BEA-4005-B035-B8F24DED6E93}" type="datetime1">
              <a:rPr lang="en-US" smtClean="0">
                <a:solidFill>
                  <a:prstClr val="black">
                    <a:tint val="75000"/>
                  </a:prstClr>
                </a:solidFill>
              </a:rPr>
              <a:t>4/14/2024</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solidFill>
                  <a:prstClr val="black">
                    <a:tint val="75000"/>
                  </a:prstClr>
                </a:solidFill>
              </a:rPr>
              <a:t>webtech.xcellenttutorial.com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1523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1</a:t>
            </a:r>
          </a:p>
          <a:p>
            <a:r>
              <a:rPr lang="en-US" sz="3600" b="1" dirty="0">
                <a:solidFill>
                  <a:srgbClr val="C00000"/>
                </a:solidFill>
              </a:rPr>
              <a:t>Lecture 7</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274638"/>
            <a:ext cx="8229600" cy="6308724"/>
          </a:xfrm>
        </p:spPr>
        <p:txBody>
          <a:bodyPr>
            <a:normAutofit fontScale="92500" lnSpcReduction="10000"/>
          </a:bodyPr>
          <a:lstStyle/>
          <a:p>
            <a:pPr marL="0" indent="0">
              <a:buNone/>
            </a:pPr>
            <a:r>
              <a:rPr lang="en-US" sz="2400" dirty="0"/>
              <a:t>class Test</a:t>
            </a:r>
          </a:p>
          <a:p>
            <a:pPr marL="0" indent="0">
              <a:buNone/>
            </a:pPr>
            <a:r>
              <a:rPr lang="en-US" sz="2400" dirty="0"/>
              <a:t>{</a:t>
            </a:r>
          </a:p>
          <a:p>
            <a:pPr marL="0" indent="0">
              <a:buNone/>
            </a:pPr>
            <a:r>
              <a:rPr lang="en-US" sz="2400" dirty="0"/>
              <a:t>    // static variable</a:t>
            </a:r>
          </a:p>
          <a:p>
            <a:pPr marL="0" indent="0">
              <a:buNone/>
            </a:pPr>
            <a:r>
              <a:rPr lang="en-US" sz="2400" dirty="0"/>
              <a:t>    static int a = 10;</a:t>
            </a:r>
          </a:p>
          <a:p>
            <a:pPr marL="0" indent="0">
              <a:buNone/>
            </a:pPr>
            <a:r>
              <a:rPr lang="en-US" sz="2400" dirty="0"/>
              <a:t>    static int b;</a:t>
            </a:r>
          </a:p>
          <a:p>
            <a:pPr marL="0" indent="0">
              <a:buNone/>
            </a:pPr>
            <a:r>
              <a:rPr lang="en-US" sz="2400" dirty="0"/>
              <a:t>    // static block</a:t>
            </a:r>
          </a:p>
          <a:p>
            <a:pPr marL="0" indent="0">
              <a:buNone/>
            </a:pPr>
            <a:r>
              <a:rPr lang="en-US" sz="2400" dirty="0"/>
              <a:t>    static {</a:t>
            </a:r>
          </a:p>
          <a:p>
            <a:pPr marL="0" indent="0">
              <a:buNone/>
            </a:pPr>
            <a:r>
              <a:rPr lang="en-US" sz="2400" dirty="0"/>
              <a:t>        </a:t>
            </a:r>
            <a:r>
              <a:rPr lang="en-US" sz="2400" dirty="0" err="1"/>
              <a:t>System.out.println</a:t>
            </a:r>
            <a:r>
              <a:rPr lang="en-US" sz="2400" dirty="0"/>
              <a:t>("Static block initialized.");</a:t>
            </a:r>
          </a:p>
          <a:p>
            <a:pPr marL="0" indent="0">
              <a:buNone/>
            </a:pPr>
            <a:r>
              <a:rPr lang="en-US" sz="2400" dirty="0"/>
              <a:t>        b = a * 4;</a:t>
            </a:r>
          </a:p>
          <a:p>
            <a:pPr marL="0" indent="0">
              <a:buNone/>
            </a:pPr>
            <a:r>
              <a:rPr lang="en-US" sz="2400" dirty="0"/>
              <a:t>    }</a:t>
            </a:r>
          </a:p>
          <a:p>
            <a:pPr marL="0" indent="0">
              <a:buNone/>
            </a:pPr>
            <a:r>
              <a:rPr lang="en-US" sz="2400" dirty="0"/>
              <a:t>     public static void main(String[] </a:t>
            </a:r>
            <a:r>
              <a:rPr lang="en-US" sz="2400" dirty="0" err="1"/>
              <a:t>args</a:t>
            </a:r>
            <a:r>
              <a:rPr lang="en-US" sz="2400" dirty="0"/>
              <a:t>)</a:t>
            </a:r>
          </a:p>
          <a:p>
            <a:pPr marL="0" indent="0">
              <a:buNone/>
            </a:pPr>
            <a:r>
              <a:rPr lang="en-US" sz="2400" dirty="0"/>
              <a:t>    {</a:t>
            </a:r>
          </a:p>
          <a:p>
            <a:pPr marL="0" indent="0">
              <a:buNone/>
            </a:pPr>
            <a:r>
              <a:rPr lang="en-US" sz="2400" dirty="0"/>
              <a:t>       </a:t>
            </a:r>
            <a:r>
              <a:rPr lang="en-US" sz="2400" dirty="0" err="1"/>
              <a:t>System.out.println</a:t>
            </a:r>
            <a:r>
              <a:rPr lang="en-US" sz="2400" dirty="0"/>
              <a:t>("from main");</a:t>
            </a:r>
          </a:p>
          <a:p>
            <a:pPr marL="0" indent="0">
              <a:buNone/>
            </a:pPr>
            <a:r>
              <a:rPr lang="en-US" sz="2400" dirty="0"/>
              <a:t>       </a:t>
            </a:r>
            <a:r>
              <a:rPr lang="en-US" sz="2400" dirty="0" err="1"/>
              <a:t>System.out.println</a:t>
            </a:r>
            <a:r>
              <a:rPr lang="en-US" sz="2400" dirty="0"/>
              <a:t>("Value of a : "+a);</a:t>
            </a:r>
          </a:p>
          <a:p>
            <a:pPr marL="0" indent="0">
              <a:buNone/>
            </a:pPr>
            <a:r>
              <a:rPr lang="en-US" sz="2400" dirty="0"/>
              <a:t>       </a:t>
            </a:r>
            <a:r>
              <a:rPr lang="en-US" sz="2400" dirty="0" err="1"/>
              <a:t>System.out.println</a:t>
            </a:r>
            <a:r>
              <a:rPr lang="en-US" sz="2400" dirty="0"/>
              <a:t>("Value of b : "+b);</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908931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dirty="0">
                <a:solidFill>
                  <a:srgbClr val="C00000"/>
                </a:solidFill>
              </a:rPr>
              <a:t>Static variables</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1124744"/>
            <a:ext cx="8229600" cy="5458618"/>
          </a:xfrm>
        </p:spPr>
        <p:txBody>
          <a:bodyPr>
            <a:normAutofit/>
          </a:bodyPr>
          <a:lstStyle/>
          <a:p>
            <a:pPr algn="just"/>
            <a:r>
              <a:rPr lang="en-US" sz="3600" dirty="0"/>
              <a:t>When a variable is declared as static, then a single copy of the variable is created and shared among all objects at the class level. </a:t>
            </a:r>
          </a:p>
          <a:p>
            <a:pPr algn="just"/>
            <a:r>
              <a:rPr lang="en-US" sz="3600" dirty="0"/>
              <a:t>Static variables are, essentially, global variables. </a:t>
            </a:r>
          </a:p>
          <a:p>
            <a:pPr algn="just"/>
            <a:r>
              <a:rPr lang="en-US" sz="3600" dirty="0"/>
              <a:t>All instances of the class share the same static variable</a:t>
            </a:r>
            <a:r>
              <a:rPr lang="en-US" dirty="0"/>
              <a:t>.</a:t>
            </a:r>
          </a:p>
          <a:p>
            <a:endParaRPr lang="en-US" dirty="0"/>
          </a:p>
        </p:txBody>
      </p:sp>
    </p:spTree>
    <p:extLst>
      <p:ext uri="{BB962C8B-B14F-4D97-AF65-F5344CB8AC3E}">
        <p14:creationId xmlns:p14="http://schemas.microsoft.com/office/powerpoint/2010/main" val="421032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dirty="0">
                <a:solidFill>
                  <a:srgbClr val="C00000"/>
                </a:solidFill>
              </a:rPr>
              <a:t>Important points for static variables:</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1124744"/>
            <a:ext cx="8229600" cy="5458618"/>
          </a:xfrm>
        </p:spPr>
        <p:txBody>
          <a:bodyPr/>
          <a:lstStyle/>
          <a:p>
            <a:pPr algn="just"/>
            <a:r>
              <a:rPr lang="en-US" dirty="0"/>
              <a:t>We can create static variables at the class level only.</a:t>
            </a:r>
          </a:p>
          <a:p>
            <a:pPr algn="just"/>
            <a:r>
              <a:rPr lang="en-US" dirty="0"/>
              <a:t>static block and static variables are executed in the order they are present in a program.</a:t>
            </a:r>
          </a:p>
          <a:p>
            <a:endParaRPr lang="en-US" dirty="0"/>
          </a:p>
        </p:txBody>
      </p:sp>
    </p:spTree>
    <p:extLst>
      <p:ext uri="{BB962C8B-B14F-4D97-AF65-F5344CB8AC3E}">
        <p14:creationId xmlns:p14="http://schemas.microsoft.com/office/powerpoint/2010/main" val="75766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dirty="0">
                <a:solidFill>
                  <a:srgbClr val="C00000"/>
                </a:solidFill>
              </a:rPr>
              <a:t>Static methods</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1124744"/>
            <a:ext cx="8229600" cy="5458618"/>
          </a:xfrm>
        </p:spPr>
        <p:txBody>
          <a:bodyPr>
            <a:normAutofit/>
          </a:bodyPr>
          <a:lstStyle/>
          <a:p>
            <a:pPr marL="0" indent="0" algn="just">
              <a:buNone/>
            </a:pPr>
            <a:r>
              <a:rPr lang="en-US" dirty="0"/>
              <a:t>When a method is declared with the static keyword, it is known as the static method. The most common example of a static method is the main( ) method. </a:t>
            </a:r>
          </a:p>
          <a:p>
            <a:pPr marL="0" indent="0" algn="just">
              <a:buNone/>
            </a:pPr>
            <a:r>
              <a:rPr lang="en-US" dirty="0">
                <a:solidFill>
                  <a:srgbClr val="C00000"/>
                </a:solidFill>
              </a:rPr>
              <a:t>Methods declared as static have several restrictions: </a:t>
            </a:r>
          </a:p>
          <a:p>
            <a:pPr algn="just"/>
            <a:r>
              <a:rPr lang="en-US" dirty="0"/>
              <a:t>They can only directly call other static methods.</a:t>
            </a:r>
          </a:p>
          <a:p>
            <a:pPr algn="just"/>
            <a:r>
              <a:rPr lang="en-US" dirty="0"/>
              <a:t>They can only directly access static data.</a:t>
            </a:r>
          </a:p>
        </p:txBody>
      </p:sp>
    </p:spTree>
    <p:extLst>
      <p:ext uri="{BB962C8B-B14F-4D97-AF65-F5344CB8AC3E}">
        <p14:creationId xmlns:p14="http://schemas.microsoft.com/office/powerpoint/2010/main" val="191913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357166"/>
            <a:ext cx="8229600" cy="6286544"/>
          </a:xfrm>
        </p:spPr>
        <p:txBody>
          <a:bodyPr/>
          <a:lstStyle/>
          <a:p>
            <a:pPr>
              <a:buNone/>
            </a:pPr>
            <a:r>
              <a:rPr lang="en-IN" sz="3600" b="1" dirty="0">
                <a:solidFill>
                  <a:srgbClr val="C00000"/>
                </a:solidFill>
              </a:rPr>
              <a:t>Java static method</a:t>
            </a:r>
          </a:p>
          <a:p>
            <a:pPr>
              <a:buNone/>
            </a:pPr>
            <a:r>
              <a:rPr lang="en-IN" dirty="0"/>
              <a:t>If you apply static keyword with any method, it is known as static method.</a:t>
            </a:r>
          </a:p>
          <a:p>
            <a:pPr lvl="0" algn="just"/>
            <a:r>
              <a:rPr lang="en-IN" dirty="0"/>
              <a:t>A static method belongs to the class rather than object of a class.</a:t>
            </a:r>
          </a:p>
          <a:p>
            <a:pPr lvl="0" algn="just"/>
            <a:r>
              <a:rPr lang="en-IN" dirty="0"/>
              <a:t>A static method can be invoked without the need for creating an instance of a class.</a:t>
            </a:r>
          </a:p>
          <a:p>
            <a:pPr algn="just"/>
            <a:r>
              <a:rPr lang="en-IN" dirty="0"/>
              <a:t>static method can access static data member and can change the value of 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b="1" dirty="0">
                <a:solidFill>
                  <a:srgbClr val="C00000"/>
                </a:solidFill>
              </a:rPr>
              <a:t>Static Classes </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1124744"/>
            <a:ext cx="8229600" cy="5458618"/>
          </a:xfrm>
        </p:spPr>
        <p:txBody>
          <a:bodyPr>
            <a:normAutofit/>
          </a:bodyPr>
          <a:lstStyle/>
          <a:p>
            <a:pPr algn="just"/>
            <a:r>
              <a:rPr lang="en-US" sz="3600" dirty="0"/>
              <a:t>A class can be made static only if it is a nested class. </a:t>
            </a:r>
          </a:p>
          <a:p>
            <a:pPr algn="just"/>
            <a:r>
              <a:rPr lang="en-US" sz="3600" dirty="0"/>
              <a:t>We cannot declare a top-level class with a static modifier but can declare nested classes as static.</a:t>
            </a:r>
          </a:p>
          <a:p>
            <a:pPr algn="just"/>
            <a:r>
              <a:rPr lang="en-US" sz="3600" dirty="0"/>
              <a:t>Such types of classes are called Nested static classes. </a:t>
            </a:r>
          </a:p>
        </p:txBody>
      </p:sp>
    </p:spTree>
    <p:extLst>
      <p:ext uri="{BB962C8B-B14F-4D97-AF65-F5344CB8AC3E}">
        <p14:creationId xmlns:p14="http://schemas.microsoft.com/office/powerpoint/2010/main" val="1304892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107504" y="404664"/>
            <a:ext cx="8579296" cy="6178698"/>
          </a:xfrm>
        </p:spPr>
        <p:txBody>
          <a:bodyPr>
            <a:normAutofit/>
          </a:bodyPr>
          <a:lstStyle/>
          <a:p>
            <a:pPr marL="0" indent="0">
              <a:buNone/>
            </a:pPr>
            <a:r>
              <a:rPr lang="en-US" sz="2800" dirty="0"/>
              <a:t>class </a:t>
            </a:r>
            <a:r>
              <a:rPr lang="en-US" sz="2800" dirty="0" err="1"/>
              <a:t>OuterClass</a:t>
            </a:r>
            <a:endParaRPr lang="en-US" sz="2800" dirty="0"/>
          </a:p>
          <a:p>
            <a:pPr marL="0" indent="0">
              <a:buNone/>
            </a:pPr>
            <a:r>
              <a:rPr lang="en-US" sz="2800" dirty="0"/>
              <a:t>{</a:t>
            </a:r>
          </a:p>
          <a:p>
            <a:pPr marL="0" indent="0">
              <a:buNone/>
            </a:pPr>
            <a:r>
              <a:rPr lang="en-US" sz="2800" dirty="0"/>
              <a:t>       private static String msg = "ABES Engineering College";</a:t>
            </a:r>
          </a:p>
          <a:p>
            <a:pPr marL="0" indent="0">
              <a:buNone/>
            </a:pPr>
            <a:r>
              <a:rPr lang="en-US" sz="2800" dirty="0"/>
              <a:t>       public static class </a:t>
            </a:r>
            <a:r>
              <a:rPr lang="en-US" sz="2800" dirty="0" err="1"/>
              <a:t>NestedStaticClass</a:t>
            </a:r>
            <a:r>
              <a:rPr lang="en-US" sz="2800" dirty="0"/>
              <a:t> </a:t>
            </a:r>
          </a:p>
          <a:p>
            <a:pPr marL="0" indent="0">
              <a:buNone/>
            </a:pPr>
            <a:r>
              <a:rPr lang="en-US" sz="2800" dirty="0"/>
              <a:t>        {</a:t>
            </a:r>
          </a:p>
          <a:p>
            <a:pPr marL="0" indent="0">
              <a:buNone/>
            </a:pPr>
            <a:r>
              <a:rPr lang="en-US" sz="2800" dirty="0"/>
              <a:t>	public void </a:t>
            </a:r>
            <a:r>
              <a:rPr lang="en-US" sz="2800" dirty="0" err="1"/>
              <a:t>printMessage</a:t>
            </a:r>
            <a:r>
              <a:rPr lang="en-US" sz="2800" dirty="0"/>
              <a:t>()</a:t>
            </a:r>
          </a:p>
          <a:p>
            <a:pPr marL="0" indent="0">
              <a:buNone/>
            </a:pPr>
            <a:r>
              <a:rPr lang="en-US" sz="2800" dirty="0"/>
              <a:t>	{</a:t>
            </a:r>
          </a:p>
          <a:p>
            <a:pPr marL="0" indent="0">
              <a:buNone/>
            </a:pPr>
            <a:r>
              <a:rPr lang="en-US" sz="2800" dirty="0"/>
              <a:t>		</a:t>
            </a:r>
            <a:r>
              <a:rPr lang="en-US" sz="2800" dirty="0" err="1"/>
              <a:t>System.out.println</a:t>
            </a:r>
            <a:r>
              <a:rPr lang="en-US" sz="2800" dirty="0"/>
              <a:t>("Message " + msg);</a:t>
            </a:r>
          </a:p>
          <a:p>
            <a:pPr marL="0" indent="0">
              <a:buNone/>
            </a:pPr>
            <a:r>
              <a:rPr lang="en-US" sz="2800" dirty="0"/>
              <a:t>	}</a:t>
            </a:r>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4126055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F1BB-25F0-4382-B03F-3A59E65D917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0C4DD6A-6180-4900-8829-442D44F9A0D3}"/>
              </a:ext>
            </a:extLst>
          </p:cNvPr>
          <p:cNvSpPr>
            <a:spLocks noGrp="1"/>
          </p:cNvSpPr>
          <p:nvPr>
            <p:ph idx="1"/>
          </p:nvPr>
        </p:nvSpPr>
        <p:spPr>
          <a:xfrm>
            <a:off x="457200" y="620688"/>
            <a:ext cx="8229600" cy="5505475"/>
          </a:xfrm>
        </p:spPr>
        <p:txBody>
          <a:bodyPr>
            <a:normAutofit/>
          </a:bodyPr>
          <a:lstStyle/>
          <a:p>
            <a:pPr marL="0" indent="0">
              <a:buNone/>
            </a:pPr>
            <a:r>
              <a:rPr lang="en-US" sz="2400" dirty="0"/>
              <a:t>class </a:t>
            </a:r>
            <a:r>
              <a:rPr lang="en-US" sz="2400" dirty="0" err="1"/>
              <a:t>MyMain</a:t>
            </a:r>
            <a:r>
              <a:rPr lang="en-US" sz="2400" dirty="0"/>
              <a:t> {</a:t>
            </a:r>
          </a:p>
          <a:p>
            <a:pPr marL="0" indent="0">
              <a:buNone/>
            </a:pPr>
            <a:r>
              <a:rPr lang="en-US" sz="2400" dirty="0"/>
              <a:t>	public static void main(String </a:t>
            </a:r>
            <a:r>
              <a:rPr lang="en-US" sz="2400" dirty="0" err="1"/>
              <a:t>args</a:t>
            </a:r>
            <a:r>
              <a:rPr lang="en-US" sz="2400" dirty="0"/>
              <a:t>[])</a:t>
            </a:r>
          </a:p>
          <a:p>
            <a:pPr marL="0" indent="0">
              <a:buNone/>
            </a:pPr>
            <a:r>
              <a:rPr lang="en-US" sz="2400" dirty="0"/>
              <a:t>	{</a:t>
            </a:r>
          </a:p>
          <a:p>
            <a:pPr marL="0" indent="0">
              <a:buNone/>
            </a:pPr>
            <a:r>
              <a:rPr lang="en-US" sz="2400" dirty="0" err="1"/>
              <a:t>OuterClass.NestedStaticClass</a:t>
            </a:r>
            <a:r>
              <a:rPr lang="en-US" sz="2400" dirty="0"/>
              <a:t> printer= new </a:t>
            </a:r>
            <a:r>
              <a:rPr lang="en-US" sz="2400" dirty="0" err="1"/>
              <a:t>OuterClass.NestedStaticClass</a:t>
            </a:r>
            <a:r>
              <a:rPr lang="en-US" sz="2400" dirty="0"/>
              <a:t>();</a:t>
            </a:r>
          </a:p>
          <a:p>
            <a:pPr marL="0" indent="0">
              <a:buNone/>
            </a:pPr>
            <a:r>
              <a:rPr lang="en-US" sz="2400" dirty="0"/>
              <a:t>		</a:t>
            </a:r>
            <a:r>
              <a:rPr lang="en-US" sz="2400" dirty="0" err="1"/>
              <a:t>printer.printMessage</a:t>
            </a:r>
            <a:r>
              <a:rPr lang="en-US" sz="2400" dirty="0"/>
              <a:t>();</a:t>
            </a:r>
          </a:p>
          <a:p>
            <a:pPr marL="0" indent="0">
              <a:buNone/>
            </a:pPr>
            <a:r>
              <a:rPr lang="en-US" sz="2400" dirty="0"/>
              <a:t>	}</a:t>
            </a:r>
          </a:p>
          <a:p>
            <a:pPr marL="0" indent="0">
              <a:buNone/>
            </a:pPr>
            <a:r>
              <a:rPr lang="en-US" sz="2400" dirty="0"/>
              <a:t>}</a:t>
            </a:r>
          </a:p>
        </p:txBody>
      </p:sp>
    </p:spTree>
    <p:extLst>
      <p:ext uri="{BB962C8B-B14F-4D97-AF65-F5344CB8AC3E}">
        <p14:creationId xmlns:p14="http://schemas.microsoft.com/office/powerpoint/2010/main" val="134748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b="1" dirty="0">
                <a:solidFill>
                  <a:srgbClr val="C00000"/>
                </a:solidFill>
              </a:rPr>
              <a:t>Final Keyword In Java</a:t>
            </a:r>
          </a:p>
        </p:txBody>
      </p:sp>
      <p:sp>
        <p:nvSpPr>
          <p:cNvPr id="3" name="Content Placeholder 2"/>
          <p:cNvSpPr>
            <a:spLocks noGrp="1"/>
          </p:cNvSpPr>
          <p:nvPr>
            <p:ph idx="1"/>
          </p:nvPr>
        </p:nvSpPr>
        <p:spPr>
          <a:xfrm>
            <a:off x="457200" y="1142984"/>
            <a:ext cx="8229600" cy="5500726"/>
          </a:xfrm>
        </p:spPr>
        <p:txBody>
          <a:bodyPr/>
          <a:lstStyle/>
          <a:p>
            <a:pPr algn="just">
              <a:buNone/>
            </a:pPr>
            <a:r>
              <a:rPr lang="en-IN" sz="3600" dirty="0"/>
              <a:t>The </a:t>
            </a:r>
            <a:r>
              <a:rPr lang="en-IN" sz="3600" b="1" dirty="0"/>
              <a:t>final keyword</a:t>
            </a:r>
            <a:r>
              <a:rPr lang="en-IN" sz="3600" dirty="0"/>
              <a:t> in java is used to restrict the user. The java final keyword can be used in many context. </a:t>
            </a:r>
          </a:p>
          <a:p>
            <a:pPr algn="just">
              <a:buNone/>
            </a:pPr>
            <a:r>
              <a:rPr lang="en-IN" sz="3600" dirty="0"/>
              <a:t>Final can be:</a:t>
            </a:r>
          </a:p>
          <a:p>
            <a:pPr lvl="0">
              <a:buFont typeface="Wingdings" panose="05000000000000000000" pitchFamily="2" charset="2"/>
              <a:buChar char="Ø"/>
            </a:pPr>
            <a:r>
              <a:rPr lang="en-IN" sz="3600" dirty="0">
                <a:solidFill>
                  <a:srgbClr val="C00000"/>
                </a:solidFill>
              </a:rPr>
              <a:t>variable</a:t>
            </a:r>
          </a:p>
          <a:p>
            <a:pPr lvl="0">
              <a:buFont typeface="Wingdings" panose="05000000000000000000" pitchFamily="2" charset="2"/>
              <a:buChar char="Ø"/>
            </a:pPr>
            <a:r>
              <a:rPr lang="en-IN" sz="3600" dirty="0">
                <a:solidFill>
                  <a:srgbClr val="C00000"/>
                </a:solidFill>
              </a:rPr>
              <a:t>method</a:t>
            </a:r>
          </a:p>
          <a:p>
            <a:pPr lvl="0">
              <a:buFont typeface="Wingdings" panose="05000000000000000000" pitchFamily="2" charset="2"/>
              <a:buChar char="Ø"/>
            </a:pPr>
            <a:r>
              <a:rPr lang="en-IN" sz="3600" dirty="0">
                <a:solidFill>
                  <a:srgbClr val="C00000"/>
                </a:solidFill>
              </a:rPr>
              <a:t>class</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lstStyle/>
          <a:p>
            <a:pPr algn="just"/>
            <a:r>
              <a:rPr lang="en-IN" dirty="0"/>
              <a:t>The final keyword can be applied with the variables, a final variable that have no value it is called blank final variable or uninitialized final variable. </a:t>
            </a:r>
          </a:p>
          <a:p>
            <a:pPr algn="just"/>
            <a:r>
              <a:rPr lang="en-IN" dirty="0"/>
              <a:t>It can be initialized in the constructor only.</a:t>
            </a:r>
          </a:p>
          <a:p>
            <a:pPr algn="just"/>
            <a:r>
              <a:rPr lang="en-IN" dirty="0"/>
              <a:t>The blank final variable can be static also which will be initialized in the static block only.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7</a:t>
            </a:r>
          </a:p>
        </p:txBody>
      </p:sp>
      <p:sp>
        <p:nvSpPr>
          <p:cNvPr id="3" name="Content Placeholder 2"/>
          <p:cNvSpPr>
            <a:spLocks noGrp="1"/>
          </p:cNvSpPr>
          <p:nvPr>
            <p:ph idx="1"/>
          </p:nvPr>
        </p:nvSpPr>
        <p:spPr>
          <a:xfrm>
            <a:off x="457200" y="836712"/>
            <a:ext cx="8229600" cy="5289451"/>
          </a:xfrm>
        </p:spPr>
        <p:txBody>
          <a:bodyPr>
            <a:normAutofit/>
          </a:bodyPr>
          <a:lstStyle/>
          <a:p>
            <a:r>
              <a:rPr lang="en-US" b="1" dirty="0"/>
              <a:t>Static Member</a:t>
            </a:r>
          </a:p>
          <a:p>
            <a:r>
              <a:rPr lang="en-US" b="1" dirty="0"/>
              <a:t>Final Member</a:t>
            </a:r>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  </a:t>
            </a:r>
            <a:endParaRPr lang="en-IN" dirty="0"/>
          </a:p>
        </p:txBody>
      </p:sp>
      <p:pic>
        <p:nvPicPr>
          <p:cNvPr id="3" name="Picture 2">
            <a:extLst>
              <a:ext uri="{FF2B5EF4-FFF2-40B4-BE49-F238E27FC236}">
                <a16:creationId xmlns:a16="http://schemas.microsoft.com/office/drawing/2014/main" id="{EEE2B8FC-E9F3-44FD-B73C-787B818B546B}"/>
              </a:ext>
            </a:extLst>
          </p:cNvPr>
          <p:cNvPicPr>
            <a:picLocks noChangeAspect="1"/>
          </p:cNvPicPr>
          <p:nvPr/>
        </p:nvPicPr>
        <p:blipFill rotWithShape="1">
          <a:blip r:embed="rId2"/>
          <a:srcRect l="1963" t="16809" r="1963" b="18974"/>
          <a:stretch/>
        </p:blipFill>
        <p:spPr>
          <a:xfrm>
            <a:off x="179512" y="1290329"/>
            <a:ext cx="8784976" cy="4525963"/>
          </a:xfrm>
          <a:prstGeom prst="rect">
            <a:avLst/>
          </a:prstGeom>
        </p:spPr>
      </p:pic>
      <p:sp>
        <p:nvSpPr>
          <p:cNvPr id="7" name="Content Placeholder 6">
            <a:extLst>
              <a:ext uri="{FF2B5EF4-FFF2-40B4-BE49-F238E27FC236}">
                <a16:creationId xmlns:a16="http://schemas.microsoft.com/office/drawing/2014/main" id="{765770DC-337F-49E5-A3F4-7F60879B04E4}"/>
              </a:ext>
            </a:extLst>
          </p:cNvPr>
          <p:cNvSpPr>
            <a:spLocks noGrp="1"/>
          </p:cNvSpPr>
          <p:nvPr>
            <p:ph idx="1"/>
          </p:nvPr>
        </p:nvSpPr>
        <p:spPr>
          <a:xfrm>
            <a:off x="430734" y="1306955"/>
            <a:ext cx="8229600" cy="4525963"/>
          </a:xfrm>
        </p:spPr>
        <p:txBody>
          <a:bodyPr/>
          <a:lstStyle/>
          <a:p>
            <a:pPr marL="0" indent="0">
              <a:buNone/>
            </a:pP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92500" lnSpcReduction="20000"/>
          </a:bodyPr>
          <a:lstStyle/>
          <a:p>
            <a:pPr>
              <a:buNone/>
            </a:pPr>
            <a:r>
              <a:rPr lang="en-IN" dirty="0"/>
              <a:t>If you make any variable as final, you cannot change the value of final variable(It will be constant).</a:t>
            </a:r>
          </a:p>
          <a:p>
            <a:pPr lvl="0">
              <a:buNone/>
            </a:pPr>
            <a:r>
              <a:rPr lang="en-IN" b="1" dirty="0"/>
              <a:t>class</a:t>
            </a:r>
            <a:r>
              <a:rPr lang="en-IN" dirty="0"/>
              <a:t> Bike9{  </a:t>
            </a:r>
          </a:p>
          <a:p>
            <a:pPr lvl="0">
              <a:buNone/>
            </a:pPr>
            <a:r>
              <a:rPr lang="en-IN" dirty="0"/>
              <a:t> </a:t>
            </a:r>
            <a:r>
              <a:rPr lang="en-IN" b="1" dirty="0"/>
              <a:t>final</a:t>
            </a:r>
            <a:r>
              <a:rPr lang="en-IN" dirty="0"/>
              <a:t> </a:t>
            </a:r>
            <a:r>
              <a:rPr lang="en-IN" b="1" dirty="0" err="1"/>
              <a:t>int</a:t>
            </a:r>
            <a:r>
              <a:rPr lang="en-IN" dirty="0"/>
              <a:t> </a:t>
            </a:r>
            <a:r>
              <a:rPr lang="en-IN" dirty="0" err="1"/>
              <a:t>speedlimit</a:t>
            </a:r>
            <a:r>
              <a:rPr lang="en-IN" dirty="0"/>
              <a:t>=90;//final variable  </a:t>
            </a:r>
          </a:p>
          <a:p>
            <a:pPr lvl="0">
              <a:buNone/>
            </a:pPr>
            <a:r>
              <a:rPr lang="en-IN" dirty="0"/>
              <a:t> </a:t>
            </a:r>
            <a:r>
              <a:rPr lang="en-IN" b="1" dirty="0"/>
              <a:t>void</a:t>
            </a:r>
            <a:r>
              <a:rPr lang="en-IN" dirty="0"/>
              <a:t> run(){  </a:t>
            </a:r>
          </a:p>
          <a:p>
            <a:pPr lvl="0">
              <a:buNone/>
            </a:pPr>
            <a:r>
              <a:rPr lang="en-IN" dirty="0"/>
              <a:t>  </a:t>
            </a:r>
            <a:r>
              <a:rPr lang="en-IN" dirty="0" err="1"/>
              <a:t>speedlimit</a:t>
            </a:r>
            <a:r>
              <a:rPr lang="en-IN" dirty="0"/>
              <a:t>=400;  </a:t>
            </a:r>
          </a:p>
          <a:p>
            <a:pPr lvl="0">
              <a:buNone/>
            </a:pPr>
            <a:r>
              <a:rPr lang="en-IN" dirty="0"/>
              <a:t> }  </a:t>
            </a:r>
          </a:p>
          <a:p>
            <a:pPr lvl="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 Bike9 </a:t>
            </a:r>
            <a:r>
              <a:rPr lang="en-IN" dirty="0" err="1"/>
              <a:t>obj</a:t>
            </a:r>
            <a:r>
              <a:rPr lang="en-IN" dirty="0"/>
              <a:t>=</a:t>
            </a:r>
            <a:r>
              <a:rPr lang="en-IN" b="1" dirty="0"/>
              <a:t>new</a:t>
            </a:r>
            <a:r>
              <a:rPr lang="en-IN" dirty="0"/>
              <a:t>  Bike9();  </a:t>
            </a:r>
          </a:p>
          <a:p>
            <a:pPr lvl="0">
              <a:buNone/>
            </a:pPr>
            <a:r>
              <a:rPr lang="en-IN" dirty="0"/>
              <a:t> </a:t>
            </a:r>
            <a:r>
              <a:rPr lang="en-IN" dirty="0" err="1"/>
              <a:t>obj.run</a:t>
            </a:r>
            <a:r>
              <a:rPr lang="en-IN" dirty="0"/>
              <a:t>();  </a:t>
            </a:r>
          </a:p>
          <a:p>
            <a:pPr lvl="0">
              <a:buNone/>
            </a:pPr>
            <a:r>
              <a:rPr lang="en-IN" dirty="0"/>
              <a:t> }  </a:t>
            </a:r>
          </a:p>
          <a:p>
            <a:pPr lvl="0">
              <a:buNone/>
            </a:pPr>
            <a:r>
              <a:rPr lang="en-IN" dirty="0"/>
              <a:t>}//end of class  </a:t>
            </a:r>
          </a:p>
          <a:p>
            <a:pPr lvl="0">
              <a:buNone/>
            </a:pPr>
            <a:r>
              <a:rPr lang="en-IN" dirty="0" err="1">
                <a:solidFill>
                  <a:srgbClr val="FF0000"/>
                </a:solidFill>
              </a:rPr>
              <a:t>Output:Compile</a:t>
            </a:r>
            <a:r>
              <a:rPr lang="en-IN" dirty="0">
                <a:solidFill>
                  <a:srgbClr val="FF0000"/>
                </a:solidFill>
              </a:rPr>
              <a:t> Time Error</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77500" lnSpcReduction="20000"/>
          </a:bodyPr>
          <a:lstStyle/>
          <a:p>
            <a:pPr>
              <a:buNone/>
            </a:pPr>
            <a:r>
              <a:rPr lang="en-IN" sz="4100" b="1" dirty="0">
                <a:solidFill>
                  <a:srgbClr val="C00000"/>
                </a:solidFill>
              </a:rPr>
              <a:t>Java final method</a:t>
            </a:r>
          </a:p>
          <a:p>
            <a:pPr>
              <a:buNone/>
            </a:pPr>
            <a:r>
              <a:rPr lang="en-IN" dirty="0"/>
              <a:t>If you make any method as final, you cannot override it.</a:t>
            </a:r>
          </a:p>
          <a:p>
            <a:pPr lvl="0">
              <a:buNone/>
            </a:pPr>
            <a:r>
              <a:rPr lang="en-IN" b="1" dirty="0"/>
              <a:t>class</a:t>
            </a:r>
            <a:r>
              <a:rPr lang="en-IN" dirty="0"/>
              <a:t> Bike{  </a:t>
            </a:r>
          </a:p>
          <a:p>
            <a:pPr lvl="0">
              <a:buNone/>
            </a:pPr>
            <a:r>
              <a:rPr lang="en-IN" dirty="0"/>
              <a:t>  </a:t>
            </a:r>
            <a:r>
              <a:rPr lang="en-IN" b="1" dirty="0"/>
              <a:t>final</a:t>
            </a:r>
            <a:r>
              <a:rPr lang="en-IN" dirty="0"/>
              <a:t> </a:t>
            </a:r>
            <a:r>
              <a:rPr lang="en-IN" b="1" dirty="0"/>
              <a:t>void</a:t>
            </a:r>
            <a:r>
              <a:rPr lang="en-IN" dirty="0"/>
              <a:t> run(){</a:t>
            </a:r>
            <a:r>
              <a:rPr lang="en-IN" dirty="0" err="1"/>
              <a:t>System.out.println</a:t>
            </a:r>
            <a:r>
              <a:rPr lang="en-IN" dirty="0"/>
              <a:t>("running");}  </a:t>
            </a:r>
          </a:p>
          <a:p>
            <a:pPr lvl="0">
              <a:buNone/>
            </a:pPr>
            <a:r>
              <a:rPr lang="en-IN" dirty="0"/>
              <a:t>}  </a:t>
            </a:r>
          </a:p>
          <a:p>
            <a:pPr lvl="0">
              <a:buNone/>
            </a:pPr>
            <a:r>
              <a:rPr lang="en-IN" dirty="0"/>
              <a:t>     </a:t>
            </a:r>
          </a:p>
          <a:p>
            <a:pPr lvl="0">
              <a:buNone/>
            </a:pPr>
            <a:r>
              <a:rPr lang="en-IN" b="1" dirty="0"/>
              <a:t>class</a:t>
            </a:r>
            <a:r>
              <a:rPr lang="en-IN" dirty="0"/>
              <a:t> Honda </a:t>
            </a:r>
            <a:r>
              <a:rPr lang="en-IN" b="1" dirty="0"/>
              <a:t>extends</a:t>
            </a:r>
            <a:r>
              <a:rPr lang="en-IN" dirty="0"/>
              <a:t> Bike{  </a:t>
            </a:r>
          </a:p>
          <a:p>
            <a:pPr lvl="0">
              <a:buNone/>
            </a:pPr>
            <a:r>
              <a:rPr lang="en-IN" dirty="0"/>
              <a:t>   </a:t>
            </a:r>
            <a:r>
              <a:rPr lang="en-IN" b="1" dirty="0"/>
              <a:t>void</a:t>
            </a:r>
            <a:r>
              <a:rPr lang="en-IN" dirty="0"/>
              <a:t> run(){</a:t>
            </a:r>
            <a:r>
              <a:rPr lang="en-IN" dirty="0" err="1"/>
              <a:t>System.out.println</a:t>
            </a:r>
            <a:r>
              <a:rPr lang="en-IN" dirty="0"/>
              <a:t>("running safely with 100kmph");}  </a:t>
            </a:r>
          </a:p>
          <a:p>
            <a:pPr lvl="0">
              <a:buNone/>
            </a:pPr>
            <a:r>
              <a:rPr lang="en-IN" dirty="0"/>
              <a:t>     </a:t>
            </a:r>
          </a:p>
          <a:p>
            <a:pPr lvl="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   Honda </a:t>
            </a:r>
            <a:r>
              <a:rPr lang="en-IN" dirty="0" err="1"/>
              <a:t>honda</a:t>
            </a:r>
            <a:r>
              <a:rPr lang="en-IN" dirty="0"/>
              <a:t>= </a:t>
            </a:r>
            <a:r>
              <a:rPr lang="en-IN" b="1" dirty="0"/>
              <a:t>new</a:t>
            </a:r>
            <a:r>
              <a:rPr lang="en-IN" dirty="0"/>
              <a:t> Honda();  </a:t>
            </a:r>
          </a:p>
          <a:p>
            <a:pPr lvl="0">
              <a:buNone/>
            </a:pPr>
            <a:r>
              <a:rPr lang="en-IN" dirty="0"/>
              <a:t>   </a:t>
            </a:r>
            <a:r>
              <a:rPr lang="en-IN" dirty="0" err="1"/>
              <a:t>honda.run</a:t>
            </a:r>
            <a:r>
              <a:rPr lang="en-IN" dirty="0"/>
              <a:t>();  </a:t>
            </a:r>
          </a:p>
          <a:p>
            <a:pPr lvl="0">
              <a:buNone/>
            </a:pPr>
            <a:r>
              <a:rPr lang="en-IN" dirty="0"/>
              <a:t>   }  </a:t>
            </a:r>
          </a:p>
          <a:p>
            <a:pPr lvl="0">
              <a:buNone/>
            </a:pPr>
            <a:r>
              <a:rPr lang="en-IN" dirty="0"/>
              <a:t>}  </a:t>
            </a:r>
          </a:p>
          <a:p>
            <a:pPr>
              <a:buNone/>
            </a:pPr>
            <a:r>
              <a:rPr lang="en-IN" dirty="0" err="1">
                <a:solidFill>
                  <a:srgbClr val="C00000"/>
                </a:solidFill>
              </a:rPr>
              <a:t>Output:Compile</a:t>
            </a:r>
            <a:r>
              <a:rPr lang="en-IN" dirty="0">
                <a:solidFill>
                  <a:srgbClr val="C00000"/>
                </a:solidFill>
              </a:rPr>
              <a:t> Time Error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85000" lnSpcReduction="20000"/>
          </a:bodyPr>
          <a:lstStyle/>
          <a:p>
            <a:pPr>
              <a:buNone/>
            </a:pPr>
            <a:r>
              <a:rPr lang="en-IN" sz="3800" b="1" dirty="0">
                <a:solidFill>
                  <a:srgbClr val="C00000"/>
                </a:solidFill>
              </a:rPr>
              <a:t>Java final class</a:t>
            </a:r>
          </a:p>
          <a:p>
            <a:pPr>
              <a:buNone/>
            </a:pPr>
            <a:r>
              <a:rPr lang="en-IN" dirty="0"/>
              <a:t>If you make any class as final, you cannot extend it.</a:t>
            </a:r>
          </a:p>
          <a:p>
            <a:pPr lvl="0">
              <a:buNone/>
            </a:pPr>
            <a:endParaRPr lang="en-IN" b="1" dirty="0"/>
          </a:p>
          <a:p>
            <a:pPr lvl="0">
              <a:buNone/>
            </a:pPr>
            <a:r>
              <a:rPr lang="en-IN" b="1" dirty="0"/>
              <a:t>final</a:t>
            </a:r>
            <a:r>
              <a:rPr lang="en-IN" dirty="0"/>
              <a:t> </a:t>
            </a:r>
            <a:r>
              <a:rPr lang="en-IN" b="1" dirty="0"/>
              <a:t>class</a:t>
            </a:r>
            <a:r>
              <a:rPr lang="en-IN" dirty="0"/>
              <a:t> Bike{}  </a:t>
            </a:r>
          </a:p>
          <a:p>
            <a:pPr lvl="0">
              <a:buNone/>
            </a:pPr>
            <a:r>
              <a:rPr lang="en-IN" dirty="0"/>
              <a:t>  </a:t>
            </a:r>
          </a:p>
          <a:p>
            <a:pPr lvl="0">
              <a:buNone/>
            </a:pPr>
            <a:r>
              <a:rPr lang="en-IN" b="1" dirty="0"/>
              <a:t>class</a:t>
            </a:r>
            <a:r>
              <a:rPr lang="en-IN" dirty="0"/>
              <a:t> Honda1 </a:t>
            </a:r>
            <a:r>
              <a:rPr lang="en-IN" b="1" dirty="0"/>
              <a:t>extends</a:t>
            </a:r>
            <a:r>
              <a:rPr lang="en-IN" dirty="0"/>
              <a:t> Bike{  </a:t>
            </a:r>
          </a:p>
          <a:p>
            <a:pPr lvl="0">
              <a:buNone/>
            </a:pPr>
            <a:r>
              <a:rPr lang="en-IN" dirty="0"/>
              <a:t>  </a:t>
            </a:r>
            <a:r>
              <a:rPr lang="en-IN" b="1" dirty="0"/>
              <a:t>void</a:t>
            </a:r>
            <a:r>
              <a:rPr lang="en-IN" dirty="0"/>
              <a:t> run(){</a:t>
            </a:r>
            <a:r>
              <a:rPr lang="en-IN" dirty="0" err="1"/>
              <a:t>System.out.println</a:t>
            </a:r>
            <a:r>
              <a:rPr lang="en-IN" dirty="0"/>
              <a:t>("running safely with 100kmph");}  </a:t>
            </a:r>
          </a:p>
          <a:p>
            <a:pPr lvl="0">
              <a:buNone/>
            </a:pPr>
            <a:r>
              <a:rPr lang="en-IN" dirty="0"/>
              <a:t>    </a:t>
            </a:r>
          </a:p>
          <a:p>
            <a:pPr lvl="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  Honda1 </a:t>
            </a:r>
            <a:r>
              <a:rPr lang="en-IN" dirty="0" err="1"/>
              <a:t>honda</a:t>
            </a:r>
            <a:r>
              <a:rPr lang="en-IN" dirty="0"/>
              <a:t>= </a:t>
            </a:r>
            <a:r>
              <a:rPr lang="en-IN" b="1" dirty="0"/>
              <a:t>new</a:t>
            </a:r>
            <a:r>
              <a:rPr lang="en-IN" dirty="0"/>
              <a:t> Honda();  </a:t>
            </a:r>
          </a:p>
          <a:p>
            <a:pPr lvl="0">
              <a:buNone/>
            </a:pPr>
            <a:r>
              <a:rPr lang="en-IN" dirty="0"/>
              <a:t>  </a:t>
            </a:r>
            <a:r>
              <a:rPr lang="en-IN" dirty="0" err="1"/>
              <a:t>honda.run</a:t>
            </a:r>
            <a:r>
              <a:rPr lang="en-IN" dirty="0"/>
              <a:t>();  </a:t>
            </a:r>
          </a:p>
          <a:p>
            <a:pPr lvl="0">
              <a:buNone/>
            </a:pPr>
            <a:r>
              <a:rPr lang="en-IN" dirty="0"/>
              <a:t>  }  </a:t>
            </a:r>
          </a:p>
          <a:p>
            <a:pPr lvl="0">
              <a:buNone/>
            </a:pPr>
            <a:r>
              <a:rPr lang="en-IN" dirty="0"/>
              <a:t>}  </a:t>
            </a:r>
          </a:p>
          <a:p>
            <a:pPr>
              <a:buNone/>
            </a:pPr>
            <a:r>
              <a:rPr lang="en-IN" dirty="0" err="1"/>
              <a:t>Output:Compile</a:t>
            </a:r>
            <a:r>
              <a:rPr lang="en-IN" dirty="0"/>
              <a:t> Time Error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9670-FBB6-43FB-BFB3-7FE72FA9183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9915FEF-BFDD-4591-B88F-AC8CD7EEBCF5}"/>
              </a:ext>
            </a:extLst>
          </p:cNvPr>
          <p:cNvSpPr>
            <a:spLocks noGrp="1"/>
          </p:cNvSpPr>
          <p:nvPr>
            <p:ph idx="1"/>
          </p:nvPr>
        </p:nvSpPr>
        <p:spPr>
          <a:xfrm>
            <a:off x="457200" y="548680"/>
            <a:ext cx="8229600" cy="5577483"/>
          </a:xfrm>
        </p:spPr>
        <p:txBody>
          <a:bodyPr/>
          <a:lstStyle/>
          <a:p>
            <a:pPr algn="just"/>
            <a:r>
              <a:rPr lang="en-IN" dirty="0"/>
              <a:t>A final variable that is not initialized at the time of declaration is known as blank final variable.</a:t>
            </a:r>
          </a:p>
          <a:p>
            <a:pPr algn="just"/>
            <a:r>
              <a:rPr lang="en-IN" dirty="0"/>
              <a:t>If you want to create a variable that is initialized at the time of creating object and once initialized may not be changed, it is useful.</a:t>
            </a:r>
          </a:p>
          <a:p>
            <a:endParaRPr lang="en-US" dirty="0"/>
          </a:p>
        </p:txBody>
      </p:sp>
    </p:spTree>
    <p:extLst>
      <p:ext uri="{BB962C8B-B14F-4D97-AF65-F5344CB8AC3E}">
        <p14:creationId xmlns:p14="http://schemas.microsoft.com/office/powerpoint/2010/main" val="940907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85000" lnSpcReduction="20000"/>
          </a:bodyPr>
          <a:lstStyle/>
          <a:p>
            <a:pPr>
              <a:buNone/>
            </a:pPr>
            <a:endParaRPr lang="en-IN" b="1" dirty="0"/>
          </a:p>
          <a:p>
            <a:pPr>
              <a:buNone/>
            </a:pPr>
            <a:r>
              <a:rPr lang="en-IN" sz="4000" b="1" dirty="0">
                <a:solidFill>
                  <a:srgbClr val="C00000"/>
                </a:solidFill>
              </a:rPr>
              <a:t>Can we initialize blank final variable?</a:t>
            </a:r>
          </a:p>
          <a:p>
            <a:pPr>
              <a:buNone/>
            </a:pPr>
            <a:r>
              <a:rPr lang="en-IN" dirty="0"/>
              <a:t>Yes, but only in constructor. For example:</a:t>
            </a:r>
          </a:p>
          <a:p>
            <a:pPr lvl="0">
              <a:buNone/>
            </a:pPr>
            <a:r>
              <a:rPr lang="en-IN" b="1" dirty="0"/>
              <a:t>class</a:t>
            </a:r>
            <a:r>
              <a:rPr lang="en-IN" dirty="0"/>
              <a:t> Bike10{  </a:t>
            </a:r>
          </a:p>
          <a:p>
            <a:pPr lvl="0">
              <a:buNone/>
            </a:pPr>
            <a:r>
              <a:rPr lang="en-IN" dirty="0"/>
              <a:t>  </a:t>
            </a:r>
            <a:r>
              <a:rPr lang="en-IN" b="1" dirty="0"/>
              <a:t>final</a:t>
            </a:r>
            <a:r>
              <a:rPr lang="en-IN" dirty="0"/>
              <a:t> </a:t>
            </a:r>
            <a:r>
              <a:rPr lang="en-IN" b="1" dirty="0" err="1"/>
              <a:t>int</a:t>
            </a:r>
            <a:r>
              <a:rPr lang="en-IN" dirty="0"/>
              <a:t> </a:t>
            </a:r>
            <a:r>
              <a:rPr lang="en-IN" dirty="0" err="1"/>
              <a:t>speedlimit</a:t>
            </a:r>
            <a:r>
              <a:rPr lang="en-IN" dirty="0"/>
              <a:t>;//blank final variable  </a:t>
            </a:r>
          </a:p>
          <a:p>
            <a:pPr lvl="0">
              <a:buNone/>
            </a:pPr>
            <a:r>
              <a:rPr lang="en-IN" dirty="0"/>
              <a:t>    </a:t>
            </a:r>
          </a:p>
          <a:p>
            <a:pPr lvl="0">
              <a:buNone/>
            </a:pPr>
            <a:r>
              <a:rPr lang="en-IN" dirty="0"/>
              <a:t>  Bike10(){  </a:t>
            </a:r>
          </a:p>
          <a:p>
            <a:pPr lvl="0">
              <a:buNone/>
            </a:pPr>
            <a:r>
              <a:rPr lang="en-IN" dirty="0"/>
              <a:t>  </a:t>
            </a:r>
            <a:r>
              <a:rPr lang="en-IN" dirty="0" err="1"/>
              <a:t>speedlimit</a:t>
            </a:r>
            <a:r>
              <a:rPr lang="en-IN" dirty="0"/>
              <a:t>=70;  </a:t>
            </a:r>
          </a:p>
          <a:p>
            <a:pPr lvl="0">
              <a:buNone/>
            </a:pPr>
            <a:r>
              <a:rPr lang="en-IN" dirty="0"/>
              <a:t>  </a:t>
            </a:r>
            <a:r>
              <a:rPr lang="en-IN" dirty="0" err="1"/>
              <a:t>System.out.println</a:t>
            </a:r>
            <a:r>
              <a:rPr lang="en-IN" dirty="0"/>
              <a:t>(</a:t>
            </a:r>
            <a:r>
              <a:rPr lang="en-IN" dirty="0" err="1"/>
              <a:t>speedlimit</a:t>
            </a:r>
            <a:r>
              <a:rPr lang="en-IN" dirty="0"/>
              <a:t>);  </a:t>
            </a:r>
          </a:p>
          <a:p>
            <a:pPr lvl="0">
              <a:buNone/>
            </a:pPr>
            <a:r>
              <a:rPr lang="en-IN" dirty="0"/>
              <a:t>  }  </a:t>
            </a:r>
          </a:p>
          <a:p>
            <a:pPr lvl="0">
              <a:buNone/>
            </a:pPr>
            <a:r>
              <a:rPr lang="en-IN" dirty="0"/>
              <a:t>  </a:t>
            </a:r>
          </a:p>
          <a:p>
            <a:pPr lvl="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    </a:t>
            </a:r>
            <a:r>
              <a:rPr lang="en-IN" b="1" dirty="0"/>
              <a:t>new</a:t>
            </a:r>
            <a:r>
              <a:rPr lang="en-IN" dirty="0"/>
              <a:t> Bike10();  </a:t>
            </a:r>
          </a:p>
          <a:p>
            <a:pPr lvl="0">
              <a:buNone/>
            </a:pPr>
            <a:r>
              <a:rPr lang="en-IN" dirty="0"/>
              <a:t> }  </a:t>
            </a:r>
          </a:p>
          <a:p>
            <a:pPr lvl="0">
              <a:buNone/>
            </a:pPr>
            <a:r>
              <a:rPr lang="en-IN" dirty="0"/>
              <a:t>}  </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b="1" dirty="0">
                <a:solidFill>
                  <a:srgbClr val="C00000"/>
                </a:solidFill>
              </a:rPr>
              <a:t>Static Keyword in Java</a:t>
            </a:r>
            <a:endParaRPr lang="en-US" dirty="0">
              <a:solidFill>
                <a:srgbClr val="C00000"/>
              </a:solidFill>
            </a:endParaRP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1124744"/>
            <a:ext cx="8229600" cy="5458618"/>
          </a:xfrm>
        </p:spPr>
        <p:txBody>
          <a:bodyPr>
            <a:normAutofit lnSpcReduction="10000"/>
          </a:bodyPr>
          <a:lstStyle/>
          <a:p>
            <a:pPr algn="just"/>
            <a:r>
              <a:rPr lang="en-US" sz="3600" dirty="0"/>
              <a:t>The static keyword in Java is mainly used for memory management. </a:t>
            </a:r>
          </a:p>
          <a:p>
            <a:pPr algn="just"/>
            <a:r>
              <a:rPr lang="en-US" sz="3600" dirty="0"/>
              <a:t>The static keyword in Java is used to share the same variable or method of a given class.</a:t>
            </a:r>
          </a:p>
          <a:p>
            <a:pPr algn="just"/>
            <a:r>
              <a:rPr lang="en-US" sz="3600" dirty="0"/>
              <a:t>We can apply static keywords with variables, methods, blocks, and nested classes.</a:t>
            </a:r>
          </a:p>
          <a:p>
            <a:pPr algn="just"/>
            <a:r>
              <a:rPr lang="en-US" sz="3600" dirty="0"/>
              <a:t>The static keyword belongs to the class than an instance of the class. </a:t>
            </a:r>
          </a:p>
        </p:txBody>
      </p:sp>
    </p:spTree>
    <p:extLst>
      <p:ext uri="{BB962C8B-B14F-4D97-AF65-F5344CB8AC3E}">
        <p14:creationId xmlns:p14="http://schemas.microsoft.com/office/powerpoint/2010/main" val="211999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476672"/>
            <a:ext cx="8229600" cy="6106690"/>
          </a:xfrm>
        </p:spPr>
        <p:txBody>
          <a:bodyPr/>
          <a:lstStyle/>
          <a:p>
            <a:pPr marL="0" indent="0" algn="just" fontAlgn="base">
              <a:buNone/>
            </a:pPr>
            <a:r>
              <a:rPr lang="en-US" b="1" dirty="0">
                <a:solidFill>
                  <a:srgbClr val="C00000"/>
                </a:solidFill>
                <a:latin typeface="Nunito"/>
              </a:rPr>
              <a:t>The </a:t>
            </a:r>
            <a:r>
              <a:rPr lang="en-US" b="1" i="1" dirty="0">
                <a:solidFill>
                  <a:srgbClr val="C00000"/>
                </a:solidFill>
                <a:latin typeface="Nunito"/>
              </a:rPr>
              <a:t>static</a:t>
            </a:r>
            <a:r>
              <a:rPr lang="en-US" b="1" dirty="0">
                <a:solidFill>
                  <a:srgbClr val="C00000"/>
                </a:solidFill>
                <a:latin typeface="Nunito"/>
              </a:rPr>
              <a:t> keyword is a non-access modifier in Java that is applicable for the following:</a:t>
            </a:r>
            <a:r>
              <a:rPr lang="en-US" dirty="0">
                <a:solidFill>
                  <a:srgbClr val="C00000"/>
                </a:solidFill>
                <a:latin typeface="Nunito"/>
              </a:rPr>
              <a:t> </a:t>
            </a:r>
          </a:p>
          <a:p>
            <a:pPr fontAlgn="base">
              <a:buFont typeface="+mj-lt"/>
              <a:buAutoNum type="arabicPeriod"/>
            </a:pPr>
            <a:r>
              <a:rPr lang="en-US" dirty="0">
                <a:solidFill>
                  <a:srgbClr val="273239"/>
                </a:solidFill>
                <a:latin typeface="Nunito"/>
              </a:rPr>
              <a:t>Blocks</a:t>
            </a:r>
          </a:p>
          <a:p>
            <a:pPr fontAlgn="base">
              <a:buFont typeface="+mj-lt"/>
              <a:buAutoNum type="arabicPeriod"/>
            </a:pPr>
            <a:r>
              <a:rPr lang="en-US" dirty="0">
                <a:solidFill>
                  <a:srgbClr val="273239"/>
                </a:solidFill>
                <a:latin typeface="Nunito"/>
              </a:rPr>
              <a:t>Variables</a:t>
            </a:r>
          </a:p>
          <a:p>
            <a:pPr fontAlgn="base">
              <a:buFont typeface="+mj-lt"/>
              <a:buAutoNum type="arabicPeriod"/>
            </a:pPr>
            <a:r>
              <a:rPr lang="en-US" dirty="0">
                <a:solidFill>
                  <a:srgbClr val="273239"/>
                </a:solidFill>
                <a:latin typeface="Nunito"/>
              </a:rPr>
              <a:t>Methods</a:t>
            </a:r>
          </a:p>
          <a:p>
            <a:pPr fontAlgn="base">
              <a:buFont typeface="+mj-lt"/>
              <a:buAutoNum type="arabicPeriod"/>
            </a:pPr>
            <a:r>
              <a:rPr lang="en-US" dirty="0">
                <a:solidFill>
                  <a:srgbClr val="273239"/>
                </a:solidFill>
                <a:latin typeface="Nunito"/>
              </a:rPr>
              <a:t>Classes</a:t>
            </a:r>
          </a:p>
          <a:p>
            <a:pPr fontAlgn="base">
              <a:buFont typeface="+mj-lt"/>
              <a:buAutoNum type="arabicPeriod"/>
            </a:pPr>
            <a:endParaRPr lang="en-US" dirty="0">
              <a:solidFill>
                <a:srgbClr val="273239"/>
              </a:solidFill>
              <a:latin typeface="Nunito"/>
            </a:endParaRPr>
          </a:p>
          <a:p>
            <a:pPr marL="0" indent="0" algn="just" fontAlgn="base">
              <a:buNone/>
            </a:pPr>
            <a:r>
              <a:rPr lang="en-US" b="1" i="1" dirty="0">
                <a:solidFill>
                  <a:srgbClr val="C00000"/>
                </a:solidFill>
              </a:rPr>
              <a:t>Note: </a:t>
            </a:r>
            <a:r>
              <a:rPr lang="en-US" i="1" dirty="0"/>
              <a:t>To create a static member(block, variable, method, nested class), precede its declaration with the keyword static. </a:t>
            </a:r>
            <a:endParaRPr lang="en-US" dirty="0">
              <a:solidFill>
                <a:srgbClr val="273239"/>
              </a:solidFill>
              <a:latin typeface="Nunito"/>
            </a:endParaRPr>
          </a:p>
          <a:p>
            <a:endParaRPr lang="en-US" dirty="0"/>
          </a:p>
        </p:txBody>
      </p:sp>
    </p:spTree>
    <p:extLst>
      <p:ext uri="{BB962C8B-B14F-4D97-AF65-F5344CB8AC3E}">
        <p14:creationId xmlns:p14="http://schemas.microsoft.com/office/powerpoint/2010/main" val="162155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b="1" dirty="0">
                <a:solidFill>
                  <a:srgbClr val="C00000"/>
                </a:solidFill>
              </a:rPr>
              <a:t> Characteristics of static keyword:</a:t>
            </a:r>
            <a:endParaRPr lang="en-US" dirty="0">
              <a:solidFill>
                <a:srgbClr val="C00000"/>
              </a:solidFill>
            </a:endParaRP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1124744"/>
            <a:ext cx="8229600" cy="5458618"/>
          </a:xfrm>
        </p:spPr>
        <p:txBody>
          <a:bodyPr>
            <a:normAutofit fontScale="92500" lnSpcReduction="10000"/>
          </a:bodyPr>
          <a:lstStyle/>
          <a:p>
            <a:pPr algn="just"/>
            <a:r>
              <a:rPr lang="en-US" b="1" dirty="0">
                <a:solidFill>
                  <a:srgbClr val="C00000"/>
                </a:solidFill>
              </a:rPr>
              <a:t>Shared memory allocation</a:t>
            </a:r>
            <a:r>
              <a:rPr lang="en-US" b="1" dirty="0"/>
              <a:t>: </a:t>
            </a:r>
            <a:r>
              <a:rPr lang="en-US" dirty="0"/>
              <a:t>Static variables and methods are allocated memory space only once during the execution of the program. This memory space is shared among all instances of the class, which makes static members useful for maintaining global state or shared functionality.</a:t>
            </a:r>
          </a:p>
          <a:p>
            <a:pPr algn="just"/>
            <a:r>
              <a:rPr lang="en-US" b="1" dirty="0">
                <a:solidFill>
                  <a:srgbClr val="C00000"/>
                </a:solidFill>
              </a:rPr>
              <a:t>Accessible without object instantiation: </a:t>
            </a:r>
            <a:r>
              <a:rPr lang="en-US" dirty="0"/>
              <a:t>Static members can be accessed without the need to create an instance of the class. This makes them useful for providing utility functions and constants that can be used across the entire program.</a:t>
            </a:r>
          </a:p>
        </p:txBody>
      </p:sp>
    </p:spTree>
    <p:extLst>
      <p:ext uri="{BB962C8B-B14F-4D97-AF65-F5344CB8AC3E}">
        <p14:creationId xmlns:p14="http://schemas.microsoft.com/office/powerpoint/2010/main" val="11263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404664"/>
            <a:ext cx="8229600" cy="6178698"/>
          </a:xfrm>
        </p:spPr>
        <p:txBody>
          <a:bodyPr>
            <a:normAutofit/>
          </a:bodyPr>
          <a:lstStyle/>
          <a:p>
            <a:pPr algn="just"/>
            <a:r>
              <a:rPr lang="en-US" b="1" dirty="0">
                <a:solidFill>
                  <a:srgbClr val="C00000"/>
                </a:solidFill>
              </a:rPr>
              <a:t>Associated with class, not objects: </a:t>
            </a:r>
            <a:r>
              <a:rPr lang="en-US" dirty="0"/>
              <a:t>Static members are associated with the class, not with individual objects. This means that changes to a static member are reflected in all instances of the class, and that you can access static members using the class name rather than an object reference.</a:t>
            </a:r>
          </a:p>
          <a:p>
            <a:pPr algn="just"/>
            <a:r>
              <a:rPr lang="en-US" b="1" dirty="0">
                <a:solidFill>
                  <a:srgbClr val="C00000"/>
                </a:solidFill>
              </a:rPr>
              <a:t>Cannot access non-static members:</a:t>
            </a:r>
            <a:r>
              <a:rPr lang="en-US" dirty="0"/>
              <a:t> Static methods and variables cannot access non-static members of a class, as they are not associated with any particular instance of the class.</a:t>
            </a:r>
          </a:p>
          <a:p>
            <a:endParaRPr lang="en-US" dirty="0"/>
          </a:p>
        </p:txBody>
      </p:sp>
    </p:spTree>
    <p:extLst>
      <p:ext uri="{BB962C8B-B14F-4D97-AF65-F5344CB8AC3E}">
        <p14:creationId xmlns:p14="http://schemas.microsoft.com/office/powerpoint/2010/main" val="328773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548680"/>
            <a:ext cx="8229600" cy="6034682"/>
          </a:xfrm>
        </p:spPr>
        <p:txBody>
          <a:bodyPr/>
          <a:lstStyle/>
          <a:p>
            <a:pPr algn="just"/>
            <a:r>
              <a:rPr lang="en-US" b="1" dirty="0">
                <a:solidFill>
                  <a:srgbClr val="C00000"/>
                </a:solidFill>
              </a:rPr>
              <a:t>Can be overloaded, but not overridden</a:t>
            </a:r>
            <a:r>
              <a:rPr lang="en-US" dirty="0">
                <a:solidFill>
                  <a:srgbClr val="C00000"/>
                </a:solidFill>
              </a:rPr>
              <a:t>: </a:t>
            </a:r>
            <a:r>
              <a:rPr lang="en-US" dirty="0"/>
              <a:t>Static methods can be overloaded, which means that you can define multiple methods with the same name but different parameters. However, they cannot be overridden, as they are associated with the class rather than with a particular instance of the class.</a:t>
            </a:r>
          </a:p>
          <a:p>
            <a:endParaRPr lang="en-US" dirty="0"/>
          </a:p>
        </p:txBody>
      </p:sp>
    </p:spTree>
    <p:extLst>
      <p:ext uri="{BB962C8B-B14F-4D97-AF65-F5344CB8AC3E}">
        <p14:creationId xmlns:p14="http://schemas.microsoft.com/office/powerpoint/2010/main" val="161886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274638"/>
            <a:ext cx="8229600" cy="6308724"/>
          </a:xfrm>
        </p:spPr>
        <p:txBody>
          <a:bodyPr>
            <a:normAutofit fontScale="92500" lnSpcReduction="10000"/>
          </a:bodyPr>
          <a:lstStyle/>
          <a:p>
            <a:pPr marL="0" indent="0">
              <a:buNone/>
            </a:pPr>
            <a:r>
              <a:rPr lang="en-US" sz="2800" dirty="0"/>
              <a:t>class Test</a:t>
            </a:r>
          </a:p>
          <a:p>
            <a:pPr marL="0" indent="0">
              <a:buNone/>
            </a:pPr>
            <a:r>
              <a:rPr lang="en-US" sz="2800" dirty="0"/>
              <a:t>{</a:t>
            </a:r>
          </a:p>
          <a:p>
            <a:pPr marL="0" indent="0">
              <a:buNone/>
            </a:pPr>
            <a:r>
              <a:rPr lang="en-US" sz="2800" dirty="0"/>
              <a:t>    // static method</a:t>
            </a:r>
          </a:p>
          <a:p>
            <a:pPr marL="0" indent="0">
              <a:buNone/>
            </a:pPr>
            <a:r>
              <a:rPr lang="en-US" sz="2800" dirty="0"/>
              <a:t>    static void m1()</a:t>
            </a:r>
          </a:p>
          <a:p>
            <a:pPr marL="0" indent="0">
              <a:buNone/>
            </a:pPr>
            <a:r>
              <a:rPr lang="en-US" sz="2800" dirty="0"/>
              <a:t>    {</a:t>
            </a:r>
          </a:p>
          <a:p>
            <a:pPr marL="0" indent="0">
              <a:buNone/>
            </a:pPr>
            <a:r>
              <a:rPr lang="en-US" sz="2800" dirty="0"/>
              <a:t>        </a:t>
            </a:r>
            <a:r>
              <a:rPr lang="en-US" sz="2800" dirty="0" err="1"/>
              <a:t>System.out.println</a:t>
            </a:r>
            <a:r>
              <a:rPr lang="en-US" sz="2800" dirty="0"/>
              <a:t>("from m1");</a:t>
            </a:r>
          </a:p>
          <a:p>
            <a:pPr marL="0" indent="0">
              <a:buNone/>
            </a:pPr>
            <a:r>
              <a:rPr lang="en-US" sz="2800" dirty="0"/>
              <a:t>    }</a:t>
            </a:r>
          </a:p>
          <a:p>
            <a:pPr marL="0" indent="0">
              <a:buNone/>
            </a:pPr>
            <a:r>
              <a:rPr lang="en-US" sz="2800" dirty="0"/>
              <a:t>    public static void main(String[] </a:t>
            </a:r>
            <a:r>
              <a:rPr lang="en-US" sz="2800" dirty="0" err="1"/>
              <a:t>args</a:t>
            </a:r>
            <a:r>
              <a:rPr lang="en-US" sz="2800" dirty="0"/>
              <a:t>)</a:t>
            </a:r>
          </a:p>
          <a:p>
            <a:pPr marL="0" indent="0">
              <a:buNone/>
            </a:pPr>
            <a:r>
              <a:rPr lang="en-US" sz="2800" dirty="0"/>
              <a:t>    {</a:t>
            </a:r>
          </a:p>
          <a:p>
            <a:pPr marL="0" indent="0">
              <a:buNone/>
            </a:pPr>
            <a:r>
              <a:rPr lang="en-US" sz="2800" dirty="0"/>
              <a:t>          // calling m1 without creating</a:t>
            </a:r>
          </a:p>
          <a:p>
            <a:pPr marL="0" indent="0">
              <a:buNone/>
            </a:pPr>
            <a:r>
              <a:rPr lang="en-US" sz="2800" dirty="0"/>
              <a:t>          // any object of class Test</a:t>
            </a:r>
          </a:p>
          <a:p>
            <a:pPr marL="0" indent="0">
              <a:buNone/>
            </a:pPr>
            <a:r>
              <a:rPr lang="en-US" sz="2800" dirty="0"/>
              <a:t>           m1();</a:t>
            </a:r>
          </a:p>
          <a:p>
            <a:pPr marL="0" indent="0">
              <a:buNone/>
            </a:pPr>
            <a:r>
              <a:rPr lang="en-US" sz="2800" dirty="0"/>
              <a:t>    }</a:t>
            </a:r>
          </a:p>
          <a:p>
            <a:pPr marL="0" indent="0">
              <a:buNone/>
            </a:pPr>
            <a:r>
              <a:rPr lang="en-US" sz="2800" dirty="0"/>
              <a:t>}</a:t>
            </a:r>
          </a:p>
        </p:txBody>
      </p:sp>
    </p:spTree>
    <p:extLst>
      <p:ext uri="{BB962C8B-B14F-4D97-AF65-F5344CB8AC3E}">
        <p14:creationId xmlns:p14="http://schemas.microsoft.com/office/powerpoint/2010/main" val="282441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A9CEA-6972-4FA3-8DE2-93BFFFA0E7F5}"/>
              </a:ext>
            </a:extLst>
          </p:cNvPr>
          <p:cNvSpPr>
            <a:spLocks noGrp="1"/>
          </p:cNvSpPr>
          <p:nvPr>
            <p:ph type="title"/>
          </p:nvPr>
        </p:nvSpPr>
        <p:spPr>
          <a:xfrm>
            <a:off x="457200" y="274638"/>
            <a:ext cx="8229600" cy="706090"/>
          </a:xfrm>
        </p:spPr>
        <p:txBody>
          <a:bodyPr>
            <a:normAutofit fontScale="90000"/>
          </a:bodyPr>
          <a:lstStyle/>
          <a:p>
            <a:r>
              <a:rPr lang="en-US" b="1" dirty="0">
                <a:solidFill>
                  <a:srgbClr val="C00000"/>
                </a:solidFill>
              </a:rPr>
              <a:t>Static blocks</a:t>
            </a:r>
          </a:p>
        </p:txBody>
      </p:sp>
      <p:sp>
        <p:nvSpPr>
          <p:cNvPr id="3" name="Content Placeholder 2">
            <a:extLst>
              <a:ext uri="{FF2B5EF4-FFF2-40B4-BE49-F238E27FC236}">
                <a16:creationId xmlns:a16="http://schemas.microsoft.com/office/drawing/2014/main" id="{9F8193CA-5631-415C-8CDF-85408AE465A8}"/>
              </a:ext>
            </a:extLst>
          </p:cNvPr>
          <p:cNvSpPr>
            <a:spLocks noGrp="1"/>
          </p:cNvSpPr>
          <p:nvPr>
            <p:ph idx="1"/>
          </p:nvPr>
        </p:nvSpPr>
        <p:spPr>
          <a:xfrm>
            <a:off x="457200" y="1124744"/>
            <a:ext cx="8229600" cy="5458618"/>
          </a:xfrm>
        </p:spPr>
        <p:txBody>
          <a:bodyPr/>
          <a:lstStyle/>
          <a:p>
            <a:pPr algn="just"/>
            <a:r>
              <a:rPr lang="en-US" dirty="0"/>
              <a:t>If you need to do the computation in order to initialize your static variables, you can declare a static block that gets executed exactly once, when the class is first loaded. </a:t>
            </a:r>
          </a:p>
        </p:txBody>
      </p:sp>
    </p:spTree>
    <p:extLst>
      <p:ext uri="{BB962C8B-B14F-4D97-AF65-F5344CB8AC3E}">
        <p14:creationId xmlns:p14="http://schemas.microsoft.com/office/powerpoint/2010/main" val="27137565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916</TotalTime>
  <Words>1535</Words>
  <Application>Microsoft Office PowerPoint</Application>
  <PresentationFormat>On-screen Show (4:3)</PresentationFormat>
  <Paragraphs>181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Nunito</vt:lpstr>
      <vt:lpstr>Wingdings</vt:lpstr>
      <vt:lpstr>1_Office Theme</vt:lpstr>
      <vt:lpstr> Object Oriented Programming with Java (Subject Code: BCS-403)</vt:lpstr>
      <vt:lpstr>Lecture 7</vt:lpstr>
      <vt:lpstr>Static Keyword in Java</vt:lpstr>
      <vt:lpstr>  </vt:lpstr>
      <vt:lpstr> Characteristics of static keyword:</vt:lpstr>
      <vt:lpstr>  </vt:lpstr>
      <vt:lpstr>  </vt:lpstr>
      <vt:lpstr>   </vt:lpstr>
      <vt:lpstr>Static blocks</vt:lpstr>
      <vt:lpstr>   </vt:lpstr>
      <vt:lpstr>Static variables</vt:lpstr>
      <vt:lpstr>Important points for static variables:</vt:lpstr>
      <vt:lpstr>Static methods</vt:lpstr>
      <vt:lpstr>  </vt:lpstr>
      <vt:lpstr>Static Classes </vt:lpstr>
      <vt:lpstr>  </vt:lpstr>
      <vt:lpstr>  </vt:lpstr>
      <vt:lpstr>Final Keyword In Java</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Java  </dc:title>
  <dc:creator>Administrator</dc:creator>
  <cp:lastModifiedBy>User</cp:lastModifiedBy>
  <cp:revision>239</cp:revision>
  <dcterms:created xsi:type="dcterms:W3CDTF">2016-07-25T09:37:31Z</dcterms:created>
  <dcterms:modified xsi:type="dcterms:W3CDTF">2024-04-14T12:51:21Z</dcterms:modified>
</cp:coreProperties>
</file>