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469" r:id="rId3"/>
    <p:sldId id="460" r:id="rId4"/>
    <p:sldId id="257" r:id="rId5"/>
    <p:sldId id="258" r:id="rId6"/>
    <p:sldId id="471" r:id="rId7"/>
    <p:sldId id="259" r:id="rId8"/>
    <p:sldId id="472" r:id="rId9"/>
    <p:sldId id="260" r:id="rId10"/>
    <p:sldId id="261" r:id="rId11"/>
    <p:sldId id="262" r:id="rId12"/>
    <p:sldId id="470" r:id="rId13"/>
    <p:sldId id="279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5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1F2A3-F3EE-49DB-A4A9-319A04A526ED}" type="datetimeFigureOut">
              <a:rPr lang="en-US" smtClean="0"/>
              <a:pPr/>
              <a:t>4/19/2024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2BCD5-8674-4677-B141-28D447B9F4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94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3579-4142-4712-93CB-FC560C93CB0E}" type="datetime1">
              <a:rPr lang="en-US" smtClean="0"/>
              <a:pPr/>
              <a:t>4/19/2024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webtech.xcellenttutorial.com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5E8E-8A0A-4B8A-97C7-B8A303536AB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139B-BB59-46B8-BFD1-126A034F37FC}" type="datetime1">
              <a:rPr lang="en-US" smtClean="0"/>
              <a:pPr/>
              <a:t>4/19/2024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webtech.xcellenttutorial.com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5E8E-8A0A-4B8A-97C7-B8A303536AB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2FDB-08EC-45A7-B9DF-834D473E940B}" type="datetime1">
              <a:rPr lang="en-US" smtClean="0"/>
              <a:pPr/>
              <a:t>4/19/2024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webtech.xcellenttutorial.com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5E8E-8A0A-4B8A-97C7-B8A303536AB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BE48-04C9-46F1-B9C6-D84AEDBAF2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E9AF-8642-4017-A128-977BC26508A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640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BE48-04C9-46F1-B9C6-D84AEDBAF2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E9AF-8642-4017-A128-977BC26508A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257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BE48-04C9-46F1-B9C6-D84AEDBAF2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E9AF-8642-4017-A128-977BC26508A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74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BE48-04C9-46F1-B9C6-D84AEDBAF2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E9AF-8642-4017-A128-977BC26508A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014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BE48-04C9-46F1-B9C6-D84AEDBAF2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E9AF-8642-4017-A128-977BC26508A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983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BE48-04C9-46F1-B9C6-D84AEDBAF2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E9AF-8642-4017-A128-977BC26508A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3157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BE48-04C9-46F1-B9C6-D84AEDBAF2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E9AF-8642-4017-A128-977BC26508A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4877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BE48-04C9-46F1-B9C6-D84AEDBAF2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E9AF-8642-4017-A128-977BC26508A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8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8F68-6D7E-49EB-828A-4784D299F1A4}" type="datetime1">
              <a:rPr lang="en-US" smtClean="0"/>
              <a:pPr/>
              <a:t>4/19/2024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webtech.xcellenttutorial.com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5E8E-8A0A-4B8A-97C7-B8A303536AB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BE48-04C9-46F1-B9C6-D84AEDBAF2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E9AF-8642-4017-A128-977BC26508A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7026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BE48-04C9-46F1-B9C6-D84AEDBAF2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E9AF-8642-4017-A128-977BC26508A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8020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BE48-04C9-46F1-B9C6-D84AEDBAF2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E9AF-8642-4017-A128-977BC26508A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16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961C-D5F1-4DE6-8338-818664FFA894}" type="datetime1">
              <a:rPr lang="en-US" smtClean="0"/>
              <a:pPr/>
              <a:t>4/19/2024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webtech.xcellenttutorial.com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5E8E-8A0A-4B8A-97C7-B8A303536AB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E59B-D41E-45C3-B50B-602C1D05CC18}" type="datetime1">
              <a:rPr lang="en-US" smtClean="0"/>
              <a:pPr/>
              <a:t>4/19/2024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webtech.xcellenttutorial.com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5E8E-8A0A-4B8A-97C7-B8A303536AB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D276-BBB6-4FB1-ACCC-A5441DC0F779}" type="datetime1">
              <a:rPr lang="en-US" smtClean="0"/>
              <a:pPr/>
              <a:t>4/19/2024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webtech.xcellenttutorial.com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5E8E-8A0A-4B8A-97C7-B8A303536AB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F23C-B433-410C-9AF5-822E73CFCBEF}" type="datetime1">
              <a:rPr lang="en-US" smtClean="0"/>
              <a:pPr/>
              <a:t>4/19/2024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webtech.xcellenttutorial.com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5E8E-8A0A-4B8A-97C7-B8A303536AB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EBB3E-54DB-44F7-BB38-4A53EA710808}" type="datetime1">
              <a:rPr lang="en-US" smtClean="0"/>
              <a:pPr/>
              <a:t>4/19/2024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webtech.xcellenttutorial.com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5E8E-8A0A-4B8A-97C7-B8A303536AB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3C1A-3E59-44AC-A0AE-C24000F1E78B}" type="datetime1">
              <a:rPr lang="en-US" smtClean="0"/>
              <a:pPr/>
              <a:t>4/19/2024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webtech.xcellenttutorial.com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5E8E-8A0A-4B8A-97C7-B8A303536AB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A655-E8C4-4F84-A9AA-6FD9CF5DDEC6}" type="datetime1">
              <a:rPr lang="en-US" smtClean="0"/>
              <a:pPr/>
              <a:t>4/19/2024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webtech.xcellenttutorial.com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5E8E-8A0A-4B8A-97C7-B8A303536AB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B3E90-701B-4FDC-A023-C3D24E5B2F73}" type="datetime1">
              <a:rPr lang="en-US" smtClean="0"/>
              <a:pPr/>
              <a:t>4/19/2024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webtech.xcellenttutorial.com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85E8E-8A0A-4B8A-97C7-B8A303536AB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3BE48-04C9-46F1-B9C6-D84AEDBAF2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4/19/2024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EE9AF-8642-4017-A128-977BC26508A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52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BBFD-A736-49B4-ABD2-43594F04F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352928" cy="147002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600" b="1" dirty="0">
                <a:solidFill>
                  <a:srgbClr val="C00000"/>
                </a:solidFill>
              </a:rPr>
              <a:t>Object Oriented Programming with Java</a:t>
            </a:r>
            <a:br>
              <a:rPr lang="en-US" sz="3600" b="1" dirty="0">
                <a:solidFill>
                  <a:srgbClr val="C00000"/>
                </a:solidFill>
              </a:rPr>
            </a:br>
            <a:r>
              <a:rPr lang="en-US" sz="3600" b="1" dirty="0">
                <a:solidFill>
                  <a:srgbClr val="C00000"/>
                </a:solidFill>
              </a:rPr>
              <a:t>(Subject Code: BCS-403)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FB854-B86E-4CAA-A622-A25DA7DF7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Unit 1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Lecture 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1D6B4-9D12-497F-A50F-867129A4A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62" y="476672"/>
            <a:ext cx="1343794" cy="126759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488A4-BB6B-4D29-97FF-5B8727DF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9712" y="6356350"/>
            <a:ext cx="5688632" cy="365125"/>
          </a:xfrm>
        </p:spPr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16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429420"/>
          </a:xfrm>
        </p:spPr>
        <p:txBody>
          <a:bodyPr>
            <a:normAutofit fontScale="77500" lnSpcReduction="20000"/>
          </a:bodyPr>
          <a:lstStyle/>
          <a:p>
            <a:pPr lvl="0">
              <a:buNone/>
            </a:pPr>
            <a:r>
              <a:rPr lang="en-IN" b="1" dirty="0"/>
              <a:t>class</a:t>
            </a:r>
            <a:r>
              <a:rPr lang="en-IN" dirty="0"/>
              <a:t> A{  </a:t>
            </a:r>
          </a:p>
          <a:p>
            <a:pPr lvl="0">
              <a:buNone/>
            </a:pP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msg</a:t>
            </a:r>
            <a:r>
              <a:rPr lang="en-IN" dirty="0"/>
              <a:t>(){</a:t>
            </a:r>
            <a:r>
              <a:rPr lang="en-IN" dirty="0" err="1"/>
              <a:t>System.out.println</a:t>
            </a:r>
            <a:r>
              <a:rPr lang="en-IN" dirty="0"/>
              <a:t>("Hello");}  </a:t>
            </a:r>
          </a:p>
          <a:p>
            <a:pPr lvl="0">
              <a:buNone/>
            </a:pPr>
            <a:r>
              <a:rPr lang="en-IN" dirty="0"/>
              <a:t>}  </a:t>
            </a:r>
          </a:p>
          <a:p>
            <a:pPr lvl="0">
              <a:buNone/>
            </a:pPr>
            <a:r>
              <a:rPr lang="en-IN" b="1" dirty="0"/>
              <a:t>class</a:t>
            </a:r>
            <a:r>
              <a:rPr lang="en-IN" dirty="0"/>
              <a:t> B{  </a:t>
            </a:r>
          </a:p>
          <a:p>
            <a:pPr lvl="0">
              <a:buNone/>
            </a:pP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msg</a:t>
            </a:r>
            <a:r>
              <a:rPr lang="en-IN" dirty="0"/>
              <a:t>(){</a:t>
            </a:r>
            <a:r>
              <a:rPr lang="en-IN" dirty="0" err="1"/>
              <a:t>System.out.println</a:t>
            </a:r>
            <a:r>
              <a:rPr lang="en-IN" dirty="0"/>
              <a:t>("Welcome");}  </a:t>
            </a:r>
          </a:p>
          <a:p>
            <a:pPr lvl="0">
              <a:buNone/>
            </a:pPr>
            <a:r>
              <a:rPr lang="en-IN" dirty="0"/>
              <a:t>}  </a:t>
            </a:r>
          </a:p>
          <a:p>
            <a:pPr lvl="0">
              <a:buNone/>
            </a:pPr>
            <a:r>
              <a:rPr lang="en-IN" b="1" dirty="0"/>
              <a:t>class</a:t>
            </a:r>
            <a:r>
              <a:rPr lang="en-IN" dirty="0"/>
              <a:t> C </a:t>
            </a:r>
            <a:r>
              <a:rPr lang="en-IN" b="1" dirty="0"/>
              <a:t>extends</a:t>
            </a:r>
            <a:r>
              <a:rPr lang="en-IN" dirty="0"/>
              <a:t> A,B{//suppose if it were  </a:t>
            </a:r>
          </a:p>
          <a:p>
            <a:pPr lvl="0">
              <a:buNone/>
            </a:pPr>
            <a:r>
              <a:rPr lang="en-IN" dirty="0"/>
              <a:t>   </a:t>
            </a:r>
          </a:p>
          <a:p>
            <a:pPr lvl="0">
              <a:buNone/>
            </a:pPr>
            <a:r>
              <a:rPr lang="en-IN" dirty="0"/>
              <a:t> Public Static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lvl="0">
              <a:buNone/>
            </a:pPr>
            <a:r>
              <a:rPr lang="en-IN" dirty="0"/>
              <a:t>   C </a:t>
            </a:r>
            <a:r>
              <a:rPr lang="en-IN" dirty="0" err="1"/>
              <a:t>obj</a:t>
            </a:r>
            <a:r>
              <a:rPr lang="en-IN" dirty="0"/>
              <a:t>=</a:t>
            </a:r>
            <a:r>
              <a:rPr lang="en-IN" b="1" dirty="0"/>
              <a:t>new</a:t>
            </a:r>
            <a:r>
              <a:rPr lang="en-IN" dirty="0"/>
              <a:t> C();  </a:t>
            </a:r>
          </a:p>
          <a:p>
            <a:pPr lvl="0">
              <a:buNone/>
            </a:pPr>
            <a:r>
              <a:rPr lang="en-IN" dirty="0"/>
              <a:t>   obj.msg();//Now which </a:t>
            </a:r>
            <a:r>
              <a:rPr lang="en-IN" dirty="0" err="1"/>
              <a:t>msg</a:t>
            </a:r>
            <a:r>
              <a:rPr lang="en-IN" dirty="0"/>
              <a:t>() method would be invoked?  </a:t>
            </a:r>
          </a:p>
          <a:p>
            <a:pPr lvl="0">
              <a:buNone/>
            </a:pPr>
            <a:r>
              <a:rPr lang="en-IN" dirty="0"/>
              <a:t>}  </a:t>
            </a:r>
          </a:p>
          <a:p>
            <a:pPr lvl="0">
              <a:buNone/>
            </a:pPr>
            <a:r>
              <a:rPr lang="en-IN" dirty="0"/>
              <a:t>}  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 Compile Time Error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215106"/>
          </a:xfrm>
        </p:spPr>
        <p:txBody>
          <a:bodyPr/>
          <a:lstStyle/>
          <a:p>
            <a:pPr>
              <a:buNone/>
            </a:pPr>
            <a:r>
              <a:rPr lang="en-US" sz="3600" b="1" dirty="0">
                <a:solidFill>
                  <a:srgbClr val="C00000"/>
                </a:solidFill>
              </a:rPr>
              <a:t>Java Modifier Types</a:t>
            </a:r>
            <a:endParaRPr lang="en-IN" sz="3600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r>
              <a:rPr lang="en-US" dirty="0"/>
              <a:t>Modifiers are keywords that you add to those definitions to change their meanings. The Java language has a wide variety of modifiers, including the following:</a:t>
            </a:r>
            <a:endParaRPr lang="en-IN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Java Access Modifiers</a:t>
            </a:r>
            <a:endParaRPr lang="en-IN" dirty="0">
              <a:solidFill>
                <a:srgbClr val="C00000"/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Non Access Modifiers</a:t>
            </a:r>
            <a:endParaRPr lang="en-IN" dirty="0">
              <a:solidFill>
                <a:srgbClr val="C0000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Access Control Modifiers:</a:t>
            </a:r>
            <a:endParaRPr lang="en-IN" b="1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r>
              <a:rPr lang="en-US" dirty="0"/>
              <a:t>Java provides a number of access modifiers to set access levels for classes, variables, methods and constructors. </a:t>
            </a:r>
          </a:p>
          <a:p>
            <a:pPr marL="0" indent="0">
              <a:buNone/>
            </a:pPr>
            <a:r>
              <a:rPr lang="en-US" dirty="0"/>
              <a:t>The four access levels are:</a:t>
            </a:r>
            <a:endParaRPr lang="en-IN" dirty="0"/>
          </a:p>
          <a:p>
            <a:pPr lvl="0"/>
            <a:r>
              <a:rPr lang="en-US" dirty="0"/>
              <a:t>Visible to the package. the </a:t>
            </a:r>
            <a:r>
              <a:rPr lang="en-US" dirty="0">
                <a:solidFill>
                  <a:srgbClr val="FF0000"/>
                </a:solidFill>
              </a:rPr>
              <a:t>default</a:t>
            </a:r>
            <a:r>
              <a:rPr lang="en-US" dirty="0"/>
              <a:t>. No modifiers are needed.</a:t>
            </a:r>
            <a:endParaRPr lang="en-IN" dirty="0"/>
          </a:p>
          <a:p>
            <a:pPr lvl="0"/>
            <a:r>
              <a:rPr lang="en-US" dirty="0"/>
              <a:t>Visible to the class only (</a:t>
            </a:r>
            <a:r>
              <a:rPr lang="en-US" dirty="0">
                <a:solidFill>
                  <a:srgbClr val="FF0000"/>
                </a:solidFill>
              </a:rPr>
              <a:t>private</a:t>
            </a:r>
            <a:r>
              <a:rPr lang="en-US" dirty="0"/>
              <a:t>).</a:t>
            </a:r>
            <a:endParaRPr lang="en-IN" dirty="0"/>
          </a:p>
          <a:p>
            <a:pPr lvl="0"/>
            <a:r>
              <a:rPr lang="en-US" dirty="0"/>
              <a:t>Visible to the world (</a:t>
            </a:r>
            <a:r>
              <a:rPr lang="en-US" dirty="0">
                <a:solidFill>
                  <a:srgbClr val="FF0000"/>
                </a:solidFill>
              </a:rPr>
              <a:t>public</a:t>
            </a:r>
            <a:r>
              <a:rPr lang="en-US" dirty="0"/>
              <a:t>).</a:t>
            </a:r>
            <a:endParaRPr lang="en-IN" dirty="0"/>
          </a:p>
          <a:p>
            <a:pPr lvl="0"/>
            <a:r>
              <a:rPr lang="en-US" dirty="0"/>
              <a:t>Visible to the package and all subclasses (</a:t>
            </a:r>
            <a:r>
              <a:rPr lang="en-US" dirty="0">
                <a:solidFill>
                  <a:srgbClr val="FF0000"/>
                </a:solidFill>
              </a:rPr>
              <a:t>protected</a:t>
            </a:r>
            <a:r>
              <a:rPr lang="en-US" dirty="0"/>
              <a:t>).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42942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sz="3800" b="1" dirty="0">
                <a:solidFill>
                  <a:srgbClr val="C00000"/>
                </a:solidFill>
              </a:rPr>
              <a:t>Private access modifier</a:t>
            </a:r>
          </a:p>
          <a:p>
            <a:pPr marL="0" indent="0">
              <a:buNone/>
            </a:pPr>
            <a:r>
              <a:rPr lang="en-IN" dirty="0"/>
              <a:t>The private access modifier is accessible only within class.</a:t>
            </a:r>
          </a:p>
          <a:p>
            <a:pPr lvl="0">
              <a:buNone/>
            </a:pPr>
            <a:r>
              <a:rPr lang="en-IN" b="1" dirty="0"/>
              <a:t>class</a:t>
            </a:r>
            <a:r>
              <a:rPr lang="en-IN" dirty="0"/>
              <a:t> A{  </a:t>
            </a:r>
          </a:p>
          <a:p>
            <a:pPr lvl="0">
              <a:buNone/>
            </a:pPr>
            <a:r>
              <a:rPr lang="en-IN" b="1" dirty="0"/>
              <a:t>private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 data=40;  </a:t>
            </a:r>
          </a:p>
          <a:p>
            <a:pPr lvl="0">
              <a:buNone/>
            </a:pPr>
            <a:r>
              <a:rPr lang="en-IN" b="1" dirty="0"/>
              <a:t>private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msg</a:t>
            </a:r>
            <a:r>
              <a:rPr lang="en-IN" dirty="0"/>
              <a:t>(){</a:t>
            </a:r>
            <a:r>
              <a:rPr lang="en-IN" dirty="0" err="1"/>
              <a:t>System.out.println</a:t>
            </a:r>
            <a:r>
              <a:rPr lang="en-IN" dirty="0"/>
              <a:t>("Hello java");}  </a:t>
            </a:r>
          </a:p>
          <a:p>
            <a:pPr lvl="0">
              <a:buNone/>
            </a:pPr>
            <a:r>
              <a:rPr lang="en-IN" dirty="0"/>
              <a:t>}  </a:t>
            </a:r>
          </a:p>
          <a:p>
            <a:pPr lvl="0">
              <a:buNone/>
            </a:pPr>
            <a:r>
              <a:rPr lang="en-IN" dirty="0"/>
              <a:t>  </a:t>
            </a:r>
          </a:p>
          <a:p>
            <a:pPr lvl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Simple{  </a:t>
            </a:r>
          </a:p>
          <a:p>
            <a:pPr lvl="0">
              <a:buNone/>
            </a:pPr>
            <a:r>
              <a:rPr lang="en-IN" dirty="0"/>
              <a:t>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lvl="0">
              <a:buNone/>
            </a:pPr>
            <a:r>
              <a:rPr lang="en-IN" dirty="0"/>
              <a:t>   A </a:t>
            </a:r>
            <a:r>
              <a:rPr lang="en-IN" dirty="0" err="1"/>
              <a:t>obj</a:t>
            </a:r>
            <a:r>
              <a:rPr lang="en-IN" dirty="0"/>
              <a:t>=</a:t>
            </a:r>
            <a:r>
              <a:rPr lang="en-IN" b="1" dirty="0"/>
              <a:t>new</a:t>
            </a:r>
            <a:r>
              <a:rPr lang="en-IN" dirty="0"/>
              <a:t> A();  </a:t>
            </a:r>
          </a:p>
          <a:p>
            <a:pPr lvl="0">
              <a:buNone/>
            </a:pPr>
            <a:r>
              <a:rPr lang="en-IN" dirty="0"/>
              <a:t>   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obj.data</a:t>
            </a:r>
            <a:r>
              <a:rPr lang="en-IN" dirty="0"/>
              <a:t>);//Compile Time Error  </a:t>
            </a:r>
          </a:p>
          <a:p>
            <a:pPr lvl="0">
              <a:buNone/>
            </a:pPr>
            <a:r>
              <a:rPr lang="en-IN" dirty="0"/>
              <a:t>   obj.msg();//Compile Time Error  </a:t>
            </a:r>
          </a:p>
          <a:p>
            <a:pPr lvl="0">
              <a:buNone/>
            </a:pPr>
            <a:r>
              <a:rPr lang="en-IN" dirty="0"/>
              <a:t>   }  </a:t>
            </a:r>
          </a:p>
          <a:p>
            <a:pPr lvl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429420"/>
          </a:xfrm>
        </p:spPr>
        <p:txBody>
          <a:bodyPr/>
          <a:lstStyle/>
          <a:p>
            <a:r>
              <a:rPr lang="en-IN" dirty="0"/>
              <a:t>If you make any class constructor private, you cannot create the instance of that class from outside the class.</a:t>
            </a:r>
          </a:p>
          <a:p>
            <a:pPr>
              <a:buNone/>
            </a:pPr>
            <a:r>
              <a:rPr lang="en-IN" b="1" dirty="0"/>
              <a:t>Note: A class cannot be private or protected except </a:t>
            </a:r>
            <a:r>
              <a:rPr lang="en-IN" b="1" dirty="0">
                <a:solidFill>
                  <a:srgbClr val="FF0000"/>
                </a:solidFill>
              </a:rPr>
              <a:t>nested class.</a:t>
            </a:r>
            <a:endParaRPr lang="en-IN" b="1" i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4294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default access modifier</a:t>
            </a:r>
            <a:endParaRPr lang="en-IN" b="1" dirty="0">
              <a:solidFill>
                <a:srgbClr val="FF0000"/>
              </a:solidFill>
            </a:endParaRPr>
          </a:p>
          <a:p>
            <a:pPr algn="just"/>
            <a:r>
              <a:rPr lang="en-IN" dirty="0"/>
              <a:t>If you don't use any modifier, it is treated as </a:t>
            </a:r>
            <a:r>
              <a:rPr lang="en-IN" b="1" dirty="0">
                <a:solidFill>
                  <a:srgbClr val="FF0000"/>
                </a:solidFill>
              </a:rPr>
              <a:t>default</a:t>
            </a:r>
            <a:r>
              <a:rPr lang="en-IN" dirty="0"/>
              <a:t> by default. The default modifier is accessible only within package.</a:t>
            </a:r>
          </a:p>
          <a:p>
            <a:pPr lvl="0">
              <a:buNone/>
            </a:pPr>
            <a:r>
              <a:rPr lang="en-IN" b="1" dirty="0"/>
              <a:t>package</a:t>
            </a:r>
            <a:r>
              <a:rPr lang="en-IN" dirty="0"/>
              <a:t> pack;  </a:t>
            </a:r>
          </a:p>
          <a:p>
            <a:pPr lvl="0">
              <a:buNone/>
            </a:pPr>
            <a:r>
              <a:rPr lang="en-IN" b="1" dirty="0"/>
              <a:t>class</a:t>
            </a:r>
            <a:r>
              <a:rPr lang="en-IN" dirty="0"/>
              <a:t> A{  </a:t>
            </a:r>
          </a:p>
          <a:p>
            <a:pPr lvl="0">
              <a:buNone/>
            </a:pPr>
            <a:r>
              <a:rPr lang="en-IN" dirty="0"/>
              <a:t>  </a:t>
            </a: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msg</a:t>
            </a:r>
            <a:r>
              <a:rPr lang="en-IN" dirty="0"/>
              <a:t>(){</a:t>
            </a:r>
            <a:r>
              <a:rPr lang="en-IN" dirty="0" err="1"/>
              <a:t>System.out.println</a:t>
            </a:r>
            <a:r>
              <a:rPr lang="en-IN" dirty="0"/>
              <a:t>("Hello");}  </a:t>
            </a:r>
          </a:p>
          <a:p>
            <a:pPr lvl="0">
              <a:buNone/>
            </a:pPr>
            <a:r>
              <a:rPr lang="en-IN" dirty="0"/>
              <a:t>}  </a:t>
            </a:r>
          </a:p>
          <a:p>
            <a:pPr lvl="0">
              <a:buNone/>
            </a:pPr>
            <a:r>
              <a:rPr lang="en-IN" dirty="0"/>
              <a:t>//save by B.java  </a:t>
            </a:r>
          </a:p>
          <a:p>
            <a:pPr lvl="0">
              <a:buNone/>
            </a:pPr>
            <a:r>
              <a:rPr lang="en-IN" b="1" dirty="0"/>
              <a:t>package</a:t>
            </a:r>
            <a:r>
              <a:rPr lang="en-IN" dirty="0"/>
              <a:t> </a:t>
            </a:r>
            <a:r>
              <a:rPr lang="en-IN" dirty="0" err="1"/>
              <a:t>mypack</a:t>
            </a:r>
            <a:r>
              <a:rPr lang="en-IN" dirty="0"/>
              <a:t>;  </a:t>
            </a:r>
          </a:p>
          <a:p>
            <a:pPr lvl="0">
              <a:buNone/>
            </a:pPr>
            <a:r>
              <a:rPr lang="en-IN" b="1" dirty="0"/>
              <a:t>import</a:t>
            </a:r>
            <a:r>
              <a:rPr lang="en-IN" dirty="0"/>
              <a:t> pack.*;  </a:t>
            </a:r>
          </a:p>
          <a:p>
            <a:pPr lvl="0">
              <a:buNone/>
            </a:pPr>
            <a:r>
              <a:rPr lang="en-IN" b="1" dirty="0"/>
              <a:t>class</a:t>
            </a:r>
            <a:r>
              <a:rPr lang="en-IN" dirty="0"/>
              <a:t> B{  </a:t>
            </a:r>
          </a:p>
          <a:p>
            <a:pPr lvl="0">
              <a:buNone/>
            </a:pPr>
            <a:r>
              <a:rPr lang="en-IN" dirty="0"/>
              <a:t>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lvl="0">
              <a:buNone/>
            </a:pPr>
            <a:r>
              <a:rPr lang="en-IN" dirty="0"/>
              <a:t>   A </a:t>
            </a:r>
            <a:r>
              <a:rPr lang="en-IN" dirty="0" err="1"/>
              <a:t>obj</a:t>
            </a:r>
            <a:r>
              <a:rPr lang="en-IN" dirty="0"/>
              <a:t> = </a:t>
            </a:r>
            <a:r>
              <a:rPr lang="en-IN" b="1" dirty="0"/>
              <a:t>new</a:t>
            </a:r>
            <a:r>
              <a:rPr lang="en-IN" dirty="0"/>
              <a:t> A();//Compile Time Error  </a:t>
            </a:r>
          </a:p>
          <a:p>
            <a:pPr lvl="0">
              <a:buNone/>
            </a:pPr>
            <a:r>
              <a:rPr lang="en-IN" dirty="0"/>
              <a:t>   obj.msg();//Compile Time Error  </a:t>
            </a:r>
          </a:p>
          <a:p>
            <a:pPr>
              <a:buNone/>
            </a:pPr>
            <a:r>
              <a:rPr lang="en-IN" dirty="0"/>
              <a:t>  } </a:t>
            </a:r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/>
          <a:lstStyle/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protected access modifier</a:t>
            </a:r>
            <a:endParaRPr lang="en-IN" b="1" dirty="0">
              <a:solidFill>
                <a:srgbClr val="FF0000"/>
              </a:solidFill>
            </a:endParaRPr>
          </a:p>
          <a:p>
            <a:pPr algn="just"/>
            <a:r>
              <a:rPr lang="en-IN" dirty="0"/>
              <a:t>The </a:t>
            </a:r>
            <a:r>
              <a:rPr lang="en-IN" b="1" dirty="0"/>
              <a:t>protected access modifier</a:t>
            </a:r>
            <a:r>
              <a:rPr lang="en-IN" dirty="0"/>
              <a:t> is accessible within package and outside the package but through inheritance only.</a:t>
            </a:r>
          </a:p>
          <a:p>
            <a:pPr algn="just"/>
            <a:r>
              <a:rPr lang="en-IN" dirty="0"/>
              <a:t>The protected access modifier can be applied on the data member, method and constructor. It can't be applied on the class.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>
            <a:normAutofit fontScale="85000" lnSpcReduction="20000"/>
          </a:bodyPr>
          <a:lstStyle/>
          <a:p>
            <a:pPr lvl="0">
              <a:buNone/>
            </a:pPr>
            <a:r>
              <a:rPr lang="en-IN" dirty="0"/>
              <a:t>//save by A.java  </a:t>
            </a:r>
          </a:p>
          <a:p>
            <a:pPr lvl="0">
              <a:buNone/>
            </a:pPr>
            <a:r>
              <a:rPr lang="en-IN" b="1" dirty="0"/>
              <a:t>package</a:t>
            </a:r>
            <a:r>
              <a:rPr lang="en-IN" dirty="0"/>
              <a:t> pack;  </a:t>
            </a:r>
          </a:p>
          <a:p>
            <a:pPr lvl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A{  </a:t>
            </a:r>
          </a:p>
          <a:p>
            <a:pPr lvl="0">
              <a:buNone/>
            </a:pPr>
            <a:r>
              <a:rPr lang="en-IN" b="1" dirty="0"/>
              <a:t>protected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msg</a:t>
            </a:r>
            <a:r>
              <a:rPr lang="en-IN" dirty="0"/>
              <a:t>(){</a:t>
            </a:r>
            <a:r>
              <a:rPr lang="en-IN" dirty="0" err="1"/>
              <a:t>System.out.println</a:t>
            </a:r>
            <a:r>
              <a:rPr lang="en-IN" dirty="0"/>
              <a:t>("Hello");}  </a:t>
            </a:r>
          </a:p>
          <a:p>
            <a:pPr lvl="0">
              <a:buNone/>
            </a:pPr>
            <a:r>
              <a:rPr lang="en-IN" dirty="0"/>
              <a:t>}  </a:t>
            </a:r>
          </a:p>
          <a:p>
            <a:pPr lvl="0">
              <a:buNone/>
            </a:pPr>
            <a:r>
              <a:rPr lang="en-IN" dirty="0"/>
              <a:t>//save by B.java  </a:t>
            </a:r>
          </a:p>
          <a:p>
            <a:pPr lvl="0">
              <a:buNone/>
            </a:pPr>
            <a:r>
              <a:rPr lang="en-IN" b="1" dirty="0"/>
              <a:t>package</a:t>
            </a:r>
            <a:r>
              <a:rPr lang="en-IN" dirty="0"/>
              <a:t> </a:t>
            </a:r>
            <a:r>
              <a:rPr lang="en-IN" dirty="0" err="1"/>
              <a:t>mypack</a:t>
            </a:r>
            <a:r>
              <a:rPr lang="en-IN" dirty="0"/>
              <a:t>;  </a:t>
            </a:r>
          </a:p>
          <a:p>
            <a:pPr lvl="0">
              <a:buNone/>
            </a:pPr>
            <a:r>
              <a:rPr lang="en-IN" b="1" dirty="0"/>
              <a:t>import</a:t>
            </a:r>
            <a:r>
              <a:rPr lang="en-IN" dirty="0"/>
              <a:t> pack.*;  </a:t>
            </a:r>
          </a:p>
          <a:p>
            <a:pPr lvl="0">
              <a:buNone/>
            </a:pPr>
            <a:r>
              <a:rPr lang="en-IN" dirty="0"/>
              <a:t>  </a:t>
            </a:r>
          </a:p>
          <a:p>
            <a:pPr lvl="0">
              <a:buNone/>
            </a:pPr>
            <a:r>
              <a:rPr lang="en-IN" b="1" dirty="0"/>
              <a:t>class</a:t>
            </a:r>
            <a:r>
              <a:rPr lang="en-IN" dirty="0"/>
              <a:t> B </a:t>
            </a:r>
            <a:r>
              <a:rPr lang="en-IN" b="1" dirty="0"/>
              <a:t>extends</a:t>
            </a:r>
            <a:r>
              <a:rPr lang="en-IN" dirty="0"/>
              <a:t> A{  </a:t>
            </a:r>
          </a:p>
          <a:p>
            <a:pPr lvl="0">
              <a:buNone/>
            </a:pPr>
            <a:r>
              <a:rPr lang="en-IN" dirty="0"/>
              <a:t>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lvl="0">
              <a:buNone/>
            </a:pPr>
            <a:r>
              <a:rPr lang="en-IN" dirty="0"/>
              <a:t>   B </a:t>
            </a:r>
            <a:r>
              <a:rPr lang="en-IN" dirty="0" err="1"/>
              <a:t>obj</a:t>
            </a:r>
            <a:r>
              <a:rPr lang="en-IN" dirty="0"/>
              <a:t> = </a:t>
            </a:r>
            <a:r>
              <a:rPr lang="en-IN" b="1" dirty="0"/>
              <a:t>new</a:t>
            </a:r>
            <a:r>
              <a:rPr lang="en-IN" dirty="0"/>
              <a:t> B();  </a:t>
            </a:r>
          </a:p>
          <a:p>
            <a:pPr lvl="0">
              <a:buNone/>
            </a:pPr>
            <a:r>
              <a:rPr lang="en-IN" dirty="0"/>
              <a:t>   obj.msg();  </a:t>
            </a:r>
          </a:p>
          <a:p>
            <a:pPr lvl="0">
              <a:buNone/>
            </a:pPr>
            <a:r>
              <a:rPr lang="en-IN" dirty="0"/>
              <a:t>  }  </a:t>
            </a:r>
          </a:p>
          <a:p>
            <a:pPr lvl="0">
              <a:buNone/>
            </a:pPr>
            <a:r>
              <a:rPr lang="en-IN" dirty="0"/>
              <a:t>}  </a:t>
            </a:r>
            <a:r>
              <a:rPr lang="en-IN" dirty="0" err="1">
                <a:solidFill>
                  <a:srgbClr val="FF0000"/>
                </a:solidFill>
              </a:rPr>
              <a:t>Output:Hello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286544"/>
          </a:xfrm>
        </p:spPr>
        <p:txBody>
          <a:bodyPr/>
          <a:lstStyle/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public access modifier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The </a:t>
            </a:r>
            <a:r>
              <a:rPr lang="en-IN" b="1" dirty="0"/>
              <a:t>public access modifier</a:t>
            </a:r>
            <a:r>
              <a:rPr lang="en-IN" dirty="0"/>
              <a:t> is accessible everywhere. It has the widest scope among all other modifiers.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500174"/>
            <a:ext cx="8572559" cy="385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Lecture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US" b="1" dirty="0"/>
              <a:t>Inheritance</a:t>
            </a:r>
          </a:p>
          <a:p>
            <a:r>
              <a:rPr lang="en-US" b="1" dirty="0"/>
              <a:t>Super Class</a:t>
            </a:r>
          </a:p>
          <a:p>
            <a:r>
              <a:rPr lang="en-US" b="1" dirty="0"/>
              <a:t>Sub Class</a:t>
            </a:r>
          </a:p>
          <a:p>
            <a:r>
              <a:rPr lang="en-US" b="1" dirty="0"/>
              <a:t>Access Specifies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67AA7-DEAE-4206-ABB4-230A9D41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532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Non Access Modifiers:</a:t>
            </a:r>
            <a:endParaRPr lang="en-IN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Java provides a number of non-access modifiers to achieve many other functionality.</a:t>
            </a:r>
            <a:endParaRPr lang="en-IN" dirty="0"/>
          </a:p>
          <a:p>
            <a:pPr lvl="0" algn="just"/>
            <a:r>
              <a:rPr lang="en-US" dirty="0"/>
              <a:t>The </a:t>
            </a:r>
            <a:r>
              <a:rPr lang="en-US" i="1" dirty="0">
                <a:solidFill>
                  <a:srgbClr val="FF0000"/>
                </a:solidFill>
              </a:rPr>
              <a:t>static</a:t>
            </a:r>
            <a:r>
              <a:rPr lang="en-US" dirty="0"/>
              <a:t> modifier for creating class methods and variables</a:t>
            </a:r>
            <a:endParaRPr lang="en-IN" dirty="0"/>
          </a:p>
          <a:p>
            <a:pPr lvl="0" algn="just"/>
            <a:r>
              <a:rPr lang="en-US" dirty="0"/>
              <a:t>The </a:t>
            </a:r>
            <a:r>
              <a:rPr lang="en-US" i="1" dirty="0">
                <a:solidFill>
                  <a:srgbClr val="FF0000"/>
                </a:solidFill>
              </a:rPr>
              <a:t>final</a:t>
            </a:r>
            <a:r>
              <a:rPr lang="en-US" dirty="0"/>
              <a:t> modifier for finalizing the implementations of classes, methods, and variables.</a:t>
            </a:r>
            <a:endParaRPr lang="en-IN" dirty="0"/>
          </a:p>
          <a:p>
            <a:pPr lvl="0" algn="just"/>
            <a:r>
              <a:rPr lang="en-US" dirty="0"/>
              <a:t>The </a:t>
            </a:r>
            <a:r>
              <a:rPr lang="en-US" i="1" dirty="0">
                <a:solidFill>
                  <a:srgbClr val="FF0000"/>
                </a:solidFill>
              </a:rPr>
              <a:t>abstract</a:t>
            </a:r>
            <a:r>
              <a:rPr lang="en-US" dirty="0"/>
              <a:t> modifier for creating abstract classes and methods.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Inheritance in Java</a:t>
            </a:r>
            <a:r>
              <a:rPr lang="en-US" b="1" dirty="0">
                <a:solidFill>
                  <a:srgbClr val="C00000"/>
                </a:solidFill>
              </a:rPr>
              <a:t>  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Inheritance is an important pillar of OOP(Object-Oriented Programming). </a:t>
            </a:r>
          </a:p>
          <a:p>
            <a:pPr algn="just"/>
            <a:r>
              <a:rPr lang="en-US" dirty="0"/>
              <a:t>It is the mechanism in Java by which one class is allowed to inherit the features(fields and methods) of another class.</a:t>
            </a:r>
          </a:p>
          <a:p>
            <a:pPr algn="just"/>
            <a:r>
              <a:rPr lang="en-US" dirty="0"/>
              <a:t>In Java, Inheritance means creating new classes based on existing ones.</a:t>
            </a:r>
          </a:p>
          <a:p>
            <a:pPr algn="just"/>
            <a:r>
              <a:rPr lang="en-US" dirty="0"/>
              <a:t>A class that inherits from another class can reuse the methods and fields of that class. </a:t>
            </a:r>
          </a:p>
          <a:p>
            <a:pPr algn="just"/>
            <a:r>
              <a:rPr lang="en-US" dirty="0"/>
              <a:t>In addition, you can add new fields and methods to your current class as well.  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64371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Why use inheritance in java</a:t>
            </a:r>
          </a:p>
          <a:p>
            <a:pPr lvl="0"/>
            <a:r>
              <a:rPr lang="en-IN" dirty="0"/>
              <a:t>For Method Overriding (so runtime polymorphism can be achieved).</a:t>
            </a:r>
          </a:p>
          <a:p>
            <a:pPr lvl="0"/>
            <a:r>
              <a:rPr lang="en-IN" dirty="0"/>
              <a:t>For Code Reusability.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Syntax of Java Inheritance</a:t>
            </a:r>
          </a:p>
          <a:p>
            <a:pPr lvl="0">
              <a:buNone/>
            </a:pPr>
            <a:r>
              <a:rPr lang="en-IN" b="1" dirty="0"/>
              <a:t>class</a:t>
            </a:r>
            <a:r>
              <a:rPr lang="en-IN" dirty="0"/>
              <a:t> Subclass-name </a:t>
            </a:r>
            <a:r>
              <a:rPr lang="en-IN" b="1" dirty="0"/>
              <a:t>extends</a:t>
            </a:r>
            <a:r>
              <a:rPr lang="en-IN" dirty="0"/>
              <a:t> </a:t>
            </a:r>
            <a:r>
              <a:rPr lang="en-IN" dirty="0" err="1"/>
              <a:t>Superclass</a:t>
            </a:r>
            <a:r>
              <a:rPr lang="en-IN" dirty="0"/>
              <a:t>-name  </a:t>
            </a:r>
          </a:p>
          <a:p>
            <a:pPr lvl="0">
              <a:buNone/>
            </a:pPr>
            <a:r>
              <a:rPr lang="en-IN" dirty="0"/>
              <a:t>{  </a:t>
            </a:r>
          </a:p>
          <a:p>
            <a:pPr lvl="0">
              <a:buNone/>
            </a:pPr>
            <a:r>
              <a:rPr lang="en-IN" dirty="0"/>
              <a:t>   //methods and fields  </a:t>
            </a:r>
          </a:p>
          <a:p>
            <a:pPr lvl="0">
              <a:buNone/>
            </a:pPr>
            <a:r>
              <a:rPr lang="en-IN" dirty="0"/>
              <a:t>}  </a:t>
            </a:r>
          </a:p>
          <a:p>
            <a:pPr algn="just">
              <a:buNone/>
            </a:pPr>
            <a:r>
              <a:rPr lang="en-IN" dirty="0"/>
              <a:t>The </a:t>
            </a:r>
            <a:r>
              <a:rPr lang="en-IN" b="1" dirty="0">
                <a:solidFill>
                  <a:srgbClr val="C00000"/>
                </a:solidFill>
              </a:rPr>
              <a:t>extends keyword</a:t>
            </a:r>
            <a:r>
              <a:rPr lang="en-IN" dirty="0"/>
              <a:t> indicates that you are making a new class that derives from an existing class.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3176-0028-46A3-AD56-7FBEE6BE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2DC76-25A8-4C50-9A6F-0F999CA1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b="1" dirty="0">
                <a:solidFill>
                  <a:srgbClr val="C00000"/>
                </a:solidFill>
                <a:latin typeface="Nunito"/>
              </a:rPr>
              <a:t>Super Class/Parent Class:</a:t>
            </a:r>
            <a:r>
              <a:rPr lang="en-US" b="1" dirty="0">
                <a:solidFill>
                  <a:srgbClr val="273239"/>
                </a:solidFill>
                <a:latin typeface="Nunito"/>
              </a:rPr>
              <a:t> 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rgbClr val="273239"/>
                </a:solidFill>
                <a:latin typeface="Nunito"/>
              </a:rPr>
              <a:t>The class whose features are inherited is known as a superclass(or a base class or a parent class).</a:t>
            </a:r>
          </a:p>
          <a:p>
            <a:pPr marL="0" indent="0" algn="just" fontAlgn="base">
              <a:buNone/>
            </a:pPr>
            <a:r>
              <a:rPr lang="en-US" b="1" dirty="0">
                <a:solidFill>
                  <a:srgbClr val="C00000"/>
                </a:solidFill>
                <a:latin typeface="Nunito"/>
              </a:rPr>
              <a:t>Sub Class/Child Class:</a:t>
            </a:r>
            <a:r>
              <a:rPr lang="en-US" dirty="0">
                <a:solidFill>
                  <a:srgbClr val="C00000"/>
                </a:solidFill>
                <a:latin typeface="Nunito"/>
              </a:rPr>
              <a:t> </a:t>
            </a:r>
          </a:p>
          <a:p>
            <a:pPr marL="0" indent="0" algn="just" fontAlgn="base">
              <a:buNone/>
            </a:pPr>
            <a:r>
              <a:rPr lang="en-US" dirty="0">
                <a:solidFill>
                  <a:srgbClr val="273239"/>
                </a:solidFill>
                <a:latin typeface="Nunito"/>
              </a:rPr>
              <a:t>The class that inherits the other class is known as a subclass(or a derived class, extended class, or child class). The subclass can add its own fields and methods in addition to the superclass fields and methods.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2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42942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dirty="0"/>
              <a:t>import java.io.*;</a:t>
            </a:r>
          </a:p>
          <a:p>
            <a:pPr lvl="0">
              <a:buNone/>
            </a:pP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// Base or Super Class</a:t>
            </a:r>
          </a:p>
          <a:p>
            <a:pPr lvl="0">
              <a:buNone/>
            </a:pPr>
            <a:r>
              <a:rPr lang="en-US" dirty="0"/>
              <a:t>class Employee {</a:t>
            </a:r>
          </a:p>
          <a:p>
            <a:pPr lvl="0">
              <a:buNone/>
            </a:pPr>
            <a:r>
              <a:rPr lang="en-US" dirty="0"/>
              <a:t>    int salary = 60000;</a:t>
            </a:r>
          </a:p>
          <a:p>
            <a:pPr lvl="0">
              <a:buNone/>
            </a:pPr>
            <a:r>
              <a:rPr lang="en-US" dirty="0"/>
              <a:t>}</a:t>
            </a:r>
          </a:p>
          <a:p>
            <a:pPr lvl="0">
              <a:buNone/>
            </a:pPr>
            <a:r>
              <a:rPr lang="en-US" dirty="0">
                <a:highlight>
                  <a:srgbClr val="FFFF00"/>
                </a:highlight>
              </a:rPr>
              <a:t> // Inherited or Sub Class</a:t>
            </a:r>
          </a:p>
          <a:p>
            <a:pPr lvl="0">
              <a:buNone/>
            </a:pPr>
            <a:r>
              <a:rPr lang="en-US" dirty="0"/>
              <a:t>class Engineer extends Employee {</a:t>
            </a:r>
          </a:p>
          <a:p>
            <a:pPr lvl="0">
              <a:buNone/>
            </a:pPr>
            <a:r>
              <a:rPr lang="en-US" dirty="0"/>
              <a:t>    int benefits = 10000;</a:t>
            </a:r>
          </a:p>
          <a:p>
            <a:pPr lvl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CECC-B2E8-4AC4-952A-559DD298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66B3-AC81-4937-B89B-D03045552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851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class </a:t>
            </a:r>
            <a:r>
              <a:rPr lang="en-US" sz="2800" dirty="0" err="1"/>
              <a:t>MyMain</a:t>
            </a:r>
            <a:r>
              <a:rPr lang="en-US" sz="2800" dirty="0"/>
              <a:t> {</a:t>
            </a:r>
          </a:p>
          <a:p>
            <a:pPr marL="0" indent="0">
              <a:buNone/>
            </a:pPr>
            <a:r>
              <a:rPr lang="en-US" sz="2800" dirty="0"/>
              <a:t>    public static void main(String </a:t>
            </a:r>
            <a:r>
              <a:rPr lang="en-US" sz="2800" dirty="0" err="1"/>
              <a:t>args</a:t>
            </a:r>
            <a:r>
              <a:rPr lang="en-US" sz="2800" dirty="0"/>
              <a:t>[])</a:t>
            </a:r>
          </a:p>
          <a:p>
            <a:pPr marL="0" indent="0">
              <a:buNone/>
            </a:pPr>
            <a:r>
              <a:rPr lang="en-US" sz="2800" dirty="0"/>
              <a:t>    {</a:t>
            </a:r>
          </a:p>
          <a:p>
            <a:pPr marL="0" indent="0">
              <a:buNone/>
            </a:pPr>
            <a:r>
              <a:rPr lang="en-US" sz="2800" dirty="0"/>
              <a:t>        Engineer E1 = new Engineer();</a:t>
            </a:r>
          </a:p>
          <a:p>
            <a:pPr marL="0" indent="0">
              <a:buNone/>
            </a:pPr>
            <a:r>
              <a:rPr lang="en-US" sz="2800" dirty="0"/>
              <a:t>        </a:t>
            </a:r>
            <a:r>
              <a:rPr lang="en-US" sz="2800" dirty="0" err="1"/>
              <a:t>System.out.println</a:t>
            </a:r>
            <a:r>
              <a:rPr lang="en-US" sz="2800" dirty="0"/>
              <a:t>("Salary : " + E1.salary</a:t>
            </a:r>
          </a:p>
          <a:p>
            <a:pPr marL="0" indent="0">
              <a:buNone/>
            </a:pPr>
            <a:r>
              <a:rPr lang="en-US" sz="2800" dirty="0"/>
              <a:t>                           + "Benefits : " + E1.benefits);</a:t>
            </a:r>
          </a:p>
          <a:p>
            <a:pPr marL="0" indent="0">
              <a:buNone/>
            </a:pPr>
            <a:r>
              <a:rPr lang="en-US" sz="2800" dirty="0"/>
              <a:t>    }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r>
              <a:rPr lang="en-US" sz="2800" dirty="0"/>
              <a:t>Salary : 60000</a:t>
            </a:r>
          </a:p>
          <a:p>
            <a:pPr marL="0" indent="0">
              <a:buNone/>
            </a:pPr>
            <a:r>
              <a:rPr lang="en-US" sz="2800" dirty="0"/>
              <a:t>Benefits : 10000</a:t>
            </a:r>
          </a:p>
        </p:txBody>
      </p:sp>
    </p:spTree>
    <p:extLst>
      <p:ext uri="{BB962C8B-B14F-4D97-AF65-F5344CB8AC3E}">
        <p14:creationId xmlns:p14="http://schemas.microsoft.com/office/powerpoint/2010/main" val="1477733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Types of inheritance in java</a:t>
            </a:r>
            <a:r>
              <a:rPr lang="en-US" b="1" dirty="0">
                <a:solidFill>
                  <a:srgbClr val="C00000"/>
                </a:solidFill>
              </a:rPr>
              <a:t>  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types of inheritance in java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714489"/>
            <a:ext cx="8001056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282154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Why multiple inheritance is not supported in java?</a:t>
            </a:r>
            <a:r>
              <a:rPr lang="en-US" sz="3200" b="1" dirty="0">
                <a:solidFill>
                  <a:srgbClr val="C00000"/>
                </a:solidFill>
              </a:rPr>
              <a:t> 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14974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To reduce the complexity and simplify the language, multiple inheritance is not supported in java.</a:t>
            </a:r>
          </a:p>
          <a:p>
            <a:pPr algn="just"/>
            <a:r>
              <a:rPr lang="en-IN" dirty="0"/>
              <a:t>Consider a scenario where A, B and C are three classes. The C class inherits A and B classes. If A and B classes have same method and you call it from child class object, there will be ambiguity to call method of A or B class.</a:t>
            </a:r>
          </a:p>
          <a:p>
            <a:pPr algn="just"/>
            <a:r>
              <a:rPr lang="en-IN" dirty="0"/>
              <a:t>Since compile time errors are better than runtime errors.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1270</Words>
  <Application>Microsoft Office PowerPoint</Application>
  <PresentationFormat>On-screen Show (4:3)</PresentationFormat>
  <Paragraphs>149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Nunito</vt:lpstr>
      <vt:lpstr>Wingdings</vt:lpstr>
      <vt:lpstr>Office Theme</vt:lpstr>
      <vt:lpstr>1_Office Theme</vt:lpstr>
      <vt:lpstr> Object Oriented Programming with Java (Subject Code: BCS-403)</vt:lpstr>
      <vt:lpstr>Lecture 8</vt:lpstr>
      <vt:lpstr>Inheritance in Java  </vt:lpstr>
      <vt:lpstr>  </vt:lpstr>
      <vt:lpstr>   </vt:lpstr>
      <vt:lpstr>  </vt:lpstr>
      <vt:lpstr>  </vt:lpstr>
      <vt:lpstr>Types of inheritance in java  </vt:lpstr>
      <vt:lpstr>Why multiple inheritance is not supported in java?  </vt:lpstr>
      <vt:lpstr>  </vt:lpstr>
      <vt:lpstr>  </vt:lpstr>
      <vt:lpstr>  </vt:lpstr>
      <vt:lpstr>  </vt:lpstr>
      <vt:lpstr>  </vt:lpstr>
      <vt:lpstr>  </vt:lpstr>
      <vt:lpstr>  </vt:lpstr>
      <vt:lpstr>   </vt:lpstr>
      <vt:lpstr>  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in Java  </dc:title>
  <dc:creator>Administrator</dc:creator>
  <cp:lastModifiedBy>User</cp:lastModifiedBy>
  <cp:revision>213</cp:revision>
  <dcterms:created xsi:type="dcterms:W3CDTF">2016-07-25T09:37:31Z</dcterms:created>
  <dcterms:modified xsi:type="dcterms:W3CDTF">2024-04-19T06:09:42Z</dcterms:modified>
</cp:coreProperties>
</file>