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310" r:id="rId4"/>
    <p:sldId id="314" r:id="rId5"/>
    <p:sldId id="313" r:id="rId6"/>
    <p:sldId id="315" r:id="rId7"/>
    <p:sldId id="317" r:id="rId8"/>
    <p:sldId id="316" r:id="rId9"/>
    <p:sldId id="318" r:id="rId10"/>
    <p:sldId id="342" r:id="rId11"/>
    <p:sldId id="343" r:id="rId12"/>
    <p:sldId id="344" r:id="rId13"/>
    <p:sldId id="330" r:id="rId14"/>
    <p:sldId id="320" r:id="rId15"/>
    <p:sldId id="345" r:id="rId16"/>
    <p:sldId id="346" r:id="rId17"/>
    <p:sldId id="347" r:id="rId18"/>
    <p:sldId id="348" r:id="rId19"/>
    <p:sldId id="350" r:id="rId20"/>
    <p:sldId id="331" r:id="rId21"/>
    <p:sldId id="332" r:id="rId22"/>
    <p:sldId id="333" r:id="rId23"/>
    <p:sldId id="335" r:id="rId24"/>
    <p:sldId id="336" r:id="rId25"/>
    <p:sldId id="334" r:id="rId26"/>
    <p:sldId id="349" r:id="rId27"/>
    <p:sldId id="321" r:id="rId28"/>
    <p:sldId id="352" r:id="rId29"/>
    <p:sldId id="353" r:id="rId30"/>
    <p:sldId id="354" r:id="rId31"/>
    <p:sldId id="361" r:id="rId32"/>
    <p:sldId id="355" r:id="rId33"/>
    <p:sldId id="327" r:id="rId34"/>
    <p:sldId id="328" r:id="rId35"/>
    <p:sldId id="356" r:id="rId36"/>
    <p:sldId id="357" r:id="rId37"/>
    <p:sldId id="360" r:id="rId38"/>
    <p:sldId id="358" r:id="rId39"/>
    <p:sldId id="359" r:id="rId40"/>
    <p:sldId id="351" r:id="rId41"/>
    <p:sldId id="312" r:id="rId42"/>
    <p:sldId id="322" r:id="rId43"/>
    <p:sldId id="324" r:id="rId44"/>
    <p:sldId id="337" r:id="rId45"/>
    <p:sldId id="323" r:id="rId46"/>
    <p:sldId id="325" r:id="rId47"/>
    <p:sldId id="326" r:id="rId48"/>
    <p:sldId id="338" r:id="rId49"/>
    <p:sldId id="329"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59" d="100"/>
          <a:sy n="59" d="100"/>
        </p:scale>
        <p:origin x="109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6T14:23:05.112"/>
    </inkml:context>
    <inkml:brush xml:id="br0">
      <inkml:brushProperty name="width" value="0.05" units="cm"/>
      <inkml:brushProperty name="height" value="0.05" units="cm"/>
      <inkml:brushProperty name="color" value="#FF0066"/>
    </inkml:brush>
  </inkml:definitions>
  <inkml:trace contextRef="#ctx0" brushRef="#br0">1 1 24575,'23'10'0,"1"-1"0,40 9 0,-36-11 0,38 15 0,26 23 0,-60-29 0,-1 0 0,62 18 0,-25-17 0,113 11 0,35-23-52,-152-6-1261,-35 0-5513</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26T14:30:17.450"/>
    </inkml:context>
    <inkml:brush xml:id="br0">
      <inkml:brushProperty name="width" value="0.3" units="cm"/>
      <inkml:brushProperty name="height" value="0.6" units="cm"/>
      <inkml:brushProperty name="color" value="#5A39C3"/>
      <inkml:brushProperty name="tip" value="rectangle"/>
      <inkml:brushProperty name="rasterOp" value="maskPen"/>
      <inkml:brushProperty name="ignorePressure" value="1"/>
    </inkml:brush>
  </inkml:definitions>
  <inkml:trace contextRef="#ctx0" brushRef="#br0">0 1,'46'2,"0"2,-1 3,48 12,-39-9,0-2,58 0,111-9,-94 0,-77-2,56-9,20-2,232 15,-298 6,115 27,-116-19,123 12,83-25,-143-3,-111 1,0-1,22-3,-13-2</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26T14:30:23.607"/>
    </inkml:context>
    <inkml:brush xml:id="br0">
      <inkml:brushProperty name="width" value="0.3" units="cm"/>
      <inkml:brushProperty name="height" value="0.6" units="cm"/>
      <inkml:brushProperty name="tip" value="rectangle"/>
      <inkml:brushProperty name="rasterOp" value="maskPen"/>
      <inkml:brushProperty name="ignorePressure" value="1"/>
    </inkml:brush>
  </inkml:definitions>
  <inkml:trace contextRef="#ctx0" brushRef="#br0">0 1,'8'1,"1"0,-1 0,0 1,0 0,0 0,0 1,0 1,11 5,14 6,19 4,1-3,1-2,98 12,168-3,-301-22,372 2,-227-4,-126-1,57-10,27-2,-87 13,18 0,57-8,64-6,-104 11,31-9,14-1,-86 12,-1-2,1-2,37-11,-28 6</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6T14:23:10.399"/>
    </inkml:context>
    <inkml:brush xml:id="br0">
      <inkml:brushProperty name="width" value="0.05" units="cm"/>
      <inkml:brushProperty name="height" value="0.05" units="cm"/>
      <inkml:brushProperty name="color" value="#FF0066"/>
    </inkml:brush>
  </inkml:definitions>
  <inkml:trace contextRef="#ctx0" brushRef="#br0">0 200 24575,'1'-1'0,"-1"1"0,0-1 0,0 1 0,0-1 0,1 1 0,-1-1 0,0 0 0,0 1 0,1-1 0,-1 1 0,1-1 0,-1 1 0,0-1 0,1 1 0,-1 0 0,1-1 0,-1 1 0,1-1 0,-1 1 0,1 0 0,-1 0 0,1-1 0,0 1 0,0-1 0,18-4 0,-16 5 0,48-8 0,-1 3 0,1 2 0,71 5 0,-32 0 0,1630-2 0,-1694 2 0,0 0 0,0 2 0,0 1 0,0 1 0,25 9 0,-35-10 0,13 2 0,1-2 0,0-1 0,0-2 0,0 0 0,36-4 0,-23 1 0,68 7 0,11 7 0,153-2 0,-242-12 0,0 2 0,1 1 0,55 11 0,-29 1 0,1-3 0,-1-3 0,105 1 0,2300-11 0,-2114-11 0,-53-1 0,208 13 0,-263 2 0,-187-4 0,73-12 0,-70 6 0,-31 4 0,52-17 0,-54 13 0,1 2 0,35-5 0,3 7 0,68 4 0,-73 2 0,96-10 0,-32-3 0,182 6 0,-257 6 0,-21-1 0,49-9 0,-8 0 0,62-6 0,-65 7 0,82-2 0,264 12 0,-390-2 0,-1-2 0,0 0 0,-1-1 0,36-12 0,20-5 0,23 5 0,1 4 0,193 2 0,24-4 0,-10-1 0,-233 15 0,353 13 0,-16 7 297,4-21-668,-173-1-920,-209 2-5535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6T14:23:24.435"/>
    </inkml:context>
    <inkml:brush xml:id="br0">
      <inkml:brushProperty name="width" value="0.05" units="cm"/>
      <inkml:brushProperty name="height" value="0.05" units="cm"/>
      <inkml:brushProperty name="color" value="#FF0066"/>
    </inkml:brush>
  </inkml:definitions>
  <inkml:trace contextRef="#ctx0" brushRef="#br0">1527 340 24575,'-747'0'0,"727"0"0,1 1 0,-1 1 0,0 0 0,1 2 0,0 0 0,0 1 0,0 1 0,0 1 0,1 1 0,-24 12 0,13-2 0,-158 81 0,169-89 0,1 0 0,0 1 0,0 1 0,1 1 0,1 0 0,0 1 0,-17 21 0,-37 33 0,59-59 0,0-1 0,1 2 0,0-1 0,1 1 0,0 1 0,1-1 0,0 1 0,1 1 0,0-1 0,0 1 0,1 0 0,1 0 0,0 1 0,1-1 0,0 1 0,-1 18 0,2-10 0,0-1 0,2 1 0,0-1 0,2 1 0,0-1 0,8 34 0,-6-39 0,1 0 0,1 0 0,0-1 0,1 0 0,1 0 0,0-1 0,1 0 0,0 0 0,14 15 0,18 10 0,1-1 0,80 53 0,-88-66 0,-13-10 0,1-1 0,0 0 0,0-2 0,35 12 0,96 20 0,-140-40 0,108 31 0,-72-18 0,0-3 0,1-1 0,59 4 0,181-13 0,-139-6 0,422 3 0,-373-15 0,6 0 0,-96 17 0,-2 0 0,144-16 0,26-21 0,-191 28 0,124 5 0,16 1 0,-199-3 0,-1 0 0,-1-2 0,32-11 0,4-1 0,-12 7 0,0 1 0,1 3 0,99-2 0,-107 7 0,59-10 0,12 0 0,-95 10 0,0-1 0,-1 0 0,1-1 0,-1-1 0,0-1 0,-1-1 0,1 0 0,-1-1 0,27-18 0,23-8 0,-43 23 0,-1-1 0,-1-1 0,24-18 0,-39 26 0,-1-1 0,0 0 0,0 0 0,-1 0 0,0 0 0,0-1 0,0 0 0,-1 0 0,0 0 0,0-1 0,-1 1 0,0-1 0,0 0 0,2-8 0,-2-13 0,0 0 0,-1-1 0,-2 1 0,-6-46 0,5 67 0,-1-12 0,-2-1 0,0 1 0,-2 1 0,0-1 0,-1 1 0,-1 0 0,-1 0 0,0 1 0,-2 0 0,-20-27 0,-3 2 0,-2 2 0,-75-66 0,80 80 0,0 2 0,-2 1 0,-1 1 0,-1 2 0,-1 2 0,0 1 0,-2 1 0,-59-17 0,48 22 0,-1 2 0,0 2 0,-57-2 0,-152 8 0,61 3 0,113-7 0,-146-30 0,7-1 0,174 32 0,1-2 0,0-2 0,1-3 0,-70-25 0,44 11 0,-148-30 0,169 44 0,-23-2 0,0 2 0,0 5 0,-118 2 0,64 5 0,-68 2 0,122 6 0,-99 23 0,86-13 0,76-15 0,-49 8 0,-75 24 0,119-29 0,-1 1 0,1 1 0,1 0 0,0 2 0,0 0 0,1 0 0,0 2 0,-20 18 0,13-3-1365,6 0-5461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6T14:23:38.004"/>
    </inkml:context>
    <inkml:brush xml:id="br0">
      <inkml:brushProperty name="width" value="0.05" units="cm"/>
      <inkml:brushProperty name="height" value="0.05" units="cm"/>
      <inkml:brushProperty name="color" value="#FF0066"/>
    </inkml:brush>
  </inkml:definitions>
  <inkml:trace contextRef="#ctx0" brushRef="#br0">341 0 24575,'-13'0'0,"-1"1"0,0 0 0,1 0 0,-1 2 0,1 0 0,-1 0 0,-13 6 0,20-6 0,0 1 0,0 0 0,0 0 0,1 0 0,-1 1 0,1-1 0,0 2 0,1-1 0,-1 1 0,1-1 0,0 1 0,1 1 0,-8 12 0,-5 15 0,2 0 0,2 2 0,-12 45 0,-16 116 0,32-125 0,2 0 0,5 103 0,28 142 0,3-128 0,-1-12 0,-8-64 0,60 191 0,-58-229 0,-14-49-124,1-1 0,2-1 0,0 0 0,2 0 0,0-1 0,2-1-1,0 0 1,2-1 0,0-1 0,21 18 0,-6-7-6702</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6T14:23:40.012"/>
    </inkml:context>
    <inkml:brush xml:id="br0">
      <inkml:brushProperty name="width" value="0.05" units="cm"/>
      <inkml:brushProperty name="height" value="0.05" units="cm"/>
      <inkml:brushProperty name="color" value="#FF0066"/>
    </inkml:brush>
  </inkml:definitions>
  <inkml:trace contextRef="#ctx0" brushRef="#br0">1 1 24575,'9'1'0,"0"0"0,1 1 0,-1 0 0,0 0 0,0 1 0,16 8 0,-20-9 0,85 40 0,-55-24 0,0-2 0,65 20 0,-15-18 0,146 11 0,16 3 0,-158-17 0,40 9 0,-124-22 0,-1-1 0,0 1 0,1 0 0,-1 0 0,0 0 0,0 1 0,0 0 0,-1-1 0,1 1 0,0 1 0,-1-1 0,0 0 0,0 1 0,0 0 0,0-1 0,-1 1 0,3 5 0,3 8 0,0-1 0,-2 1 0,6 19 0,-1 6 0,-1 1 0,7 82 0,-10 90 0,-4-106 0,3-29 0,29 138 0,-20-146 0,-3 1 0,3 111 0,-15-124 0,-4 124 0,4-180 0,0-2 0,0 0 0,0 0 0,0 0 0,-1 0 0,1 0 0,0 0 0,-1 0 0,1-1 0,-1 1 0,0 0 0,1 0 0,-1 0 0,0-1 0,0 1 0,0 0 0,0-1 0,-1 1 0,1-1 0,0 1 0,-1-1 0,1 0 0,-1 1 0,1-1 0,-3 1 0,-16 6 0,0 0 0,-40 8 0,32-9 0,-314 83 0,289-74-1365,7-1-5461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6T14:24:52.920"/>
    </inkml:context>
    <inkml:brush xml:id="br0">
      <inkml:brushProperty name="width" value="0.05" units="cm"/>
      <inkml:brushProperty name="height" value="0.05" units="cm"/>
      <inkml:brushProperty name="color" value="#FF0066"/>
    </inkml:brush>
  </inkml:definitions>
  <inkml:trace contextRef="#ctx0" brushRef="#br0">726 0 24575,'1'3'0,"-1"-1"0,1 1 0,-1-1 0,1 1 0,0-1 0,0 0 0,0 1 0,0-1 0,0 0 0,1 1 0,-1-1 0,1 0 0,-1 0 0,1 0 0,0-1 0,0 1 0,2 2 0,5 3 0,-1-1 0,18 10 0,22 8 0,0-2 0,1-2 0,1-2 0,69 16 0,-47-20 0,0-3 0,118 4 0,-150-14 0,-10-2 0,1 3 0,-1 0 0,37 8 0,-58-8 0,0 1 0,0 0 0,0 0 0,0 1 0,-1 0 0,1 1 0,-1 0 0,0 0 0,0 0 0,-1 1 0,1 0 0,-2 1 0,1 0 0,10 13 0,-8-6 0,-1 0 0,0 0 0,-1 1 0,0 1 0,-1-1 0,7 31 0,11 102 0,-21-122 0,18 142 0,65 388 0,-18-290 0,106 266 0,-152-479 0,34 55 0,15 35 0,-54-101 0,-4-14 0,16 56 0,-28-82 0,-1 0 0,1 0 0,-1 0 0,0 0 0,1 1 0,-1-1 0,0 0 0,0 0 0,-1 0 0,1 0 0,0 0 0,-1 0 0,1 0 0,-1 0 0,1 0 0,-1 0 0,0 0 0,0 0 0,0 0 0,0 0 0,0-1 0,-1 1 0,1 0 0,0-1 0,-1 1 0,-3 2 0,-1 0 0,-1 0 0,0-1 0,0 0 0,0 0 0,0 0 0,-12 1 0,-76 16 0,-1-4 0,-106 4 0,64-8 0,-804 129-794,803-112 1015,1 6-1,-216 87 1,169-57-1454,139-51-5593</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6T14:24:55.907"/>
    </inkml:context>
    <inkml:brush xml:id="br0">
      <inkml:brushProperty name="width" value="0.05" units="cm"/>
      <inkml:brushProperty name="height" value="0.05" units="cm"/>
      <inkml:brushProperty name="color" value="#FF0066"/>
    </inkml:brush>
  </inkml:definitions>
  <inkml:trace contextRef="#ctx0" brushRef="#br0">262 1 24575,'-9'0'0,"0"1"0,0 1 0,0-1 0,0 1 0,0 1 0,1 0 0,-1 0 0,-15 8 0,7 0 0,-1-1 0,-28 26 0,39-30 0,0 1 0,1 1 0,0-1 0,0 1 0,1 0 0,0 0 0,0 1 0,1-1 0,0 1 0,0 0 0,1 1 0,-3 14 0,0 8 0,1 0 0,0 46 0,4-42 0,1-1 0,2 1 0,2-1 0,1 0 0,2 0 0,18 55 0,-24-86 0,16 34 0,-17-37 0,0-1 0,1 1 0,-1 0 0,1 0 0,-1 0 0,0-1 0,1 1 0,-1 0 0,1-1 0,0 1 0,-1 0 0,1-1 0,0 1 0,-1-1 0,1 1 0,0-1 0,0 1 0,-1-1 0,1 0 0,0 1 0,0-1 0,0 0 0,-1 1 0,1-1 0,0 0 0,0 0 0,0 0 0,0 0 0,0 0 0,0 0 0,-1 0 0,1 0 0,0 0 0,0 0 0,0-1 0,0 1 0,1-1 0,3-3 0,0 0 0,0-1 0,-1 0 0,1 0 0,-1 0 0,-1 0 0,5-7 0,15-20 0,48-37 0,-56 56 0,1 0 0,-2-2 0,0 0 0,-1 0 0,0-2 0,-1 1 0,12-24 0,-17 24 0,-1-1 0,0 0 0,-2 0 0,0-1 0,0 1 0,0-22 0,-2 7 0,-2-1 0,-5-46 0,-1 50-1365,0 7-5461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6T14:24:57.540"/>
    </inkml:context>
    <inkml:brush xml:id="br0">
      <inkml:brushProperty name="width" value="0.05" units="cm"/>
      <inkml:brushProperty name="height" value="0.05" units="cm"/>
      <inkml:brushProperty name="color" value="#FF0066"/>
    </inkml:brush>
  </inkml:definitions>
  <inkml:trace contextRef="#ctx0" brushRef="#br0">0 0 24575,'3'1'0,"-1"0"0,0 0 0,1 0 0,-1 0 0,0 0 0,0 0 0,0 1 0,0-1 0,0 1 0,0 0 0,3 3 0,1 0 0,5 6 0,-1 0 0,0 0 0,-1 1 0,0 0 0,-1 1 0,0 0 0,-1 0 0,-1 1 0,6 15 0,5 24 0,13 59 0,-21-75 0,81 366 0,-72-299 0,8 201 0,-27-205 0,0-39 0,10 106 0,-9-166 0,3 11-227,-2 1-1,1-1 1,-2 1-1,0-1 1,-3 25-1,-1-23-6598</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6T14:24:59.707"/>
    </inkml:context>
    <inkml:brush xml:id="br0">
      <inkml:brushProperty name="width" value="0.05" units="cm"/>
      <inkml:brushProperty name="height" value="0.05" units="cm"/>
      <inkml:brushProperty name="color" value="#FF0066"/>
    </inkml:brush>
  </inkml:definitions>
  <inkml:trace contextRef="#ctx0" brushRef="#br0">82 376 24575,'2'54'0,"2"-1"0,14 66 0,32 101 0,-14-70 0,-24-94 0,3-1 0,37 90 0,-51-138 0,-10-17 0,-12-18 0,7 4 0,2-1 0,0 0 0,2 0 0,1-1 0,-12-53 0,16 58 0,-5-12 0,-2 1 0,-2 1 0,-24-44 0,17 37 0,-21-56 0,38 81 0,-1-1 0,2 0 0,0 0 0,0-1 0,1 1 0,1 0 0,1-1 0,0-15 0,4-1 0,1 0 0,2 0 0,0 1 0,2 0 0,2 0 0,21-43 0,-19 48 0,1 1 0,1 0 0,1 1 0,1 1 0,1 0 0,1 1 0,33-28 0,-43 42 0,1 0 0,0 1 0,0 0 0,0 1 0,1 0 0,0 0 0,0 1 0,0 1 0,0 0 0,1 0 0,-1 1 0,13-1 0,-14 3 0,0 0 0,0 0 0,0 1 0,0 0 0,-1 1 0,1 0 0,0 0 0,-1 1 0,1 0 0,-1 1 0,0 0 0,0 0 0,-1 1 0,14 9 0,-14-7 0,1 1 0,-1-1 0,0 1 0,0 1 0,-1-1 0,-1 1 0,1 1 0,-1-1 0,-1 1 0,6 13 0,-6-8 0,0-1 0,-1 1 0,-1 0 0,-1 0 0,0 0 0,0 0 0,-2 18 0,0-8 0,-1 1 0,-1 0 0,-10 45 0,9-62 0,0 1 0,0-1 0,-1 1 0,0-1 0,-1 0 0,0-1 0,0 1 0,-1-1 0,0 0 0,-1-1 0,0 1 0,-13 11 0,-1-3-136,-1-1-1,0-1 1,-1-1-1,-1-1 1,0-1-1,0-1 1,-1-1-1,-1-1 0,-33 5 1,17-6-6690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5AA86-F846-DCB1-BAB4-3453AB8AC2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D3B8631-F6BB-2E28-9B9B-6E56C6E739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9C14FD0-A728-96EB-40B7-8CFE86E8F3C4}"/>
              </a:ext>
            </a:extLst>
          </p:cNvPr>
          <p:cNvSpPr>
            <a:spLocks noGrp="1"/>
          </p:cNvSpPr>
          <p:nvPr>
            <p:ph type="dt" sz="half" idx="10"/>
          </p:nvPr>
        </p:nvSpPr>
        <p:spPr/>
        <p:txBody>
          <a:bodyPr/>
          <a:lstStyle/>
          <a:p>
            <a:fld id="{CE6C7E7C-1EBA-48DD-96FC-D318BB5DD7B6}" type="datetimeFigureOut">
              <a:rPr lang="en-IN" smtClean="0"/>
              <a:t>16-07-2024</a:t>
            </a:fld>
            <a:endParaRPr lang="en-IN"/>
          </a:p>
        </p:txBody>
      </p:sp>
      <p:sp>
        <p:nvSpPr>
          <p:cNvPr id="5" name="Footer Placeholder 4">
            <a:extLst>
              <a:ext uri="{FF2B5EF4-FFF2-40B4-BE49-F238E27FC236}">
                <a16:creationId xmlns:a16="http://schemas.microsoft.com/office/drawing/2014/main" id="{C745C14F-A2A4-2B85-0905-D0C13551BF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C940C8-FB16-7599-856B-7D7D96C12BB3}"/>
              </a:ext>
            </a:extLst>
          </p:cNvPr>
          <p:cNvSpPr>
            <a:spLocks noGrp="1"/>
          </p:cNvSpPr>
          <p:nvPr>
            <p:ph type="sldNum" sz="quarter" idx="12"/>
          </p:nvPr>
        </p:nvSpPr>
        <p:spPr/>
        <p:txBody>
          <a:bodyPr/>
          <a:lstStyle/>
          <a:p>
            <a:fld id="{1A66DF2B-08E5-4152-9BB5-C2E365E4D9CE}" type="slidenum">
              <a:rPr lang="en-IN" smtClean="0"/>
              <a:t>‹#›</a:t>
            </a:fld>
            <a:endParaRPr lang="en-IN"/>
          </a:p>
        </p:txBody>
      </p:sp>
    </p:spTree>
    <p:extLst>
      <p:ext uri="{BB962C8B-B14F-4D97-AF65-F5344CB8AC3E}">
        <p14:creationId xmlns:p14="http://schemas.microsoft.com/office/powerpoint/2010/main" val="1269233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62529-737F-4161-9ABC-19D8C4368EA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7B4DDFB-5DB0-BFA9-1C69-39580C5F3F6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A776CD-A4AF-F2D6-8E2C-B470854375CC}"/>
              </a:ext>
            </a:extLst>
          </p:cNvPr>
          <p:cNvSpPr>
            <a:spLocks noGrp="1"/>
          </p:cNvSpPr>
          <p:nvPr>
            <p:ph type="dt" sz="half" idx="10"/>
          </p:nvPr>
        </p:nvSpPr>
        <p:spPr/>
        <p:txBody>
          <a:bodyPr/>
          <a:lstStyle/>
          <a:p>
            <a:fld id="{CE6C7E7C-1EBA-48DD-96FC-D318BB5DD7B6}" type="datetimeFigureOut">
              <a:rPr lang="en-IN" smtClean="0"/>
              <a:t>16-07-2024</a:t>
            </a:fld>
            <a:endParaRPr lang="en-IN"/>
          </a:p>
        </p:txBody>
      </p:sp>
      <p:sp>
        <p:nvSpPr>
          <p:cNvPr id="5" name="Footer Placeholder 4">
            <a:extLst>
              <a:ext uri="{FF2B5EF4-FFF2-40B4-BE49-F238E27FC236}">
                <a16:creationId xmlns:a16="http://schemas.microsoft.com/office/drawing/2014/main" id="{4A6F8166-C1B7-595A-8CD0-713AAE76D4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4BCA3BA-9CD3-BBCA-74B4-4D66A905EC58}"/>
              </a:ext>
            </a:extLst>
          </p:cNvPr>
          <p:cNvSpPr>
            <a:spLocks noGrp="1"/>
          </p:cNvSpPr>
          <p:nvPr>
            <p:ph type="sldNum" sz="quarter" idx="12"/>
          </p:nvPr>
        </p:nvSpPr>
        <p:spPr/>
        <p:txBody>
          <a:bodyPr/>
          <a:lstStyle/>
          <a:p>
            <a:fld id="{1A66DF2B-08E5-4152-9BB5-C2E365E4D9CE}" type="slidenum">
              <a:rPr lang="en-IN" smtClean="0"/>
              <a:t>‹#›</a:t>
            </a:fld>
            <a:endParaRPr lang="en-IN"/>
          </a:p>
        </p:txBody>
      </p:sp>
    </p:spTree>
    <p:extLst>
      <p:ext uri="{BB962C8B-B14F-4D97-AF65-F5344CB8AC3E}">
        <p14:creationId xmlns:p14="http://schemas.microsoft.com/office/powerpoint/2010/main" val="431482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2C003A-6F49-3EB5-B177-E1912DF23BB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711894E-E401-EAF7-F1FF-360583D1A61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EF3456-37AD-9A7E-11F2-672F8BF4A6EB}"/>
              </a:ext>
            </a:extLst>
          </p:cNvPr>
          <p:cNvSpPr>
            <a:spLocks noGrp="1"/>
          </p:cNvSpPr>
          <p:nvPr>
            <p:ph type="dt" sz="half" idx="10"/>
          </p:nvPr>
        </p:nvSpPr>
        <p:spPr/>
        <p:txBody>
          <a:bodyPr/>
          <a:lstStyle/>
          <a:p>
            <a:fld id="{CE6C7E7C-1EBA-48DD-96FC-D318BB5DD7B6}" type="datetimeFigureOut">
              <a:rPr lang="en-IN" smtClean="0"/>
              <a:t>16-07-2024</a:t>
            </a:fld>
            <a:endParaRPr lang="en-IN"/>
          </a:p>
        </p:txBody>
      </p:sp>
      <p:sp>
        <p:nvSpPr>
          <p:cNvPr id="5" name="Footer Placeholder 4">
            <a:extLst>
              <a:ext uri="{FF2B5EF4-FFF2-40B4-BE49-F238E27FC236}">
                <a16:creationId xmlns:a16="http://schemas.microsoft.com/office/drawing/2014/main" id="{8C7B4F5C-ABC9-61B7-31CA-3C7002E957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C125C8-A0D7-9AA8-1121-46CF10ECC7A7}"/>
              </a:ext>
            </a:extLst>
          </p:cNvPr>
          <p:cNvSpPr>
            <a:spLocks noGrp="1"/>
          </p:cNvSpPr>
          <p:nvPr>
            <p:ph type="sldNum" sz="quarter" idx="12"/>
          </p:nvPr>
        </p:nvSpPr>
        <p:spPr/>
        <p:txBody>
          <a:bodyPr/>
          <a:lstStyle/>
          <a:p>
            <a:fld id="{1A66DF2B-08E5-4152-9BB5-C2E365E4D9CE}" type="slidenum">
              <a:rPr lang="en-IN" smtClean="0"/>
              <a:t>‹#›</a:t>
            </a:fld>
            <a:endParaRPr lang="en-IN"/>
          </a:p>
        </p:txBody>
      </p:sp>
    </p:spTree>
    <p:extLst>
      <p:ext uri="{BB962C8B-B14F-4D97-AF65-F5344CB8AC3E}">
        <p14:creationId xmlns:p14="http://schemas.microsoft.com/office/powerpoint/2010/main" val="1781813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43B0C-8549-FC7A-9137-62EE8A6B11E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8F5FC06-B818-C2E5-E49E-74EA734E8EB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862168-D6A6-C78D-95EF-2064A3229128}"/>
              </a:ext>
            </a:extLst>
          </p:cNvPr>
          <p:cNvSpPr>
            <a:spLocks noGrp="1"/>
          </p:cNvSpPr>
          <p:nvPr>
            <p:ph type="dt" sz="half" idx="10"/>
          </p:nvPr>
        </p:nvSpPr>
        <p:spPr/>
        <p:txBody>
          <a:bodyPr/>
          <a:lstStyle/>
          <a:p>
            <a:fld id="{CE6C7E7C-1EBA-48DD-96FC-D318BB5DD7B6}" type="datetimeFigureOut">
              <a:rPr lang="en-IN" smtClean="0"/>
              <a:t>16-07-2024</a:t>
            </a:fld>
            <a:endParaRPr lang="en-IN"/>
          </a:p>
        </p:txBody>
      </p:sp>
      <p:sp>
        <p:nvSpPr>
          <p:cNvPr id="5" name="Footer Placeholder 4">
            <a:extLst>
              <a:ext uri="{FF2B5EF4-FFF2-40B4-BE49-F238E27FC236}">
                <a16:creationId xmlns:a16="http://schemas.microsoft.com/office/drawing/2014/main" id="{6402762F-1FFC-CCA7-6F04-EBA941CC13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5E6328-C0DE-A095-D304-67B92D18C41F}"/>
              </a:ext>
            </a:extLst>
          </p:cNvPr>
          <p:cNvSpPr>
            <a:spLocks noGrp="1"/>
          </p:cNvSpPr>
          <p:nvPr>
            <p:ph type="sldNum" sz="quarter" idx="12"/>
          </p:nvPr>
        </p:nvSpPr>
        <p:spPr/>
        <p:txBody>
          <a:bodyPr/>
          <a:lstStyle/>
          <a:p>
            <a:fld id="{1A66DF2B-08E5-4152-9BB5-C2E365E4D9CE}" type="slidenum">
              <a:rPr lang="en-IN" smtClean="0"/>
              <a:t>‹#›</a:t>
            </a:fld>
            <a:endParaRPr lang="en-IN"/>
          </a:p>
        </p:txBody>
      </p:sp>
    </p:spTree>
    <p:extLst>
      <p:ext uri="{BB962C8B-B14F-4D97-AF65-F5344CB8AC3E}">
        <p14:creationId xmlns:p14="http://schemas.microsoft.com/office/powerpoint/2010/main" val="6034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4E56-D218-05FF-9424-D3120BCAFD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152827C-660A-C56B-451E-7626A5D597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98AB6F1-ABD3-FEF8-C156-8CE7A1AAE0A6}"/>
              </a:ext>
            </a:extLst>
          </p:cNvPr>
          <p:cNvSpPr>
            <a:spLocks noGrp="1"/>
          </p:cNvSpPr>
          <p:nvPr>
            <p:ph type="dt" sz="half" idx="10"/>
          </p:nvPr>
        </p:nvSpPr>
        <p:spPr/>
        <p:txBody>
          <a:bodyPr/>
          <a:lstStyle/>
          <a:p>
            <a:fld id="{CE6C7E7C-1EBA-48DD-96FC-D318BB5DD7B6}" type="datetimeFigureOut">
              <a:rPr lang="en-IN" smtClean="0"/>
              <a:t>16-07-2024</a:t>
            </a:fld>
            <a:endParaRPr lang="en-IN"/>
          </a:p>
        </p:txBody>
      </p:sp>
      <p:sp>
        <p:nvSpPr>
          <p:cNvPr id="5" name="Footer Placeholder 4">
            <a:extLst>
              <a:ext uri="{FF2B5EF4-FFF2-40B4-BE49-F238E27FC236}">
                <a16:creationId xmlns:a16="http://schemas.microsoft.com/office/drawing/2014/main" id="{10035569-CBFE-0502-1479-258E16ACA0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E0EEFB-DE34-5064-ED02-FCFAFFC1DB67}"/>
              </a:ext>
            </a:extLst>
          </p:cNvPr>
          <p:cNvSpPr>
            <a:spLocks noGrp="1"/>
          </p:cNvSpPr>
          <p:nvPr>
            <p:ph type="sldNum" sz="quarter" idx="12"/>
          </p:nvPr>
        </p:nvSpPr>
        <p:spPr/>
        <p:txBody>
          <a:bodyPr/>
          <a:lstStyle/>
          <a:p>
            <a:fld id="{1A66DF2B-08E5-4152-9BB5-C2E365E4D9CE}" type="slidenum">
              <a:rPr lang="en-IN" smtClean="0"/>
              <a:t>‹#›</a:t>
            </a:fld>
            <a:endParaRPr lang="en-IN"/>
          </a:p>
        </p:txBody>
      </p:sp>
    </p:spTree>
    <p:extLst>
      <p:ext uri="{BB962C8B-B14F-4D97-AF65-F5344CB8AC3E}">
        <p14:creationId xmlns:p14="http://schemas.microsoft.com/office/powerpoint/2010/main" val="1059497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00860-F5E8-A157-DF8D-25EEFEB86C1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004A774-BB39-C74F-0C33-CFAF5054AD1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F841D53-F992-C565-3F36-91553DC74F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0F7366C-3879-BA78-B8E4-C5DDB7BA823C}"/>
              </a:ext>
            </a:extLst>
          </p:cNvPr>
          <p:cNvSpPr>
            <a:spLocks noGrp="1"/>
          </p:cNvSpPr>
          <p:nvPr>
            <p:ph type="dt" sz="half" idx="10"/>
          </p:nvPr>
        </p:nvSpPr>
        <p:spPr/>
        <p:txBody>
          <a:bodyPr/>
          <a:lstStyle/>
          <a:p>
            <a:fld id="{CE6C7E7C-1EBA-48DD-96FC-D318BB5DD7B6}" type="datetimeFigureOut">
              <a:rPr lang="en-IN" smtClean="0"/>
              <a:t>16-07-2024</a:t>
            </a:fld>
            <a:endParaRPr lang="en-IN"/>
          </a:p>
        </p:txBody>
      </p:sp>
      <p:sp>
        <p:nvSpPr>
          <p:cNvPr id="6" name="Footer Placeholder 5">
            <a:extLst>
              <a:ext uri="{FF2B5EF4-FFF2-40B4-BE49-F238E27FC236}">
                <a16:creationId xmlns:a16="http://schemas.microsoft.com/office/drawing/2014/main" id="{BE09940D-B974-6C5B-F6AA-4A57A50BFD9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78D871F-537A-20F8-1F55-CAD2CE115587}"/>
              </a:ext>
            </a:extLst>
          </p:cNvPr>
          <p:cNvSpPr>
            <a:spLocks noGrp="1"/>
          </p:cNvSpPr>
          <p:nvPr>
            <p:ph type="sldNum" sz="quarter" idx="12"/>
          </p:nvPr>
        </p:nvSpPr>
        <p:spPr/>
        <p:txBody>
          <a:bodyPr/>
          <a:lstStyle/>
          <a:p>
            <a:fld id="{1A66DF2B-08E5-4152-9BB5-C2E365E4D9CE}" type="slidenum">
              <a:rPr lang="en-IN" smtClean="0"/>
              <a:t>‹#›</a:t>
            </a:fld>
            <a:endParaRPr lang="en-IN"/>
          </a:p>
        </p:txBody>
      </p:sp>
    </p:spTree>
    <p:extLst>
      <p:ext uri="{BB962C8B-B14F-4D97-AF65-F5344CB8AC3E}">
        <p14:creationId xmlns:p14="http://schemas.microsoft.com/office/powerpoint/2010/main" val="3249068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2E006-322F-D9B3-B614-194BEE3EB02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728B6BB-86C4-E351-6680-CEC6FAFA92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3B89FD-33BB-7377-6B4E-AEB4409CEC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668C1BE-DE62-87C9-0DE2-EEA3D68C47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00FCDE0-98CD-75E0-547F-CB2FFA042B8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A4488C4-9DDA-E160-A727-F63A5E8BFFC7}"/>
              </a:ext>
            </a:extLst>
          </p:cNvPr>
          <p:cNvSpPr>
            <a:spLocks noGrp="1"/>
          </p:cNvSpPr>
          <p:nvPr>
            <p:ph type="dt" sz="half" idx="10"/>
          </p:nvPr>
        </p:nvSpPr>
        <p:spPr/>
        <p:txBody>
          <a:bodyPr/>
          <a:lstStyle/>
          <a:p>
            <a:fld id="{CE6C7E7C-1EBA-48DD-96FC-D318BB5DD7B6}" type="datetimeFigureOut">
              <a:rPr lang="en-IN" smtClean="0"/>
              <a:t>16-07-2024</a:t>
            </a:fld>
            <a:endParaRPr lang="en-IN"/>
          </a:p>
        </p:txBody>
      </p:sp>
      <p:sp>
        <p:nvSpPr>
          <p:cNvPr id="8" name="Footer Placeholder 7">
            <a:extLst>
              <a:ext uri="{FF2B5EF4-FFF2-40B4-BE49-F238E27FC236}">
                <a16:creationId xmlns:a16="http://schemas.microsoft.com/office/drawing/2014/main" id="{FCDBE6FA-6843-1D6A-650B-5395ABF98EC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0D11901-BD41-1078-378C-B904632D9279}"/>
              </a:ext>
            </a:extLst>
          </p:cNvPr>
          <p:cNvSpPr>
            <a:spLocks noGrp="1"/>
          </p:cNvSpPr>
          <p:nvPr>
            <p:ph type="sldNum" sz="quarter" idx="12"/>
          </p:nvPr>
        </p:nvSpPr>
        <p:spPr/>
        <p:txBody>
          <a:bodyPr/>
          <a:lstStyle/>
          <a:p>
            <a:fld id="{1A66DF2B-08E5-4152-9BB5-C2E365E4D9CE}" type="slidenum">
              <a:rPr lang="en-IN" smtClean="0"/>
              <a:t>‹#›</a:t>
            </a:fld>
            <a:endParaRPr lang="en-IN"/>
          </a:p>
        </p:txBody>
      </p:sp>
    </p:spTree>
    <p:extLst>
      <p:ext uri="{BB962C8B-B14F-4D97-AF65-F5344CB8AC3E}">
        <p14:creationId xmlns:p14="http://schemas.microsoft.com/office/powerpoint/2010/main" val="2600659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9D1D2-DC95-30D6-5055-D0D67CF92AC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7A929B6-4F21-352F-82EA-81E545BF92E3}"/>
              </a:ext>
            </a:extLst>
          </p:cNvPr>
          <p:cNvSpPr>
            <a:spLocks noGrp="1"/>
          </p:cNvSpPr>
          <p:nvPr>
            <p:ph type="dt" sz="half" idx="10"/>
          </p:nvPr>
        </p:nvSpPr>
        <p:spPr/>
        <p:txBody>
          <a:bodyPr/>
          <a:lstStyle/>
          <a:p>
            <a:fld id="{CE6C7E7C-1EBA-48DD-96FC-D318BB5DD7B6}" type="datetimeFigureOut">
              <a:rPr lang="en-IN" smtClean="0"/>
              <a:t>16-07-2024</a:t>
            </a:fld>
            <a:endParaRPr lang="en-IN"/>
          </a:p>
        </p:txBody>
      </p:sp>
      <p:sp>
        <p:nvSpPr>
          <p:cNvPr id="4" name="Footer Placeholder 3">
            <a:extLst>
              <a:ext uri="{FF2B5EF4-FFF2-40B4-BE49-F238E27FC236}">
                <a16:creationId xmlns:a16="http://schemas.microsoft.com/office/drawing/2014/main" id="{DC88EFDE-53CE-3B6B-B853-4E8B3FB10DE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72CC79E-E23D-D5AD-D135-4A7A7579B9B4}"/>
              </a:ext>
            </a:extLst>
          </p:cNvPr>
          <p:cNvSpPr>
            <a:spLocks noGrp="1"/>
          </p:cNvSpPr>
          <p:nvPr>
            <p:ph type="sldNum" sz="quarter" idx="12"/>
          </p:nvPr>
        </p:nvSpPr>
        <p:spPr/>
        <p:txBody>
          <a:bodyPr/>
          <a:lstStyle/>
          <a:p>
            <a:fld id="{1A66DF2B-08E5-4152-9BB5-C2E365E4D9CE}" type="slidenum">
              <a:rPr lang="en-IN" smtClean="0"/>
              <a:t>‹#›</a:t>
            </a:fld>
            <a:endParaRPr lang="en-IN"/>
          </a:p>
        </p:txBody>
      </p:sp>
    </p:spTree>
    <p:extLst>
      <p:ext uri="{BB962C8B-B14F-4D97-AF65-F5344CB8AC3E}">
        <p14:creationId xmlns:p14="http://schemas.microsoft.com/office/powerpoint/2010/main" val="1577734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A1F136-0627-61E7-A5C1-92D85E2BB9CC}"/>
              </a:ext>
            </a:extLst>
          </p:cNvPr>
          <p:cNvSpPr>
            <a:spLocks noGrp="1"/>
          </p:cNvSpPr>
          <p:nvPr>
            <p:ph type="dt" sz="half" idx="10"/>
          </p:nvPr>
        </p:nvSpPr>
        <p:spPr/>
        <p:txBody>
          <a:bodyPr/>
          <a:lstStyle/>
          <a:p>
            <a:fld id="{CE6C7E7C-1EBA-48DD-96FC-D318BB5DD7B6}" type="datetimeFigureOut">
              <a:rPr lang="en-IN" smtClean="0"/>
              <a:t>16-07-2024</a:t>
            </a:fld>
            <a:endParaRPr lang="en-IN"/>
          </a:p>
        </p:txBody>
      </p:sp>
      <p:sp>
        <p:nvSpPr>
          <p:cNvPr id="3" name="Footer Placeholder 2">
            <a:extLst>
              <a:ext uri="{FF2B5EF4-FFF2-40B4-BE49-F238E27FC236}">
                <a16:creationId xmlns:a16="http://schemas.microsoft.com/office/drawing/2014/main" id="{12E229EB-E18D-CD85-E474-256EB34EDC6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EB6406F-9156-5679-7E4D-0738D6AB471C}"/>
              </a:ext>
            </a:extLst>
          </p:cNvPr>
          <p:cNvSpPr>
            <a:spLocks noGrp="1"/>
          </p:cNvSpPr>
          <p:nvPr>
            <p:ph type="sldNum" sz="quarter" idx="12"/>
          </p:nvPr>
        </p:nvSpPr>
        <p:spPr/>
        <p:txBody>
          <a:bodyPr/>
          <a:lstStyle/>
          <a:p>
            <a:fld id="{1A66DF2B-08E5-4152-9BB5-C2E365E4D9CE}" type="slidenum">
              <a:rPr lang="en-IN" smtClean="0"/>
              <a:t>‹#›</a:t>
            </a:fld>
            <a:endParaRPr lang="en-IN"/>
          </a:p>
        </p:txBody>
      </p:sp>
    </p:spTree>
    <p:extLst>
      <p:ext uri="{BB962C8B-B14F-4D97-AF65-F5344CB8AC3E}">
        <p14:creationId xmlns:p14="http://schemas.microsoft.com/office/powerpoint/2010/main" val="813094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DBF1B-7B42-3F6F-D6EC-8BDD7731E8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140CF5C-24D0-2791-B6EA-6A07B000FC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71A8900-6DD9-82E9-18F6-457EAC772C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87322A-3664-E0EB-F2EB-8769E7A4370D}"/>
              </a:ext>
            </a:extLst>
          </p:cNvPr>
          <p:cNvSpPr>
            <a:spLocks noGrp="1"/>
          </p:cNvSpPr>
          <p:nvPr>
            <p:ph type="dt" sz="half" idx="10"/>
          </p:nvPr>
        </p:nvSpPr>
        <p:spPr/>
        <p:txBody>
          <a:bodyPr/>
          <a:lstStyle/>
          <a:p>
            <a:fld id="{CE6C7E7C-1EBA-48DD-96FC-D318BB5DD7B6}" type="datetimeFigureOut">
              <a:rPr lang="en-IN" smtClean="0"/>
              <a:t>16-07-2024</a:t>
            </a:fld>
            <a:endParaRPr lang="en-IN"/>
          </a:p>
        </p:txBody>
      </p:sp>
      <p:sp>
        <p:nvSpPr>
          <p:cNvPr id="6" name="Footer Placeholder 5">
            <a:extLst>
              <a:ext uri="{FF2B5EF4-FFF2-40B4-BE49-F238E27FC236}">
                <a16:creationId xmlns:a16="http://schemas.microsoft.com/office/drawing/2014/main" id="{2305FDBD-033F-135D-21B6-E1CBB5FD963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6501525-C278-1460-F348-40B688A45DE2}"/>
              </a:ext>
            </a:extLst>
          </p:cNvPr>
          <p:cNvSpPr>
            <a:spLocks noGrp="1"/>
          </p:cNvSpPr>
          <p:nvPr>
            <p:ph type="sldNum" sz="quarter" idx="12"/>
          </p:nvPr>
        </p:nvSpPr>
        <p:spPr/>
        <p:txBody>
          <a:bodyPr/>
          <a:lstStyle/>
          <a:p>
            <a:fld id="{1A66DF2B-08E5-4152-9BB5-C2E365E4D9CE}" type="slidenum">
              <a:rPr lang="en-IN" smtClean="0"/>
              <a:t>‹#›</a:t>
            </a:fld>
            <a:endParaRPr lang="en-IN"/>
          </a:p>
        </p:txBody>
      </p:sp>
    </p:spTree>
    <p:extLst>
      <p:ext uri="{BB962C8B-B14F-4D97-AF65-F5344CB8AC3E}">
        <p14:creationId xmlns:p14="http://schemas.microsoft.com/office/powerpoint/2010/main" val="1388999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02DE3-B98D-8BF1-C5F1-E88B5988CD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385E432-08A4-04D6-EC0F-A053F12989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B14310F-CE05-30F5-674C-CC9FA1C808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8713F5-BFF7-4022-66D5-FB6BD3CAA3CA}"/>
              </a:ext>
            </a:extLst>
          </p:cNvPr>
          <p:cNvSpPr>
            <a:spLocks noGrp="1"/>
          </p:cNvSpPr>
          <p:nvPr>
            <p:ph type="dt" sz="half" idx="10"/>
          </p:nvPr>
        </p:nvSpPr>
        <p:spPr/>
        <p:txBody>
          <a:bodyPr/>
          <a:lstStyle/>
          <a:p>
            <a:fld id="{CE6C7E7C-1EBA-48DD-96FC-D318BB5DD7B6}" type="datetimeFigureOut">
              <a:rPr lang="en-IN" smtClean="0"/>
              <a:t>16-07-2024</a:t>
            </a:fld>
            <a:endParaRPr lang="en-IN"/>
          </a:p>
        </p:txBody>
      </p:sp>
      <p:sp>
        <p:nvSpPr>
          <p:cNvPr id="6" name="Footer Placeholder 5">
            <a:extLst>
              <a:ext uri="{FF2B5EF4-FFF2-40B4-BE49-F238E27FC236}">
                <a16:creationId xmlns:a16="http://schemas.microsoft.com/office/drawing/2014/main" id="{08C646BC-43CE-CB7C-D67B-0BC1CFC3D62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190A775-0F3F-8DC1-90E5-B03F0D7CD7FC}"/>
              </a:ext>
            </a:extLst>
          </p:cNvPr>
          <p:cNvSpPr>
            <a:spLocks noGrp="1"/>
          </p:cNvSpPr>
          <p:nvPr>
            <p:ph type="sldNum" sz="quarter" idx="12"/>
          </p:nvPr>
        </p:nvSpPr>
        <p:spPr/>
        <p:txBody>
          <a:bodyPr/>
          <a:lstStyle/>
          <a:p>
            <a:fld id="{1A66DF2B-08E5-4152-9BB5-C2E365E4D9CE}" type="slidenum">
              <a:rPr lang="en-IN" smtClean="0"/>
              <a:t>‹#›</a:t>
            </a:fld>
            <a:endParaRPr lang="en-IN"/>
          </a:p>
        </p:txBody>
      </p:sp>
    </p:spTree>
    <p:extLst>
      <p:ext uri="{BB962C8B-B14F-4D97-AF65-F5344CB8AC3E}">
        <p14:creationId xmlns:p14="http://schemas.microsoft.com/office/powerpoint/2010/main" val="3236620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0A3494-E8ED-5752-F991-BEED877736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B8ED693-780C-CDB2-BBE3-5A7C2F025C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CCEED92-DF81-D48A-44CA-2EC0E281CD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6C7E7C-1EBA-48DD-96FC-D318BB5DD7B6}" type="datetimeFigureOut">
              <a:rPr lang="en-IN" smtClean="0"/>
              <a:t>16-07-2024</a:t>
            </a:fld>
            <a:endParaRPr lang="en-IN"/>
          </a:p>
        </p:txBody>
      </p:sp>
      <p:sp>
        <p:nvSpPr>
          <p:cNvPr id="5" name="Footer Placeholder 4">
            <a:extLst>
              <a:ext uri="{FF2B5EF4-FFF2-40B4-BE49-F238E27FC236}">
                <a16:creationId xmlns:a16="http://schemas.microsoft.com/office/drawing/2014/main" id="{F049A829-F389-144E-B32D-7334DFB69A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355C12B-ADC1-4F60-925F-6DEB074CFA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66DF2B-08E5-4152-9BB5-C2E365E4D9CE}" type="slidenum">
              <a:rPr lang="en-IN" smtClean="0"/>
              <a:t>‹#›</a:t>
            </a:fld>
            <a:endParaRPr lang="en-IN"/>
          </a:p>
        </p:txBody>
      </p:sp>
    </p:spTree>
    <p:extLst>
      <p:ext uri="{BB962C8B-B14F-4D97-AF65-F5344CB8AC3E}">
        <p14:creationId xmlns:p14="http://schemas.microsoft.com/office/powerpoint/2010/main" val="4951460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geeksforgeeks.org/spring-boot-spring-data-jpa/" TargetMode="Externa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hyperlink" Target="https://www.geeksforgeeks.org/introduction-to-jsp/"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100.png"/><Relationship Id="rId13" Type="http://schemas.openxmlformats.org/officeDocument/2006/relationships/image" Target="../media/image15.png"/><Relationship Id="rId18" Type="http://schemas.openxmlformats.org/officeDocument/2006/relationships/customXml" Target="../ink/ink8.xml"/><Relationship Id="rId3" Type="http://schemas.openxmlformats.org/officeDocument/2006/relationships/customXml" Target="../ink/ink1.xml"/><Relationship Id="rId21" Type="http://schemas.openxmlformats.org/officeDocument/2006/relationships/image" Target="../media/image17.png"/><Relationship Id="rId7" Type="http://schemas.openxmlformats.org/officeDocument/2006/relationships/customXml" Target="../ink/ink3.xml"/><Relationship Id="rId12" Type="http://schemas.openxmlformats.org/officeDocument/2006/relationships/image" Target="../media/image120.png"/><Relationship Id="rId17" Type="http://schemas.openxmlformats.org/officeDocument/2006/relationships/image" Target="../media/image150.png"/><Relationship Id="rId2" Type="http://schemas.openxmlformats.org/officeDocument/2006/relationships/image" Target="../media/image14.png"/><Relationship Id="rId16" Type="http://schemas.openxmlformats.org/officeDocument/2006/relationships/customXml" Target="../ink/ink7.xml"/><Relationship Id="rId20" Type="http://schemas.openxmlformats.org/officeDocument/2006/relationships/customXml" Target="../ink/ink9.xml"/><Relationship Id="rId1" Type="http://schemas.openxmlformats.org/officeDocument/2006/relationships/slideLayout" Target="../slideLayouts/slideLayout2.xml"/><Relationship Id="rId6" Type="http://schemas.openxmlformats.org/officeDocument/2006/relationships/image" Target="../media/image90.png"/><Relationship Id="rId11" Type="http://schemas.openxmlformats.org/officeDocument/2006/relationships/customXml" Target="../ink/ink5.xml"/><Relationship Id="rId5" Type="http://schemas.openxmlformats.org/officeDocument/2006/relationships/customXml" Target="../ink/ink2.xml"/><Relationship Id="rId15" Type="http://schemas.openxmlformats.org/officeDocument/2006/relationships/image" Target="../media/image140.png"/><Relationship Id="rId10" Type="http://schemas.openxmlformats.org/officeDocument/2006/relationships/image" Target="../media/image110.png"/><Relationship Id="rId19" Type="http://schemas.openxmlformats.org/officeDocument/2006/relationships/image" Target="../media/image160.png"/><Relationship Id="rId4" Type="http://schemas.openxmlformats.org/officeDocument/2006/relationships/image" Target="../media/image80.png"/><Relationship Id="rId9" Type="http://schemas.openxmlformats.org/officeDocument/2006/relationships/customXml" Target="../ink/ink4.xml"/><Relationship Id="rId14" Type="http://schemas.openxmlformats.org/officeDocument/2006/relationships/customXml" Target="../ink/ink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geeksforgeeks.org/how-to-make-post-request-in-java-spring/" TargetMode="External"/><Relationship Id="rId2" Type="http://schemas.openxmlformats.org/officeDocument/2006/relationships/hyperlink" Target="https://www.geeksforgeeks.org/how-to-make-get-method-request-in-java-spring/" TargetMode="External"/><Relationship Id="rId1" Type="http://schemas.openxmlformats.org/officeDocument/2006/relationships/slideLayout" Target="../slideLayouts/slideLayout2.xml"/><Relationship Id="rId5" Type="http://schemas.openxmlformats.org/officeDocument/2006/relationships/hyperlink" Target="https://www.geeksforgeeks.org/how-to-make-put-request-in-spring-boot/" TargetMode="External"/><Relationship Id="rId4" Type="http://schemas.openxmlformats.org/officeDocument/2006/relationships/hyperlink" Target="https://www.geeksforgeeks.org/how-to-make-delete-request-in-spring/"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localhost:8080/hello-world/path-variable/ABES"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blog.postman.com/intro-to-apis-what-is-an-api/"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www.facebook.com/prashant.tomer.946/"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00.png"/><Relationship Id="rId5" Type="http://schemas.openxmlformats.org/officeDocument/2006/relationships/customXml" Target="../ink/ink11.xml"/><Relationship Id="rId4" Type="http://schemas.openxmlformats.org/officeDocument/2006/relationships/image" Target="../media/image19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en.wikipedia.org/wiki/Convention_over_configuratio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BF41E-FB64-204C-E396-A5D9E0F4A3FB}"/>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BF7D3373-BEC2-C03B-7D81-6C5F4373781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0506589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BD290-E354-4851-AAC6-FF866A15A4B8}"/>
              </a:ext>
            </a:extLst>
          </p:cNvPr>
          <p:cNvSpPr>
            <a:spLocks noGrp="1"/>
          </p:cNvSpPr>
          <p:nvPr>
            <p:ph type="title"/>
          </p:nvPr>
        </p:nvSpPr>
        <p:spPr>
          <a:xfrm>
            <a:off x="1097280" y="286603"/>
            <a:ext cx="10058400" cy="952917"/>
          </a:xfrm>
        </p:spPr>
        <p:txBody>
          <a:bodyPr/>
          <a:lstStyle/>
          <a:p>
            <a:r>
              <a:rPr lang="en-IN" b="1" i="0" dirty="0">
                <a:solidFill>
                  <a:srgbClr val="292929"/>
                </a:solidFill>
                <a:effectLst/>
                <a:latin typeface="charter"/>
              </a:rPr>
              <a:t>Spring Boot Architecture</a:t>
            </a:r>
            <a:endParaRPr lang="en-IN" dirty="0"/>
          </a:p>
        </p:txBody>
      </p:sp>
      <p:pic>
        <p:nvPicPr>
          <p:cNvPr id="6" name="Picture 5">
            <a:extLst>
              <a:ext uri="{FF2B5EF4-FFF2-40B4-BE49-F238E27FC236}">
                <a16:creationId xmlns:a16="http://schemas.microsoft.com/office/drawing/2014/main" id="{C0518027-0BCD-169D-ACF7-5B8150F287F5}"/>
              </a:ext>
            </a:extLst>
          </p:cNvPr>
          <p:cNvPicPr>
            <a:picLocks noChangeAspect="1"/>
          </p:cNvPicPr>
          <p:nvPr/>
        </p:nvPicPr>
        <p:blipFill rotWithShape="1">
          <a:blip r:embed="rId2"/>
          <a:srcRect l="9474" t="8010" r="6460" b="7235"/>
          <a:stretch/>
        </p:blipFill>
        <p:spPr>
          <a:xfrm>
            <a:off x="350520" y="1356361"/>
            <a:ext cx="7437120" cy="4998720"/>
          </a:xfrm>
          <a:prstGeom prst="rect">
            <a:avLst/>
          </a:prstGeom>
        </p:spPr>
      </p:pic>
      <p:sp>
        <p:nvSpPr>
          <p:cNvPr id="7" name="TextBox 6">
            <a:extLst>
              <a:ext uri="{FF2B5EF4-FFF2-40B4-BE49-F238E27FC236}">
                <a16:creationId xmlns:a16="http://schemas.microsoft.com/office/drawing/2014/main" id="{13B49DAE-2138-2516-4C39-EC88CB23D21B}"/>
              </a:ext>
            </a:extLst>
          </p:cNvPr>
          <p:cNvSpPr txBox="1"/>
          <p:nvPr/>
        </p:nvSpPr>
        <p:spPr>
          <a:xfrm>
            <a:off x="7940040" y="1940560"/>
            <a:ext cx="4008120" cy="5078313"/>
          </a:xfrm>
          <a:prstGeom prst="rect">
            <a:avLst/>
          </a:prstGeom>
          <a:noFill/>
        </p:spPr>
        <p:txBody>
          <a:bodyPr wrap="square" rtlCol="0">
            <a:spAutoFit/>
          </a:bodyPr>
          <a:lstStyle/>
          <a:p>
            <a:pPr algn="l" fontAlgn="base">
              <a:buFont typeface="Arial" panose="020B0604020202020204" pitchFamily="34" charset="0"/>
              <a:buChar char="•"/>
            </a:pPr>
            <a:r>
              <a:rPr lang="en-US" b="1" i="0" dirty="0">
                <a:solidFill>
                  <a:srgbClr val="273239"/>
                </a:solidFill>
                <a:effectLst/>
                <a:highlight>
                  <a:srgbClr val="FFFFFF"/>
                </a:highlight>
                <a:latin typeface="Nunito" pitchFamily="2" charset="0"/>
              </a:rPr>
              <a:t>The Client makes an HTTP request(GET, PUT, POST, etc.)</a:t>
            </a:r>
          </a:p>
          <a:p>
            <a:pPr algn="l" fontAlgn="base">
              <a:buFont typeface="Arial" panose="020B0604020202020204" pitchFamily="34" charset="0"/>
              <a:buChar char="•"/>
            </a:pPr>
            <a:r>
              <a:rPr lang="en-US" b="1" i="0" dirty="0">
                <a:solidFill>
                  <a:srgbClr val="273239"/>
                </a:solidFill>
                <a:effectLst/>
                <a:highlight>
                  <a:srgbClr val="FFFFFF"/>
                </a:highlight>
                <a:latin typeface="Nunito" pitchFamily="2" charset="0"/>
              </a:rPr>
              <a:t>The HTTP request is forwarded to the Controller. The controller maps the request. It processes the handles and calls the server logic.</a:t>
            </a:r>
          </a:p>
          <a:p>
            <a:pPr algn="l" fontAlgn="base">
              <a:buFont typeface="Arial" panose="020B0604020202020204" pitchFamily="34" charset="0"/>
              <a:buChar char="•"/>
            </a:pPr>
            <a:r>
              <a:rPr lang="en-US" b="1" i="0" dirty="0">
                <a:solidFill>
                  <a:srgbClr val="273239"/>
                </a:solidFill>
                <a:effectLst/>
                <a:highlight>
                  <a:srgbClr val="FFFFFF"/>
                </a:highlight>
                <a:latin typeface="Nunito" pitchFamily="2" charset="0"/>
              </a:rPr>
              <a:t>The business logic is performed in the Service layer. The spring boot performs all the logic over the data of the database which is mapped to the spring boot model class through </a:t>
            </a:r>
            <a:r>
              <a:rPr lang="en-US" b="1" i="0" u="sng" dirty="0">
                <a:solidFill>
                  <a:srgbClr val="273239"/>
                </a:solidFill>
                <a:effectLst/>
                <a:highlight>
                  <a:srgbClr val="FFFFFF"/>
                </a:highlight>
                <a:latin typeface="Nunito" pitchFamily="2" charset="0"/>
                <a:hlinkClick r:id="rId3"/>
              </a:rPr>
              <a:t>Java Persistence Library</a:t>
            </a:r>
            <a:r>
              <a:rPr lang="en-US" b="1" i="0" dirty="0">
                <a:solidFill>
                  <a:srgbClr val="273239"/>
                </a:solidFill>
                <a:effectLst/>
                <a:highlight>
                  <a:srgbClr val="FFFFFF"/>
                </a:highlight>
                <a:latin typeface="Nunito" pitchFamily="2" charset="0"/>
              </a:rPr>
              <a:t>(JPA).</a:t>
            </a:r>
          </a:p>
          <a:p>
            <a:pPr algn="l" fontAlgn="base">
              <a:buFont typeface="Arial" panose="020B0604020202020204" pitchFamily="34" charset="0"/>
              <a:buChar char="•"/>
            </a:pPr>
            <a:r>
              <a:rPr lang="en-US" b="1" i="0" dirty="0">
                <a:solidFill>
                  <a:srgbClr val="273239"/>
                </a:solidFill>
                <a:effectLst/>
                <a:highlight>
                  <a:srgbClr val="FFFFFF"/>
                </a:highlight>
                <a:latin typeface="Nunito" pitchFamily="2" charset="0"/>
              </a:rPr>
              <a:t>The </a:t>
            </a:r>
            <a:r>
              <a:rPr lang="en-US" b="1" i="0" u="sng" dirty="0">
                <a:solidFill>
                  <a:srgbClr val="273239"/>
                </a:solidFill>
                <a:effectLst/>
                <a:highlight>
                  <a:srgbClr val="FFFFFF"/>
                </a:highlight>
                <a:latin typeface="Nunito" pitchFamily="2" charset="0"/>
                <a:hlinkClick r:id="rId4"/>
              </a:rPr>
              <a:t>JSP</a:t>
            </a:r>
            <a:r>
              <a:rPr lang="en-US" b="1" i="0" dirty="0">
                <a:solidFill>
                  <a:srgbClr val="273239"/>
                </a:solidFill>
                <a:effectLst/>
                <a:highlight>
                  <a:srgbClr val="FFFFFF"/>
                </a:highlight>
                <a:latin typeface="Nunito" pitchFamily="2" charset="0"/>
              </a:rPr>
              <a:t> page is returned as Response from the controller.</a:t>
            </a:r>
          </a:p>
          <a:p>
            <a:br>
              <a:rPr lang="en-US" dirty="0"/>
            </a:br>
            <a:endParaRPr lang="en-IN" dirty="0"/>
          </a:p>
        </p:txBody>
      </p:sp>
    </p:spTree>
    <p:extLst>
      <p:ext uri="{BB962C8B-B14F-4D97-AF65-F5344CB8AC3E}">
        <p14:creationId xmlns:p14="http://schemas.microsoft.com/office/powerpoint/2010/main" val="321993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83488-0129-D1A6-5808-1A3D24B7C96D}"/>
              </a:ext>
            </a:extLst>
          </p:cNvPr>
          <p:cNvSpPr>
            <a:spLocks noGrp="1"/>
          </p:cNvSpPr>
          <p:nvPr>
            <p:ph type="title"/>
          </p:nvPr>
        </p:nvSpPr>
        <p:spPr/>
        <p:txBody>
          <a:bodyPr/>
          <a:lstStyle/>
          <a:p>
            <a:r>
              <a:rPr lang="en-IN" dirty="0"/>
              <a:t>Spring Boot Starters</a:t>
            </a:r>
          </a:p>
        </p:txBody>
      </p:sp>
      <p:sp>
        <p:nvSpPr>
          <p:cNvPr id="3" name="Content Placeholder 2">
            <a:extLst>
              <a:ext uri="{FF2B5EF4-FFF2-40B4-BE49-F238E27FC236}">
                <a16:creationId xmlns:a16="http://schemas.microsoft.com/office/drawing/2014/main" id="{734FDB1C-AB29-E0EE-46A0-70C8427A1A7C}"/>
              </a:ext>
            </a:extLst>
          </p:cNvPr>
          <p:cNvSpPr>
            <a:spLocks noGrp="1"/>
          </p:cNvSpPr>
          <p:nvPr>
            <p:ph idx="1"/>
          </p:nvPr>
        </p:nvSpPr>
        <p:spPr/>
        <p:txBody>
          <a:bodyPr/>
          <a:lstStyle/>
          <a:p>
            <a:pPr>
              <a:buFont typeface="Arial" panose="020B0604020202020204" pitchFamily="34" charset="0"/>
              <a:buChar char="•"/>
            </a:pPr>
            <a:r>
              <a:rPr lang="en-IN" dirty="0"/>
              <a:t>Spring Boot starters are dependency descriptors</a:t>
            </a:r>
          </a:p>
          <a:p>
            <a:pPr>
              <a:buFont typeface="Arial" panose="020B0604020202020204" pitchFamily="34" charset="0"/>
              <a:buChar char="•"/>
            </a:pPr>
            <a:r>
              <a:rPr lang="en-IN" dirty="0"/>
              <a:t>Dependency: External libraries</a:t>
            </a:r>
          </a:p>
          <a:p>
            <a:pPr>
              <a:buFont typeface="Arial" panose="020B0604020202020204" pitchFamily="34" charset="0"/>
              <a:buChar char="•"/>
            </a:pPr>
            <a:r>
              <a:rPr lang="en-IN" dirty="0"/>
              <a:t>Descriptor: Configuration specific JARS and their Versions.</a:t>
            </a:r>
          </a:p>
          <a:p>
            <a:pPr>
              <a:buFont typeface="Arial" panose="020B0604020202020204" pitchFamily="34" charset="0"/>
              <a:buChar char="•"/>
            </a:pPr>
            <a:r>
              <a:rPr lang="en-IN" dirty="0"/>
              <a:t>Spring boot starter combines all the necessary libraries for a particular feature or technology into a single dependency.</a:t>
            </a:r>
          </a:p>
          <a:p>
            <a:pPr>
              <a:buFont typeface="Arial" panose="020B0604020202020204" pitchFamily="34" charset="0"/>
              <a:buChar char="•"/>
            </a:pPr>
            <a:r>
              <a:rPr lang="en-IN" dirty="0"/>
              <a:t>Example: web.jar, web-MVC.jar, validation.jar, tomcat.jar</a:t>
            </a:r>
          </a:p>
          <a:p>
            <a:pPr marL="0" indent="0">
              <a:buNone/>
            </a:pPr>
            <a:endParaRPr lang="en-IN" dirty="0"/>
          </a:p>
          <a:p>
            <a:pPr>
              <a:buFont typeface="Arial" panose="020B0604020202020204" pitchFamily="34" charset="0"/>
              <a:buChar char="•"/>
            </a:pPr>
            <a:endParaRPr lang="en-IN" dirty="0"/>
          </a:p>
        </p:txBody>
      </p:sp>
    </p:spTree>
    <p:extLst>
      <p:ext uri="{BB962C8B-B14F-4D97-AF65-F5344CB8AC3E}">
        <p14:creationId xmlns:p14="http://schemas.microsoft.com/office/powerpoint/2010/main" val="1955949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83488-0129-D1A6-5808-1A3D24B7C96D}"/>
              </a:ext>
            </a:extLst>
          </p:cNvPr>
          <p:cNvSpPr>
            <a:spLocks noGrp="1"/>
          </p:cNvSpPr>
          <p:nvPr>
            <p:ph type="title"/>
          </p:nvPr>
        </p:nvSpPr>
        <p:spPr/>
        <p:txBody>
          <a:bodyPr/>
          <a:lstStyle/>
          <a:p>
            <a:r>
              <a:rPr lang="en-IN" dirty="0"/>
              <a:t>Spring Tool Suite(STS)</a:t>
            </a:r>
          </a:p>
        </p:txBody>
      </p:sp>
      <p:sp>
        <p:nvSpPr>
          <p:cNvPr id="3" name="Content Placeholder 2">
            <a:extLst>
              <a:ext uri="{FF2B5EF4-FFF2-40B4-BE49-F238E27FC236}">
                <a16:creationId xmlns:a16="http://schemas.microsoft.com/office/drawing/2014/main" id="{734FDB1C-AB29-E0EE-46A0-70C8427A1A7C}"/>
              </a:ext>
            </a:extLst>
          </p:cNvPr>
          <p:cNvSpPr>
            <a:spLocks noGrp="1"/>
          </p:cNvSpPr>
          <p:nvPr>
            <p:ph idx="1"/>
          </p:nvPr>
        </p:nvSpPr>
        <p:spPr/>
        <p:txBody>
          <a:bodyPr/>
          <a:lstStyle/>
          <a:p>
            <a:pPr marL="0" indent="0">
              <a:buNone/>
            </a:pPr>
            <a:endParaRPr lang="en-IN" dirty="0"/>
          </a:p>
          <a:p>
            <a:pPr>
              <a:buFont typeface="Arial" panose="020B0604020202020204" pitchFamily="34" charset="0"/>
              <a:buChar char="•"/>
            </a:pPr>
            <a:endParaRPr lang="en-IN" dirty="0"/>
          </a:p>
        </p:txBody>
      </p:sp>
      <p:pic>
        <p:nvPicPr>
          <p:cNvPr id="5" name="Picture 4">
            <a:extLst>
              <a:ext uri="{FF2B5EF4-FFF2-40B4-BE49-F238E27FC236}">
                <a16:creationId xmlns:a16="http://schemas.microsoft.com/office/drawing/2014/main" id="{BFD07035-F1F8-3985-FECF-166AF3FE0E5A}"/>
              </a:ext>
            </a:extLst>
          </p:cNvPr>
          <p:cNvPicPr>
            <a:picLocks noChangeAspect="1"/>
          </p:cNvPicPr>
          <p:nvPr/>
        </p:nvPicPr>
        <p:blipFill>
          <a:blip r:embed="rId2"/>
          <a:stretch>
            <a:fillRect/>
          </a:stretch>
        </p:blipFill>
        <p:spPr>
          <a:xfrm>
            <a:off x="879448" y="583500"/>
            <a:ext cx="10428632" cy="5477639"/>
          </a:xfrm>
          <a:prstGeom prst="rect">
            <a:avLst/>
          </a:prstGeom>
        </p:spPr>
      </p:pic>
    </p:spTree>
    <p:extLst>
      <p:ext uri="{BB962C8B-B14F-4D97-AF65-F5344CB8AC3E}">
        <p14:creationId xmlns:p14="http://schemas.microsoft.com/office/powerpoint/2010/main" val="35939093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62BF5-CB55-7140-E723-3FD263FEFA8D}"/>
              </a:ext>
            </a:extLst>
          </p:cNvPr>
          <p:cNvSpPr>
            <a:spLocks noGrp="1"/>
          </p:cNvSpPr>
          <p:nvPr>
            <p:ph type="title"/>
          </p:nvPr>
        </p:nvSpPr>
        <p:spPr>
          <a:xfrm>
            <a:off x="1097280" y="286603"/>
            <a:ext cx="9245600" cy="871637"/>
          </a:xfrm>
        </p:spPr>
        <p:txBody>
          <a:bodyPr/>
          <a:lstStyle/>
          <a:p>
            <a:r>
              <a:rPr lang="en-IN" b="1" dirty="0" err="1"/>
              <a:t>Springboot</a:t>
            </a:r>
            <a:r>
              <a:rPr lang="en-IN" b="1" dirty="0"/>
              <a:t> code Structure</a:t>
            </a:r>
          </a:p>
        </p:txBody>
      </p:sp>
      <p:pic>
        <p:nvPicPr>
          <p:cNvPr id="7" name="Picture 6">
            <a:extLst>
              <a:ext uri="{FF2B5EF4-FFF2-40B4-BE49-F238E27FC236}">
                <a16:creationId xmlns:a16="http://schemas.microsoft.com/office/drawing/2014/main" id="{8F3412CA-B5F0-B3A9-4771-31B521977D58}"/>
              </a:ext>
            </a:extLst>
          </p:cNvPr>
          <p:cNvPicPr>
            <a:picLocks noChangeAspect="1"/>
          </p:cNvPicPr>
          <p:nvPr/>
        </p:nvPicPr>
        <p:blipFill>
          <a:blip r:embed="rId2"/>
          <a:stretch>
            <a:fillRect/>
          </a:stretch>
        </p:blipFill>
        <p:spPr>
          <a:xfrm>
            <a:off x="2834640" y="1074313"/>
            <a:ext cx="7788991" cy="5245207"/>
          </a:xfrm>
          <a:prstGeom prst="rect">
            <a:avLst/>
          </a:prstGeom>
        </p:spPr>
      </p:pic>
      <p:cxnSp>
        <p:nvCxnSpPr>
          <p:cNvPr id="9" name="Straight Arrow Connector 8">
            <a:extLst>
              <a:ext uri="{FF2B5EF4-FFF2-40B4-BE49-F238E27FC236}">
                <a16:creationId xmlns:a16="http://schemas.microsoft.com/office/drawing/2014/main" id="{58F79642-E179-7446-BC02-3236276E4038}"/>
              </a:ext>
            </a:extLst>
          </p:cNvPr>
          <p:cNvCxnSpPr/>
          <p:nvPr/>
        </p:nvCxnSpPr>
        <p:spPr>
          <a:xfrm flipV="1">
            <a:off x="5933440" y="1074313"/>
            <a:ext cx="3982720" cy="83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80F3CA24-0CEC-9AD0-5AFE-B447E7E156AE}"/>
              </a:ext>
            </a:extLst>
          </p:cNvPr>
          <p:cNvSpPr txBox="1"/>
          <p:nvPr/>
        </p:nvSpPr>
        <p:spPr>
          <a:xfrm>
            <a:off x="10068560" y="741680"/>
            <a:ext cx="1635760" cy="369332"/>
          </a:xfrm>
          <a:prstGeom prst="rect">
            <a:avLst/>
          </a:prstGeom>
          <a:noFill/>
        </p:spPr>
        <p:txBody>
          <a:bodyPr wrap="square" rtlCol="0">
            <a:spAutoFit/>
          </a:bodyPr>
          <a:lstStyle/>
          <a:p>
            <a:r>
              <a:rPr lang="en-IN" dirty="0"/>
              <a:t>App Name</a:t>
            </a:r>
          </a:p>
        </p:txBody>
      </p:sp>
      <p:cxnSp>
        <p:nvCxnSpPr>
          <p:cNvPr id="12" name="Straight Arrow Connector 11">
            <a:extLst>
              <a:ext uri="{FF2B5EF4-FFF2-40B4-BE49-F238E27FC236}">
                <a16:creationId xmlns:a16="http://schemas.microsoft.com/office/drawing/2014/main" id="{1D0B4187-CFDF-9E61-B3D0-C057CC5B4F59}"/>
              </a:ext>
            </a:extLst>
          </p:cNvPr>
          <p:cNvCxnSpPr/>
          <p:nvPr/>
        </p:nvCxnSpPr>
        <p:spPr>
          <a:xfrm flipH="1">
            <a:off x="2550160" y="1493520"/>
            <a:ext cx="1137920" cy="762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D8EE9D2F-A75D-3265-EF81-87152262FE0F}"/>
              </a:ext>
            </a:extLst>
          </p:cNvPr>
          <p:cNvSpPr txBox="1"/>
          <p:nvPr/>
        </p:nvSpPr>
        <p:spPr>
          <a:xfrm>
            <a:off x="1590040" y="2218821"/>
            <a:ext cx="1635760" cy="646331"/>
          </a:xfrm>
          <a:prstGeom prst="rect">
            <a:avLst/>
          </a:prstGeom>
          <a:noFill/>
        </p:spPr>
        <p:txBody>
          <a:bodyPr wrap="square" rtlCol="0">
            <a:spAutoFit/>
          </a:bodyPr>
          <a:lstStyle/>
          <a:p>
            <a:r>
              <a:rPr lang="en-IN" dirty="0"/>
              <a:t>Source package</a:t>
            </a:r>
          </a:p>
        </p:txBody>
      </p:sp>
      <p:cxnSp>
        <p:nvCxnSpPr>
          <p:cNvPr id="18" name="Straight Arrow Connector 17">
            <a:extLst>
              <a:ext uri="{FF2B5EF4-FFF2-40B4-BE49-F238E27FC236}">
                <a16:creationId xmlns:a16="http://schemas.microsoft.com/office/drawing/2014/main" id="{00B878DA-B5BD-FDAA-3E2D-5E677AB1CBA3}"/>
              </a:ext>
            </a:extLst>
          </p:cNvPr>
          <p:cNvCxnSpPr/>
          <p:nvPr/>
        </p:nvCxnSpPr>
        <p:spPr>
          <a:xfrm>
            <a:off x="9316720" y="1874520"/>
            <a:ext cx="944880" cy="38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A640672D-E7AB-15C5-5249-BCFB80C8732F}"/>
              </a:ext>
            </a:extLst>
          </p:cNvPr>
          <p:cNvSpPr txBox="1"/>
          <p:nvPr/>
        </p:nvSpPr>
        <p:spPr>
          <a:xfrm>
            <a:off x="10232471" y="2111339"/>
            <a:ext cx="1635760" cy="369332"/>
          </a:xfrm>
          <a:prstGeom prst="rect">
            <a:avLst/>
          </a:prstGeom>
          <a:noFill/>
        </p:spPr>
        <p:txBody>
          <a:bodyPr wrap="square" rtlCol="0">
            <a:spAutoFit/>
          </a:bodyPr>
          <a:lstStyle/>
          <a:p>
            <a:r>
              <a:rPr lang="en-IN" dirty="0"/>
              <a:t>Main class</a:t>
            </a:r>
          </a:p>
        </p:txBody>
      </p:sp>
      <p:cxnSp>
        <p:nvCxnSpPr>
          <p:cNvPr id="21" name="Straight Arrow Connector 20">
            <a:extLst>
              <a:ext uri="{FF2B5EF4-FFF2-40B4-BE49-F238E27FC236}">
                <a16:creationId xmlns:a16="http://schemas.microsoft.com/office/drawing/2014/main" id="{BA8246E8-A0C1-249E-A076-87DE69F5227E}"/>
              </a:ext>
            </a:extLst>
          </p:cNvPr>
          <p:cNvCxnSpPr/>
          <p:nvPr/>
        </p:nvCxnSpPr>
        <p:spPr>
          <a:xfrm flipV="1">
            <a:off x="5029200" y="5963920"/>
            <a:ext cx="2712720" cy="223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9665F31D-E8C8-C93C-CC3E-481276DBE1C2}"/>
              </a:ext>
            </a:extLst>
          </p:cNvPr>
          <p:cNvSpPr txBox="1"/>
          <p:nvPr/>
        </p:nvSpPr>
        <p:spPr>
          <a:xfrm>
            <a:off x="7843520" y="5779254"/>
            <a:ext cx="1635760" cy="646331"/>
          </a:xfrm>
          <a:prstGeom prst="rect">
            <a:avLst/>
          </a:prstGeom>
          <a:noFill/>
        </p:spPr>
        <p:txBody>
          <a:bodyPr wrap="square" rtlCol="0">
            <a:spAutoFit/>
          </a:bodyPr>
          <a:lstStyle/>
          <a:p>
            <a:r>
              <a:rPr lang="en-IN" dirty="0"/>
              <a:t>Pom file for dependencies</a:t>
            </a:r>
          </a:p>
        </p:txBody>
      </p:sp>
      <p:cxnSp>
        <p:nvCxnSpPr>
          <p:cNvPr id="24" name="Straight Arrow Connector 23">
            <a:extLst>
              <a:ext uri="{FF2B5EF4-FFF2-40B4-BE49-F238E27FC236}">
                <a16:creationId xmlns:a16="http://schemas.microsoft.com/office/drawing/2014/main" id="{FC36E71D-A1FE-C132-9668-F7826087F46D}"/>
              </a:ext>
            </a:extLst>
          </p:cNvPr>
          <p:cNvCxnSpPr/>
          <p:nvPr/>
        </p:nvCxnSpPr>
        <p:spPr>
          <a:xfrm flipV="1">
            <a:off x="7071360" y="3696916"/>
            <a:ext cx="1920240" cy="2350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AF825B6E-A349-EA4C-18DC-D9A2FD25F7B0}"/>
              </a:ext>
            </a:extLst>
          </p:cNvPr>
          <p:cNvSpPr txBox="1"/>
          <p:nvPr/>
        </p:nvSpPr>
        <p:spPr>
          <a:xfrm>
            <a:off x="9098280" y="3463389"/>
            <a:ext cx="1635760" cy="369332"/>
          </a:xfrm>
          <a:prstGeom prst="rect">
            <a:avLst/>
          </a:prstGeom>
          <a:noFill/>
        </p:spPr>
        <p:txBody>
          <a:bodyPr wrap="square" rtlCol="0">
            <a:spAutoFit/>
          </a:bodyPr>
          <a:lstStyle/>
          <a:p>
            <a:r>
              <a:rPr lang="en-IN" dirty="0"/>
              <a:t>Properties file</a:t>
            </a:r>
          </a:p>
        </p:txBody>
      </p:sp>
    </p:spTree>
    <p:extLst>
      <p:ext uri="{BB962C8B-B14F-4D97-AF65-F5344CB8AC3E}">
        <p14:creationId xmlns:p14="http://schemas.microsoft.com/office/powerpoint/2010/main" val="6958272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BD290-E354-4851-AAC6-FF866A15A4B8}"/>
              </a:ext>
            </a:extLst>
          </p:cNvPr>
          <p:cNvSpPr>
            <a:spLocks noGrp="1"/>
          </p:cNvSpPr>
          <p:nvPr>
            <p:ph type="title"/>
          </p:nvPr>
        </p:nvSpPr>
        <p:spPr>
          <a:xfrm>
            <a:off x="1097280" y="286603"/>
            <a:ext cx="10058400" cy="952917"/>
          </a:xfrm>
        </p:spPr>
        <p:txBody>
          <a:bodyPr/>
          <a:lstStyle/>
          <a:p>
            <a:r>
              <a:rPr lang="en-IN" b="1" i="0" dirty="0">
                <a:solidFill>
                  <a:srgbClr val="292929"/>
                </a:solidFill>
                <a:effectLst/>
                <a:latin typeface="charter"/>
              </a:rPr>
              <a:t>Spring Boot Annotations</a:t>
            </a:r>
            <a:endParaRPr lang="en-IN" dirty="0"/>
          </a:p>
        </p:txBody>
      </p:sp>
      <p:sp>
        <p:nvSpPr>
          <p:cNvPr id="3" name="Content Placeholder 2">
            <a:extLst>
              <a:ext uri="{FF2B5EF4-FFF2-40B4-BE49-F238E27FC236}">
                <a16:creationId xmlns:a16="http://schemas.microsoft.com/office/drawing/2014/main" id="{C39846DB-7AB0-4BE0-8029-041CA8B9B385}"/>
              </a:ext>
            </a:extLst>
          </p:cNvPr>
          <p:cNvSpPr>
            <a:spLocks noGrp="1"/>
          </p:cNvSpPr>
          <p:nvPr>
            <p:ph idx="1"/>
          </p:nvPr>
        </p:nvSpPr>
        <p:spPr>
          <a:xfrm>
            <a:off x="1097280" y="2108201"/>
            <a:ext cx="10058400" cy="4251959"/>
          </a:xfrm>
        </p:spPr>
        <p:txBody>
          <a:bodyPr>
            <a:normAutofit/>
          </a:bodyPr>
          <a:lstStyle/>
          <a:p>
            <a:r>
              <a:rPr lang="en-IN" sz="2400" b="0" i="0" dirty="0">
                <a:solidFill>
                  <a:srgbClr val="292929"/>
                </a:solidFill>
                <a:effectLst/>
                <a:latin typeface="charter"/>
              </a:rPr>
              <a:t>Spring Boot Annotations is a form of metadata that provides data about a program. Spring Boot Annotations are mostly placed in the following packages:</a:t>
            </a:r>
          </a:p>
          <a:p>
            <a:pPr algn="l">
              <a:buFont typeface="Arial" panose="020B0604020202020204" pitchFamily="34" charset="0"/>
              <a:buChar char="•"/>
            </a:pPr>
            <a:r>
              <a:rPr lang="en-IN" sz="2400" b="0" i="0" dirty="0" err="1">
                <a:solidFill>
                  <a:srgbClr val="292929"/>
                </a:solidFill>
                <a:effectLst/>
                <a:latin typeface="charter"/>
              </a:rPr>
              <a:t>org.springframework.boot.autoconfigure</a:t>
            </a:r>
            <a:endParaRPr lang="en-IN" sz="2400" b="0" i="0" dirty="0">
              <a:solidFill>
                <a:srgbClr val="292929"/>
              </a:solidFill>
              <a:effectLst/>
              <a:latin typeface="charter"/>
            </a:endParaRPr>
          </a:p>
          <a:p>
            <a:pPr algn="l">
              <a:buFont typeface="Arial" panose="020B0604020202020204" pitchFamily="34" charset="0"/>
              <a:buChar char="•"/>
            </a:pPr>
            <a:r>
              <a:rPr lang="en-IN" sz="2400" b="0" i="0" dirty="0" err="1">
                <a:solidFill>
                  <a:srgbClr val="292929"/>
                </a:solidFill>
                <a:effectLst/>
                <a:latin typeface="charter"/>
              </a:rPr>
              <a:t>org.springframework.boot.autoconfigure.condition</a:t>
            </a:r>
            <a:endParaRPr lang="en-IN" sz="2400" b="0" i="0" dirty="0">
              <a:solidFill>
                <a:srgbClr val="292929"/>
              </a:solidFill>
              <a:effectLst/>
              <a:latin typeface="charter"/>
            </a:endParaRPr>
          </a:p>
          <a:p>
            <a:br>
              <a:rPr lang="en-US" sz="2000" dirty="0"/>
            </a:br>
            <a:endParaRPr lang="en-IN" dirty="0"/>
          </a:p>
        </p:txBody>
      </p:sp>
    </p:spTree>
    <p:extLst>
      <p:ext uri="{BB962C8B-B14F-4D97-AF65-F5344CB8AC3E}">
        <p14:creationId xmlns:p14="http://schemas.microsoft.com/office/powerpoint/2010/main" val="7463289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BD290-E354-4851-AAC6-FF866A15A4B8}"/>
              </a:ext>
            </a:extLst>
          </p:cNvPr>
          <p:cNvSpPr>
            <a:spLocks noGrp="1"/>
          </p:cNvSpPr>
          <p:nvPr>
            <p:ph type="title"/>
          </p:nvPr>
        </p:nvSpPr>
        <p:spPr>
          <a:xfrm>
            <a:off x="1097280" y="286603"/>
            <a:ext cx="10058400" cy="952917"/>
          </a:xfrm>
        </p:spPr>
        <p:txBody>
          <a:bodyPr/>
          <a:lstStyle/>
          <a:p>
            <a:r>
              <a:rPr lang="en-IN" b="1" i="0" dirty="0">
                <a:solidFill>
                  <a:srgbClr val="292929"/>
                </a:solidFill>
                <a:effectLst/>
                <a:latin typeface="charter"/>
              </a:rPr>
              <a:t>Spring Boot Annotations</a:t>
            </a:r>
            <a:endParaRPr lang="en-IN" dirty="0"/>
          </a:p>
        </p:txBody>
      </p:sp>
      <p:sp>
        <p:nvSpPr>
          <p:cNvPr id="3" name="Content Placeholder 2">
            <a:extLst>
              <a:ext uri="{FF2B5EF4-FFF2-40B4-BE49-F238E27FC236}">
                <a16:creationId xmlns:a16="http://schemas.microsoft.com/office/drawing/2014/main" id="{C39846DB-7AB0-4BE0-8029-041CA8B9B385}"/>
              </a:ext>
            </a:extLst>
          </p:cNvPr>
          <p:cNvSpPr>
            <a:spLocks noGrp="1"/>
          </p:cNvSpPr>
          <p:nvPr>
            <p:ph idx="1"/>
          </p:nvPr>
        </p:nvSpPr>
        <p:spPr>
          <a:xfrm>
            <a:off x="1097280" y="2108201"/>
            <a:ext cx="10058400" cy="4251959"/>
          </a:xfrm>
        </p:spPr>
        <p:txBody>
          <a:bodyPr>
            <a:normAutofit/>
          </a:bodyPr>
          <a:lstStyle/>
          <a:p>
            <a:br>
              <a:rPr lang="en-US" sz="2000" dirty="0"/>
            </a:br>
            <a:endParaRPr lang="en-IN" dirty="0"/>
          </a:p>
        </p:txBody>
      </p:sp>
      <p:pic>
        <p:nvPicPr>
          <p:cNvPr id="5" name="Picture 4">
            <a:extLst>
              <a:ext uri="{FF2B5EF4-FFF2-40B4-BE49-F238E27FC236}">
                <a16:creationId xmlns:a16="http://schemas.microsoft.com/office/drawing/2014/main" id="{DD13353A-A224-D7A5-0D1B-27C3B63E5044}"/>
              </a:ext>
            </a:extLst>
          </p:cNvPr>
          <p:cNvPicPr>
            <a:picLocks noChangeAspect="1"/>
          </p:cNvPicPr>
          <p:nvPr/>
        </p:nvPicPr>
        <p:blipFill>
          <a:blip r:embed="rId2"/>
          <a:stretch>
            <a:fillRect/>
          </a:stretch>
        </p:blipFill>
        <p:spPr>
          <a:xfrm>
            <a:off x="1344528" y="2289706"/>
            <a:ext cx="10058400" cy="2597864"/>
          </a:xfrm>
          <a:prstGeom prst="rect">
            <a:avLst/>
          </a:prstGeom>
        </p:spPr>
      </p:pic>
    </p:spTree>
    <p:extLst>
      <p:ext uri="{BB962C8B-B14F-4D97-AF65-F5344CB8AC3E}">
        <p14:creationId xmlns:p14="http://schemas.microsoft.com/office/powerpoint/2010/main" val="17822552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BD290-E354-4851-AAC6-FF866A15A4B8}"/>
              </a:ext>
            </a:extLst>
          </p:cNvPr>
          <p:cNvSpPr>
            <a:spLocks noGrp="1"/>
          </p:cNvSpPr>
          <p:nvPr>
            <p:ph type="title"/>
          </p:nvPr>
        </p:nvSpPr>
        <p:spPr>
          <a:xfrm>
            <a:off x="1097280" y="286603"/>
            <a:ext cx="10058400" cy="952917"/>
          </a:xfrm>
        </p:spPr>
        <p:txBody>
          <a:bodyPr/>
          <a:lstStyle/>
          <a:p>
            <a:r>
              <a:rPr lang="en-IN" b="1" i="0" dirty="0">
                <a:solidFill>
                  <a:srgbClr val="292929"/>
                </a:solidFill>
                <a:effectLst/>
                <a:latin typeface="charter"/>
              </a:rPr>
              <a:t>Spring Boot </a:t>
            </a:r>
            <a:r>
              <a:rPr lang="en-IN" b="1" dirty="0">
                <a:solidFill>
                  <a:srgbClr val="292929"/>
                </a:solidFill>
                <a:latin typeface="charter"/>
              </a:rPr>
              <a:t>run() method</a:t>
            </a:r>
            <a:endParaRPr lang="en-IN" dirty="0"/>
          </a:p>
        </p:txBody>
      </p:sp>
      <p:sp>
        <p:nvSpPr>
          <p:cNvPr id="3" name="Content Placeholder 2">
            <a:extLst>
              <a:ext uri="{FF2B5EF4-FFF2-40B4-BE49-F238E27FC236}">
                <a16:creationId xmlns:a16="http://schemas.microsoft.com/office/drawing/2014/main" id="{C39846DB-7AB0-4BE0-8029-041CA8B9B385}"/>
              </a:ext>
            </a:extLst>
          </p:cNvPr>
          <p:cNvSpPr>
            <a:spLocks noGrp="1"/>
          </p:cNvSpPr>
          <p:nvPr>
            <p:ph idx="1"/>
          </p:nvPr>
        </p:nvSpPr>
        <p:spPr>
          <a:xfrm>
            <a:off x="1097280" y="2108201"/>
            <a:ext cx="10058400" cy="4251959"/>
          </a:xfrm>
        </p:spPr>
        <p:txBody>
          <a:bodyPr>
            <a:normAutofit/>
          </a:bodyPr>
          <a:lstStyle/>
          <a:p>
            <a:br>
              <a:rPr lang="en-US" sz="2000" dirty="0"/>
            </a:br>
            <a:endParaRPr lang="en-IN" dirty="0"/>
          </a:p>
        </p:txBody>
      </p:sp>
      <p:pic>
        <p:nvPicPr>
          <p:cNvPr id="6" name="Picture 5">
            <a:extLst>
              <a:ext uri="{FF2B5EF4-FFF2-40B4-BE49-F238E27FC236}">
                <a16:creationId xmlns:a16="http://schemas.microsoft.com/office/drawing/2014/main" id="{386C2B7F-C5F7-208C-AED0-D3EC1C5B81D7}"/>
              </a:ext>
            </a:extLst>
          </p:cNvPr>
          <p:cNvPicPr>
            <a:picLocks noChangeAspect="1"/>
          </p:cNvPicPr>
          <p:nvPr/>
        </p:nvPicPr>
        <p:blipFill>
          <a:blip r:embed="rId2"/>
          <a:stretch>
            <a:fillRect/>
          </a:stretch>
        </p:blipFill>
        <p:spPr>
          <a:xfrm>
            <a:off x="1369262" y="2108201"/>
            <a:ext cx="10141851" cy="2402839"/>
          </a:xfrm>
          <a:prstGeom prst="rect">
            <a:avLst/>
          </a:prstGeom>
        </p:spPr>
      </p:pic>
    </p:spTree>
    <p:extLst>
      <p:ext uri="{BB962C8B-B14F-4D97-AF65-F5344CB8AC3E}">
        <p14:creationId xmlns:p14="http://schemas.microsoft.com/office/powerpoint/2010/main" val="10869718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BD290-E354-4851-AAC6-FF866A15A4B8}"/>
              </a:ext>
            </a:extLst>
          </p:cNvPr>
          <p:cNvSpPr>
            <a:spLocks noGrp="1"/>
          </p:cNvSpPr>
          <p:nvPr>
            <p:ph type="title"/>
          </p:nvPr>
        </p:nvSpPr>
        <p:spPr>
          <a:xfrm>
            <a:off x="1066800" y="-147738"/>
            <a:ext cx="10058400" cy="952917"/>
          </a:xfrm>
        </p:spPr>
        <p:txBody>
          <a:bodyPr/>
          <a:lstStyle/>
          <a:p>
            <a:r>
              <a:rPr lang="en-IN" b="1" i="0" dirty="0">
                <a:solidFill>
                  <a:srgbClr val="292929"/>
                </a:solidFill>
                <a:effectLst/>
                <a:latin typeface="charter"/>
              </a:rPr>
              <a:t>Spring Boot resources folder</a:t>
            </a:r>
            <a:endParaRPr lang="en-IN" dirty="0"/>
          </a:p>
        </p:txBody>
      </p:sp>
      <p:sp>
        <p:nvSpPr>
          <p:cNvPr id="3" name="Content Placeholder 2">
            <a:extLst>
              <a:ext uri="{FF2B5EF4-FFF2-40B4-BE49-F238E27FC236}">
                <a16:creationId xmlns:a16="http://schemas.microsoft.com/office/drawing/2014/main" id="{C39846DB-7AB0-4BE0-8029-041CA8B9B385}"/>
              </a:ext>
            </a:extLst>
          </p:cNvPr>
          <p:cNvSpPr>
            <a:spLocks noGrp="1"/>
          </p:cNvSpPr>
          <p:nvPr>
            <p:ph idx="1"/>
          </p:nvPr>
        </p:nvSpPr>
        <p:spPr>
          <a:xfrm>
            <a:off x="1097280" y="2108201"/>
            <a:ext cx="10058400" cy="4251959"/>
          </a:xfrm>
        </p:spPr>
        <p:txBody>
          <a:bodyPr>
            <a:normAutofit/>
          </a:bodyPr>
          <a:lstStyle/>
          <a:p>
            <a:br>
              <a:rPr lang="en-US" sz="2000" dirty="0"/>
            </a:br>
            <a:endParaRPr lang="en-IN" dirty="0"/>
          </a:p>
        </p:txBody>
      </p:sp>
      <p:pic>
        <p:nvPicPr>
          <p:cNvPr id="5" name="Picture 4">
            <a:extLst>
              <a:ext uri="{FF2B5EF4-FFF2-40B4-BE49-F238E27FC236}">
                <a16:creationId xmlns:a16="http://schemas.microsoft.com/office/drawing/2014/main" id="{7FD6D914-1D6F-9FBC-0ABA-A194E789B10B}"/>
              </a:ext>
            </a:extLst>
          </p:cNvPr>
          <p:cNvPicPr>
            <a:picLocks noChangeAspect="1"/>
          </p:cNvPicPr>
          <p:nvPr/>
        </p:nvPicPr>
        <p:blipFill>
          <a:blip r:embed="rId2"/>
          <a:stretch>
            <a:fillRect/>
          </a:stretch>
        </p:blipFill>
        <p:spPr>
          <a:xfrm>
            <a:off x="1097280" y="927099"/>
            <a:ext cx="10058399" cy="5760087"/>
          </a:xfrm>
          <a:prstGeom prst="rect">
            <a:avLst/>
          </a:prstGeom>
        </p:spPr>
      </p:pic>
    </p:spTree>
    <p:extLst>
      <p:ext uri="{BB962C8B-B14F-4D97-AF65-F5344CB8AC3E}">
        <p14:creationId xmlns:p14="http://schemas.microsoft.com/office/powerpoint/2010/main" val="8723799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BD290-E354-4851-AAC6-FF866A15A4B8}"/>
              </a:ext>
            </a:extLst>
          </p:cNvPr>
          <p:cNvSpPr>
            <a:spLocks noGrp="1"/>
          </p:cNvSpPr>
          <p:nvPr>
            <p:ph type="title"/>
          </p:nvPr>
        </p:nvSpPr>
        <p:spPr>
          <a:xfrm>
            <a:off x="1066800" y="-147738"/>
            <a:ext cx="10058400" cy="952917"/>
          </a:xfrm>
        </p:spPr>
        <p:txBody>
          <a:bodyPr>
            <a:normAutofit fontScale="90000"/>
          </a:bodyPr>
          <a:lstStyle/>
          <a:p>
            <a:r>
              <a:rPr lang="en-IN" b="1" i="0" dirty="0">
                <a:solidFill>
                  <a:srgbClr val="292929"/>
                </a:solidFill>
                <a:effectLst/>
                <a:latin typeface="charter"/>
              </a:rPr>
              <a:t>Spring Boot </a:t>
            </a:r>
            <a:r>
              <a:rPr lang="en-IN" b="1" dirty="0">
                <a:solidFill>
                  <a:srgbClr val="292929"/>
                </a:solidFill>
                <a:latin typeface="charter"/>
              </a:rPr>
              <a:t>Normal</a:t>
            </a:r>
            <a:r>
              <a:rPr lang="en-IN" b="1" i="0" dirty="0">
                <a:solidFill>
                  <a:srgbClr val="292929"/>
                </a:solidFill>
                <a:effectLst/>
                <a:latin typeface="charter"/>
              </a:rPr>
              <a:t> Application “</a:t>
            </a:r>
            <a:r>
              <a:rPr lang="en-IN" b="1" dirty="0">
                <a:solidFill>
                  <a:srgbClr val="292929"/>
                </a:solidFill>
                <a:latin typeface="charter"/>
              </a:rPr>
              <a:t>pom.xml”</a:t>
            </a:r>
            <a:endParaRPr lang="en-IN" dirty="0"/>
          </a:p>
        </p:txBody>
      </p:sp>
      <p:sp>
        <p:nvSpPr>
          <p:cNvPr id="3" name="Content Placeholder 2">
            <a:extLst>
              <a:ext uri="{FF2B5EF4-FFF2-40B4-BE49-F238E27FC236}">
                <a16:creationId xmlns:a16="http://schemas.microsoft.com/office/drawing/2014/main" id="{C39846DB-7AB0-4BE0-8029-041CA8B9B385}"/>
              </a:ext>
            </a:extLst>
          </p:cNvPr>
          <p:cNvSpPr>
            <a:spLocks noGrp="1"/>
          </p:cNvSpPr>
          <p:nvPr>
            <p:ph idx="1"/>
          </p:nvPr>
        </p:nvSpPr>
        <p:spPr>
          <a:xfrm>
            <a:off x="1097280" y="2108201"/>
            <a:ext cx="10058400" cy="4251959"/>
          </a:xfrm>
        </p:spPr>
        <p:txBody>
          <a:bodyPr>
            <a:normAutofit/>
          </a:bodyPr>
          <a:lstStyle/>
          <a:p>
            <a:br>
              <a:rPr lang="en-US" sz="2000" dirty="0"/>
            </a:br>
            <a:endParaRPr lang="en-IN" dirty="0"/>
          </a:p>
        </p:txBody>
      </p:sp>
      <p:pic>
        <p:nvPicPr>
          <p:cNvPr id="8" name="Picture 7">
            <a:extLst>
              <a:ext uri="{FF2B5EF4-FFF2-40B4-BE49-F238E27FC236}">
                <a16:creationId xmlns:a16="http://schemas.microsoft.com/office/drawing/2014/main" id="{51499C4B-B142-C9A2-B91F-80A95853C64E}"/>
              </a:ext>
            </a:extLst>
          </p:cNvPr>
          <p:cNvPicPr>
            <a:picLocks noChangeAspect="1"/>
          </p:cNvPicPr>
          <p:nvPr/>
        </p:nvPicPr>
        <p:blipFill>
          <a:blip r:embed="rId2"/>
          <a:stretch>
            <a:fillRect/>
          </a:stretch>
        </p:blipFill>
        <p:spPr>
          <a:xfrm>
            <a:off x="1300571" y="2253813"/>
            <a:ext cx="10315149" cy="2257227"/>
          </a:xfrm>
          <a:prstGeom prst="rect">
            <a:avLst/>
          </a:prstGeom>
        </p:spPr>
      </p:pic>
    </p:spTree>
    <p:extLst>
      <p:ext uri="{BB962C8B-B14F-4D97-AF65-F5344CB8AC3E}">
        <p14:creationId xmlns:p14="http://schemas.microsoft.com/office/powerpoint/2010/main" val="8812739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BD290-E354-4851-AAC6-FF866A15A4B8}"/>
              </a:ext>
            </a:extLst>
          </p:cNvPr>
          <p:cNvSpPr>
            <a:spLocks noGrp="1"/>
          </p:cNvSpPr>
          <p:nvPr>
            <p:ph type="title"/>
          </p:nvPr>
        </p:nvSpPr>
        <p:spPr>
          <a:xfrm>
            <a:off x="1066800" y="-147738"/>
            <a:ext cx="10058400" cy="952917"/>
          </a:xfrm>
        </p:spPr>
        <p:txBody>
          <a:bodyPr/>
          <a:lstStyle/>
          <a:p>
            <a:r>
              <a:rPr lang="en-IN" b="1" i="0" dirty="0">
                <a:solidFill>
                  <a:srgbClr val="292929"/>
                </a:solidFill>
                <a:effectLst/>
                <a:latin typeface="charter"/>
              </a:rPr>
              <a:t>Spring Boot Web Application “</a:t>
            </a:r>
            <a:r>
              <a:rPr lang="en-IN" b="1" dirty="0">
                <a:solidFill>
                  <a:srgbClr val="292929"/>
                </a:solidFill>
                <a:latin typeface="charter"/>
              </a:rPr>
              <a:t>pom.xml”</a:t>
            </a:r>
            <a:endParaRPr lang="en-IN" dirty="0"/>
          </a:p>
        </p:txBody>
      </p:sp>
      <p:sp>
        <p:nvSpPr>
          <p:cNvPr id="3" name="Content Placeholder 2">
            <a:extLst>
              <a:ext uri="{FF2B5EF4-FFF2-40B4-BE49-F238E27FC236}">
                <a16:creationId xmlns:a16="http://schemas.microsoft.com/office/drawing/2014/main" id="{C39846DB-7AB0-4BE0-8029-041CA8B9B385}"/>
              </a:ext>
            </a:extLst>
          </p:cNvPr>
          <p:cNvSpPr>
            <a:spLocks noGrp="1"/>
          </p:cNvSpPr>
          <p:nvPr>
            <p:ph idx="1"/>
          </p:nvPr>
        </p:nvSpPr>
        <p:spPr>
          <a:xfrm>
            <a:off x="1097280" y="2108201"/>
            <a:ext cx="10058400" cy="4251959"/>
          </a:xfrm>
        </p:spPr>
        <p:txBody>
          <a:bodyPr>
            <a:normAutofit/>
          </a:bodyPr>
          <a:lstStyle/>
          <a:p>
            <a:br>
              <a:rPr lang="en-US" sz="2000" dirty="0"/>
            </a:br>
            <a:endParaRPr lang="en-IN" dirty="0"/>
          </a:p>
        </p:txBody>
      </p:sp>
      <p:pic>
        <p:nvPicPr>
          <p:cNvPr id="6" name="Picture 5">
            <a:extLst>
              <a:ext uri="{FF2B5EF4-FFF2-40B4-BE49-F238E27FC236}">
                <a16:creationId xmlns:a16="http://schemas.microsoft.com/office/drawing/2014/main" id="{7285F6BE-FDB5-5634-E9F5-002D96BFC6BC}"/>
              </a:ext>
            </a:extLst>
          </p:cNvPr>
          <p:cNvPicPr>
            <a:picLocks noChangeAspect="1"/>
          </p:cNvPicPr>
          <p:nvPr/>
        </p:nvPicPr>
        <p:blipFill>
          <a:blip r:embed="rId2"/>
          <a:stretch>
            <a:fillRect/>
          </a:stretch>
        </p:blipFill>
        <p:spPr>
          <a:xfrm>
            <a:off x="1097280" y="747907"/>
            <a:ext cx="10058400" cy="2720588"/>
          </a:xfrm>
          <a:prstGeom prst="rect">
            <a:avLst/>
          </a:prstGeom>
        </p:spPr>
      </p:pic>
      <p:pic>
        <p:nvPicPr>
          <p:cNvPr id="5" name="Picture 4">
            <a:extLst>
              <a:ext uri="{FF2B5EF4-FFF2-40B4-BE49-F238E27FC236}">
                <a16:creationId xmlns:a16="http://schemas.microsoft.com/office/drawing/2014/main" id="{88D000AB-B48C-AE94-0BBC-30F2E464F948}"/>
              </a:ext>
            </a:extLst>
          </p:cNvPr>
          <p:cNvPicPr>
            <a:picLocks noChangeAspect="1"/>
          </p:cNvPicPr>
          <p:nvPr/>
        </p:nvPicPr>
        <p:blipFill>
          <a:blip r:embed="rId3"/>
          <a:stretch>
            <a:fillRect/>
          </a:stretch>
        </p:blipFill>
        <p:spPr>
          <a:xfrm>
            <a:off x="1236716" y="3732732"/>
            <a:ext cx="10058399" cy="1993245"/>
          </a:xfrm>
          <a:prstGeom prst="rect">
            <a:avLst/>
          </a:prstGeom>
        </p:spPr>
      </p:pic>
    </p:spTree>
    <p:extLst>
      <p:ext uri="{BB962C8B-B14F-4D97-AF65-F5344CB8AC3E}">
        <p14:creationId xmlns:p14="http://schemas.microsoft.com/office/powerpoint/2010/main" val="2717475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648929" y="639097"/>
            <a:ext cx="6253317" cy="3686015"/>
          </a:xfrm>
        </p:spPr>
        <p:txBody>
          <a:bodyPr>
            <a:normAutofit/>
          </a:bodyPr>
          <a:lstStyle/>
          <a:p>
            <a:r>
              <a:rPr lang="en-US" sz="8000" dirty="0"/>
              <a:t>Spring BOOT Using REST API</a:t>
            </a:r>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632899" y="4672739"/>
            <a:ext cx="6269347" cy="1021498"/>
          </a:xfrm>
        </p:spPr>
        <p:txBody>
          <a:bodyPr>
            <a:normAutofit/>
          </a:bodyPr>
          <a:lstStyle/>
          <a:p>
            <a:r>
              <a:rPr lang="en-US" sz="2400" dirty="0">
                <a:solidFill>
                  <a:schemeClr val="tx1">
                    <a:lumMod val="85000"/>
                    <a:lumOff val="15000"/>
                  </a:schemeClr>
                </a:solidFill>
              </a:rPr>
              <a:t>ABES Engine</a:t>
            </a:r>
            <a:r>
              <a:rPr lang="en-US" dirty="0">
                <a:solidFill>
                  <a:schemeClr val="tx1">
                    <a:lumMod val="85000"/>
                    <a:lumOff val="15000"/>
                  </a:schemeClr>
                </a:solidFill>
              </a:rPr>
              <a:t>ering College, Ghaziabad</a:t>
            </a:r>
            <a:endParaRPr lang="en-US" sz="2400" dirty="0">
              <a:solidFill>
                <a:schemeClr val="tx1">
                  <a:lumMod val="85000"/>
                  <a:lumOff val="15000"/>
                </a:schemeClr>
              </a:solidFill>
            </a:endParaRPr>
          </a:p>
        </p:txBody>
      </p: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7556686" y="1"/>
            <a:ext cx="4635315" cy="6857999"/>
          </a:xfrm>
          <a:prstGeom prst="rect">
            <a:avLst/>
          </a:prstGeom>
        </p:spPr>
      </p:pic>
    </p:spTree>
    <p:extLst>
      <p:ext uri="{BB962C8B-B14F-4D97-AF65-F5344CB8AC3E}">
        <p14:creationId xmlns:p14="http://schemas.microsoft.com/office/powerpoint/2010/main" val="39127473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947F6-A378-EA23-F126-2E770D5B64A1}"/>
              </a:ext>
            </a:extLst>
          </p:cNvPr>
          <p:cNvSpPr>
            <a:spLocks noGrp="1"/>
          </p:cNvSpPr>
          <p:nvPr>
            <p:ph type="title"/>
          </p:nvPr>
        </p:nvSpPr>
        <p:spPr/>
        <p:txBody>
          <a:bodyPr/>
          <a:lstStyle/>
          <a:p>
            <a:r>
              <a:rPr lang="en-IN" b="1" dirty="0"/>
              <a:t>Spring Boot Runners</a:t>
            </a:r>
          </a:p>
        </p:txBody>
      </p:sp>
      <p:sp>
        <p:nvSpPr>
          <p:cNvPr id="3" name="Content Placeholder 2">
            <a:extLst>
              <a:ext uri="{FF2B5EF4-FFF2-40B4-BE49-F238E27FC236}">
                <a16:creationId xmlns:a16="http://schemas.microsoft.com/office/drawing/2014/main" id="{57FAE11E-A69D-C390-CB50-0E8D85364845}"/>
              </a:ext>
            </a:extLst>
          </p:cNvPr>
          <p:cNvSpPr>
            <a:spLocks noGrp="1"/>
          </p:cNvSpPr>
          <p:nvPr>
            <p:ph idx="1"/>
          </p:nvPr>
        </p:nvSpPr>
        <p:spPr/>
        <p:txBody>
          <a:bodyPr/>
          <a:lstStyle/>
          <a:p>
            <a:r>
              <a:rPr lang="en-US" dirty="0"/>
              <a:t>In Spring Boot, runners are components used to execute code when the application is started. They are typically implemented using Spring's </a:t>
            </a:r>
            <a:r>
              <a:rPr lang="en-US" dirty="0" err="1"/>
              <a:t>ApplicationRunner</a:t>
            </a:r>
            <a:r>
              <a:rPr lang="en-US" dirty="0"/>
              <a:t> or </a:t>
            </a:r>
            <a:r>
              <a:rPr lang="en-US" dirty="0" err="1"/>
              <a:t>CommandLineRunner</a:t>
            </a:r>
            <a:r>
              <a:rPr lang="en-US" dirty="0"/>
              <a:t> interfaces. These runners allow you to perform tasks such as database initialization, data loading, or any custom startup logic.</a:t>
            </a:r>
            <a:endParaRPr lang="en-IN" dirty="0"/>
          </a:p>
        </p:txBody>
      </p:sp>
    </p:spTree>
    <p:extLst>
      <p:ext uri="{BB962C8B-B14F-4D97-AF65-F5344CB8AC3E}">
        <p14:creationId xmlns:p14="http://schemas.microsoft.com/office/powerpoint/2010/main" val="5282639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3E94D-09A1-8AC7-354F-E49279BFB0C3}"/>
              </a:ext>
            </a:extLst>
          </p:cNvPr>
          <p:cNvSpPr>
            <a:spLocks noGrp="1"/>
          </p:cNvSpPr>
          <p:nvPr>
            <p:ph type="title"/>
          </p:nvPr>
        </p:nvSpPr>
        <p:spPr/>
        <p:txBody>
          <a:bodyPr/>
          <a:lstStyle/>
          <a:p>
            <a:r>
              <a:rPr lang="en-IN" b="1" dirty="0"/>
              <a:t>Application Runner</a:t>
            </a:r>
          </a:p>
        </p:txBody>
      </p:sp>
      <p:sp>
        <p:nvSpPr>
          <p:cNvPr id="3" name="Content Placeholder 2">
            <a:extLst>
              <a:ext uri="{FF2B5EF4-FFF2-40B4-BE49-F238E27FC236}">
                <a16:creationId xmlns:a16="http://schemas.microsoft.com/office/drawing/2014/main" id="{8BF2311D-1457-A47C-B648-4F16E6725ED6}"/>
              </a:ext>
            </a:extLst>
          </p:cNvPr>
          <p:cNvSpPr>
            <a:spLocks noGrp="1"/>
          </p:cNvSpPr>
          <p:nvPr>
            <p:ph idx="1"/>
          </p:nvPr>
        </p:nvSpPr>
        <p:spPr>
          <a:xfrm>
            <a:off x="1097280" y="2108201"/>
            <a:ext cx="3119120" cy="3760891"/>
          </a:xfrm>
        </p:spPr>
        <p:txBody>
          <a:bodyPr>
            <a:normAutofit fontScale="92500" lnSpcReduction="10000"/>
          </a:bodyPr>
          <a:lstStyle/>
          <a:p>
            <a:r>
              <a:rPr lang="en-US" dirty="0"/>
              <a:t>The </a:t>
            </a:r>
            <a:r>
              <a:rPr lang="en-US" dirty="0" err="1"/>
              <a:t>ApplicationRunner</a:t>
            </a:r>
            <a:r>
              <a:rPr lang="en-US" dirty="0"/>
              <a:t> interface in Spring Boot provides a way to execute code after the application context is initialized and before Spring Boot starts servicing incoming requests</a:t>
            </a:r>
          </a:p>
          <a:p>
            <a:endParaRPr lang="en-IN" dirty="0"/>
          </a:p>
        </p:txBody>
      </p:sp>
      <p:pic>
        <p:nvPicPr>
          <p:cNvPr id="5" name="Picture 4">
            <a:extLst>
              <a:ext uri="{FF2B5EF4-FFF2-40B4-BE49-F238E27FC236}">
                <a16:creationId xmlns:a16="http://schemas.microsoft.com/office/drawing/2014/main" id="{1BA3BE4B-35D1-5DC3-D0AC-B8DBEF69A688}"/>
              </a:ext>
            </a:extLst>
          </p:cNvPr>
          <p:cNvPicPr>
            <a:picLocks noChangeAspect="1"/>
          </p:cNvPicPr>
          <p:nvPr/>
        </p:nvPicPr>
        <p:blipFill>
          <a:blip r:embed="rId2"/>
          <a:stretch>
            <a:fillRect/>
          </a:stretch>
        </p:blipFill>
        <p:spPr>
          <a:xfrm>
            <a:off x="4124960" y="1737360"/>
            <a:ext cx="8798560" cy="4693920"/>
          </a:xfrm>
          <a:prstGeom prst="rect">
            <a:avLst/>
          </a:prstGeom>
        </p:spPr>
      </p:pic>
    </p:spTree>
    <p:extLst>
      <p:ext uri="{BB962C8B-B14F-4D97-AF65-F5344CB8AC3E}">
        <p14:creationId xmlns:p14="http://schemas.microsoft.com/office/powerpoint/2010/main" val="1406457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58E0D-1563-B5B3-6780-2E55D9479099}"/>
              </a:ext>
            </a:extLst>
          </p:cNvPr>
          <p:cNvSpPr>
            <a:spLocks noGrp="1"/>
          </p:cNvSpPr>
          <p:nvPr>
            <p:ph type="title"/>
          </p:nvPr>
        </p:nvSpPr>
        <p:spPr>
          <a:xfrm>
            <a:off x="1097280" y="286603"/>
            <a:ext cx="10058400" cy="780197"/>
          </a:xfrm>
        </p:spPr>
        <p:txBody>
          <a:bodyPr/>
          <a:lstStyle/>
          <a:p>
            <a:r>
              <a:rPr lang="en-IN" b="1" dirty="0" err="1"/>
              <a:t>CommandLine</a:t>
            </a:r>
            <a:r>
              <a:rPr lang="en-IN" b="1" dirty="0"/>
              <a:t> Runner</a:t>
            </a:r>
          </a:p>
        </p:txBody>
      </p:sp>
      <p:sp>
        <p:nvSpPr>
          <p:cNvPr id="3" name="Content Placeholder 2">
            <a:extLst>
              <a:ext uri="{FF2B5EF4-FFF2-40B4-BE49-F238E27FC236}">
                <a16:creationId xmlns:a16="http://schemas.microsoft.com/office/drawing/2014/main" id="{1995F57B-F154-7464-94E0-8D66662FB476}"/>
              </a:ext>
            </a:extLst>
          </p:cNvPr>
          <p:cNvSpPr>
            <a:spLocks noGrp="1"/>
          </p:cNvSpPr>
          <p:nvPr>
            <p:ph idx="1"/>
          </p:nvPr>
        </p:nvSpPr>
        <p:spPr>
          <a:xfrm>
            <a:off x="1097280" y="1209041"/>
            <a:ext cx="2987040" cy="3992879"/>
          </a:xfrm>
        </p:spPr>
        <p:txBody>
          <a:bodyPr>
            <a:normAutofit fontScale="85000" lnSpcReduction="20000"/>
          </a:bodyPr>
          <a:lstStyle/>
          <a:p>
            <a:r>
              <a:rPr lang="en-US" dirty="0"/>
              <a:t>Similar to </a:t>
            </a:r>
            <a:r>
              <a:rPr lang="en-US" dirty="0" err="1"/>
              <a:t>ApplicationRunner</a:t>
            </a:r>
            <a:r>
              <a:rPr lang="en-US" dirty="0"/>
              <a:t>, </a:t>
            </a:r>
            <a:r>
              <a:rPr lang="en-US" dirty="0" err="1"/>
              <a:t>CommandLineRunner</a:t>
            </a:r>
            <a:r>
              <a:rPr lang="en-US" dirty="0"/>
              <a:t> is an alternative interface that provides a run method with an array of String arguments. These arguments are passed directly to the application when it is started from the command line.</a:t>
            </a:r>
            <a:endParaRPr lang="en-IN" dirty="0"/>
          </a:p>
        </p:txBody>
      </p:sp>
      <p:sp>
        <p:nvSpPr>
          <p:cNvPr id="5" name="TextBox 4">
            <a:extLst>
              <a:ext uri="{FF2B5EF4-FFF2-40B4-BE49-F238E27FC236}">
                <a16:creationId xmlns:a16="http://schemas.microsoft.com/office/drawing/2014/main" id="{46650973-53CE-D8BD-855C-FA47E914F69A}"/>
              </a:ext>
            </a:extLst>
          </p:cNvPr>
          <p:cNvSpPr txBox="1"/>
          <p:nvPr/>
        </p:nvSpPr>
        <p:spPr>
          <a:xfrm>
            <a:off x="5059682" y="1358820"/>
            <a:ext cx="6807198" cy="3693319"/>
          </a:xfrm>
          <a:prstGeom prst="rect">
            <a:avLst/>
          </a:prstGeom>
          <a:noFill/>
        </p:spPr>
        <p:txBody>
          <a:bodyPr wrap="square">
            <a:spAutoFit/>
          </a:bodyPr>
          <a:lstStyle/>
          <a:p>
            <a:r>
              <a:rPr lang="en-IN" dirty="0"/>
              <a:t>import </a:t>
            </a:r>
            <a:r>
              <a:rPr lang="en-IN" dirty="0" err="1"/>
              <a:t>org.springframework.boot.CommandLineRunner</a:t>
            </a:r>
            <a:r>
              <a:rPr lang="en-IN" dirty="0"/>
              <a:t>;</a:t>
            </a:r>
          </a:p>
          <a:p>
            <a:r>
              <a:rPr lang="en-IN" dirty="0"/>
              <a:t>import </a:t>
            </a:r>
            <a:r>
              <a:rPr lang="en-IN" dirty="0" err="1"/>
              <a:t>org.springframework.stereotype.Component</a:t>
            </a:r>
            <a:r>
              <a:rPr lang="en-IN" dirty="0"/>
              <a:t>;</a:t>
            </a:r>
          </a:p>
          <a:p>
            <a:endParaRPr lang="en-IN" dirty="0"/>
          </a:p>
          <a:p>
            <a:r>
              <a:rPr lang="en-IN" dirty="0"/>
              <a:t>@Component</a:t>
            </a:r>
          </a:p>
          <a:p>
            <a:r>
              <a:rPr lang="en-IN" dirty="0"/>
              <a:t>public class </a:t>
            </a:r>
            <a:r>
              <a:rPr lang="en-IN" dirty="0" err="1"/>
              <a:t>MyCommandLineRunner</a:t>
            </a:r>
            <a:r>
              <a:rPr lang="en-IN" dirty="0"/>
              <a:t> implements </a:t>
            </a:r>
            <a:r>
              <a:rPr lang="en-IN" dirty="0" err="1"/>
              <a:t>CommandLineRunner</a:t>
            </a:r>
            <a:r>
              <a:rPr lang="en-IN" dirty="0"/>
              <a:t> {</a:t>
            </a:r>
          </a:p>
          <a:p>
            <a:endParaRPr lang="en-IN" dirty="0"/>
          </a:p>
          <a:p>
            <a:r>
              <a:rPr lang="en-IN" dirty="0"/>
              <a:t>    @Override</a:t>
            </a:r>
          </a:p>
          <a:p>
            <a:r>
              <a:rPr lang="en-IN" dirty="0"/>
              <a:t>    public void run(String... </a:t>
            </a:r>
            <a:r>
              <a:rPr lang="en-IN" dirty="0" err="1"/>
              <a:t>args</a:t>
            </a:r>
            <a:r>
              <a:rPr lang="en-IN" dirty="0"/>
              <a:t>) throws Exception {</a:t>
            </a:r>
          </a:p>
          <a:p>
            <a:r>
              <a:rPr lang="en-IN" dirty="0"/>
              <a:t>        // Code to execute on application startup</a:t>
            </a:r>
          </a:p>
          <a:p>
            <a:r>
              <a:rPr lang="en-IN" dirty="0"/>
              <a:t>        </a:t>
            </a:r>
            <a:r>
              <a:rPr lang="en-IN" dirty="0" err="1"/>
              <a:t>System.out.println</a:t>
            </a:r>
            <a:r>
              <a:rPr lang="en-IN" dirty="0"/>
              <a:t>("</a:t>
            </a:r>
            <a:r>
              <a:rPr lang="en-IN" dirty="0" err="1"/>
              <a:t>CommandLineRunner</a:t>
            </a:r>
            <a:r>
              <a:rPr lang="en-IN" dirty="0"/>
              <a:t> is running...");</a:t>
            </a:r>
          </a:p>
          <a:p>
            <a:r>
              <a:rPr lang="en-IN" dirty="0"/>
              <a:t>    }</a:t>
            </a:r>
          </a:p>
          <a:p>
            <a:r>
              <a:rPr lang="en-IN" dirty="0"/>
              <a:t>}</a:t>
            </a:r>
          </a:p>
        </p:txBody>
      </p:sp>
    </p:spTree>
    <p:extLst>
      <p:ext uri="{BB962C8B-B14F-4D97-AF65-F5344CB8AC3E}">
        <p14:creationId xmlns:p14="http://schemas.microsoft.com/office/powerpoint/2010/main" val="4714272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9DF19-7162-7930-CACC-ADBF54517B43}"/>
              </a:ext>
            </a:extLst>
          </p:cNvPr>
          <p:cNvSpPr>
            <a:spLocks noGrp="1"/>
          </p:cNvSpPr>
          <p:nvPr>
            <p:ph type="title"/>
          </p:nvPr>
        </p:nvSpPr>
        <p:spPr/>
        <p:txBody>
          <a:bodyPr/>
          <a:lstStyle/>
          <a:p>
            <a:r>
              <a:rPr lang="en-IN" b="1" dirty="0" err="1"/>
              <a:t>Springboot</a:t>
            </a:r>
            <a:r>
              <a:rPr lang="en-IN" b="1" dirty="0"/>
              <a:t> Logger</a:t>
            </a:r>
          </a:p>
        </p:txBody>
      </p:sp>
      <p:sp>
        <p:nvSpPr>
          <p:cNvPr id="3" name="Content Placeholder 2">
            <a:extLst>
              <a:ext uri="{FF2B5EF4-FFF2-40B4-BE49-F238E27FC236}">
                <a16:creationId xmlns:a16="http://schemas.microsoft.com/office/drawing/2014/main" id="{C6F41327-6359-5EC6-0AC0-F47E25CC4A07}"/>
              </a:ext>
            </a:extLst>
          </p:cNvPr>
          <p:cNvSpPr>
            <a:spLocks noGrp="1"/>
          </p:cNvSpPr>
          <p:nvPr>
            <p:ph idx="1"/>
          </p:nvPr>
        </p:nvSpPr>
        <p:spPr>
          <a:xfrm>
            <a:off x="1097280" y="2108201"/>
            <a:ext cx="10058400" cy="3967479"/>
          </a:xfrm>
        </p:spPr>
        <p:txBody>
          <a:bodyPr>
            <a:normAutofit fontScale="77500" lnSpcReduction="20000"/>
          </a:bodyPr>
          <a:lstStyle/>
          <a:p>
            <a:r>
              <a:rPr lang="en-US" dirty="0"/>
              <a:t>In Spring Boot applications, logging is an essential aspect of monitoring and debugging. Spring Boot integrates with popular logging frameworks like </a:t>
            </a:r>
            <a:r>
              <a:rPr lang="en-US" dirty="0" err="1"/>
              <a:t>Logback</a:t>
            </a:r>
            <a:r>
              <a:rPr lang="en-US" dirty="0"/>
              <a:t>, Log4j2, and Java Util Logging (JUL). Here’s a guide on how to use logging in a Spring Boot application with an example using </a:t>
            </a:r>
            <a:r>
              <a:rPr lang="en-US" dirty="0" err="1"/>
              <a:t>Logback</a:t>
            </a:r>
            <a:r>
              <a:rPr lang="en-US" dirty="0"/>
              <a:t>.</a:t>
            </a:r>
          </a:p>
          <a:p>
            <a:pPr marL="0" indent="0" algn="ctr">
              <a:buNone/>
            </a:pPr>
            <a:r>
              <a:rPr lang="en-US" dirty="0"/>
              <a:t> </a:t>
            </a:r>
            <a:r>
              <a:rPr lang="en-US" sz="2000" dirty="0">
                <a:solidFill>
                  <a:srgbClr val="FF0000"/>
                </a:solidFill>
              </a:rPr>
              <a:t>Steps to add Logger in </a:t>
            </a:r>
            <a:r>
              <a:rPr lang="en-US" sz="2000" dirty="0" err="1">
                <a:solidFill>
                  <a:srgbClr val="FF0000"/>
                </a:solidFill>
              </a:rPr>
              <a:t>Springboot</a:t>
            </a:r>
            <a:r>
              <a:rPr lang="en-US" sz="2000" dirty="0">
                <a:solidFill>
                  <a:srgbClr val="FF0000"/>
                </a:solidFill>
              </a:rPr>
              <a:t> App</a:t>
            </a:r>
            <a:r>
              <a:rPr lang="en-US" dirty="0"/>
              <a:t> </a:t>
            </a:r>
          </a:p>
          <a:p>
            <a:pPr marL="0" indent="0" algn="ctr">
              <a:buNone/>
            </a:pPr>
            <a:r>
              <a:rPr lang="en-US" b="1" dirty="0">
                <a:solidFill>
                  <a:srgbClr val="FF0000"/>
                </a:solidFill>
                <a:highlight>
                  <a:srgbClr val="FFFF00"/>
                </a:highlight>
              </a:rPr>
              <a:t>Step1: </a:t>
            </a:r>
            <a:r>
              <a:rPr lang="en-US" dirty="0"/>
              <a:t>Add dependency in POM.XML File</a:t>
            </a:r>
          </a:p>
          <a:p>
            <a:pPr marL="0" indent="0" algn="ctr">
              <a:buNone/>
            </a:pPr>
            <a:r>
              <a:rPr lang="en-US" dirty="0"/>
              <a:t>&lt;!-- https://mvnrepository.com/artifact/org.slf4j/slf4j-api --&gt;</a:t>
            </a:r>
          </a:p>
          <a:p>
            <a:pPr marL="0" indent="0" algn="ctr">
              <a:buNone/>
            </a:pPr>
            <a:r>
              <a:rPr lang="en-US" dirty="0"/>
              <a:t>&lt;dependency&gt;</a:t>
            </a:r>
          </a:p>
          <a:p>
            <a:pPr marL="0" indent="0" algn="ctr">
              <a:buNone/>
            </a:pPr>
            <a:r>
              <a:rPr lang="en-US" dirty="0"/>
              <a:t>    &lt;</a:t>
            </a:r>
            <a:r>
              <a:rPr lang="en-US" dirty="0" err="1"/>
              <a:t>groupId</a:t>
            </a:r>
            <a:r>
              <a:rPr lang="en-US" dirty="0"/>
              <a:t>&gt;org.slf4j&lt;/</a:t>
            </a:r>
            <a:r>
              <a:rPr lang="en-US" dirty="0" err="1"/>
              <a:t>groupId</a:t>
            </a:r>
            <a:r>
              <a:rPr lang="en-US" dirty="0"/>
              <a:t>&gt;</a:t>
            </a:r>
          </a:p>
          <a:p>
            <a:pPr marL="0" indent="0" algn="ctr">
              <a:buNone/>
            </a:pPr>
            <a:r>
              <a:rPr lang="en-US" dirty="0"/>
              <a:t>    &lt;</a:t>
            </a:r>
            <a:r>
              <a:rPr lang="en-US" dirty="0" err="1"/>
              <a:t>artifactId</a:t>
            </a:r>
            <a:r>
              <a:rPr lang="en-US" dirty="0"/>
              <a:t>&gt;slf4j-api&lt;/</a:t>
            </a:r>
            <a:r>
              <a:rPr lang="en-US" dirty="0" err="1"/>
              <a:t>artifactId</a:t>
            </a:r>
            <a:r>
              <a:rPr lang="en-US" dirty="0"/>
              <a:t>&gt;</a:t>
            </a:r>
          </a:p>
          <a:p>
            <a:pPr marL="0" indent="0" algn="ctr">
              <a:buNone/>
            </a:pPr>
            <a:r>
              <a:rPr lang="en-US" dirty="0"/>
              <a:t>    &lt;version&gt;2.0.13&lt;/version&gt;</a:t>
            </a:r>
          </a:p>
          <a:p>
            <a:pPr marL="0" indent="0" algn="ctr">
              <a:buNone/>
            </a:pPr>
            <a:r>
              <a:rPr lang="en-US" dirty="0"/>
              <a:t>&lt;/dependency&gt;</a:t>
            </a:r>
          </a:p>
          <a:p>
            <a:pPr marL="0" indent="0" algn="ctr">
              <a:buNone/>
            </a:pPr>
            <a:endParaRPr lang="en-US" dirty="0"/>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29129170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34C75E-9400-0349-F6A4-782DF0AD0B73}"/>
              </a:ext>
            </a:extLst>
          </p:cNvPr>
          <p:cNvSpPr>
            <a:spLocks noGrp="1"/>
          </p:cNvSpPr>
          <p:nvPr>
            <p:ph idx="1"/>
          </p:nvPr>
        </p:nvSpPr>
        <p:spPr>
          <a:xfrm>
            <a:off x="1097280" y="203201"/>
            <a:ext cx="10058400" cy="5665892"/>
          </a:xfrm>
        </p:spPr>
        <p:txBody>
          <a:bodyPr/>
          <a:lstStyle/>
          <a:p>
            <a:r>
              <a:rPr lang="en-IN" dirty="0"/>
              <a:t>Step2: import relevant package in  either Controller , Service or repositories etc.</a:t>
            </a:r>
          </a:p>
        </p:txBody>
      </p:sp>
      <p:pic>
        <p:nvPicPr>
          <p:cNvPr id="5" name="Picture 4">
            <a:extLst>
              <a:ext uri="{FF2B5EF4-FFF2-40B4-BE49-F238E27FC236}">
                <a16:creationId xmlns:a16="http://schemas.microsoft.com/office/drawing/2014/main" id="{7ED2A7B5-9F08-A1BB-4949-A593391C2F25}"/>
              </a:ext>
            </a:extLst>
          </p:cNvPr>
          <p:cNvPicPr>
            <a:picLocks noChangeAspect="1"/>
          </p:cNvPicPr>
          <p:nvPr/>
        </p:nvPicPr>
        <p:blipFill>
          <a:blip r:embed="rId2"/>
          <a:stretch>
            <a:fillRect/>
          </a:stretch>
        </p:blipFill>
        <p:spPr>
          <a:xfrm>
            <a:off x="1097280" y="619760"/>
            <a:ext cx="9530080" cy="4869921"/>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0580C165-D6A4-5FAB-635A-15B70F2CF507}"/>
                  </a:ext>
                </a:extLst>
              </p14:cNvPr>
              <p14:cNvContentPartPr/>
              <p14:nvPr/>
            </p14:nvContentPartPr>
            <p14:xfrm>
              <a:off x="1656120" y="1381640"/>
              <a:ext cx="364320" cy="82080"/>
            </p14:xfrm>
          </p:contentPart>
        </mc:Choice>
        <mc:Fallback xmlns="">
          <p:pic>
            <p:nvPicPr>
              <p:cNvPr id="6" name="Ink 5">
                <a:extLst>
                  <a:ext uri="{FF2B5EF4-FFF2-40B4-BE49-F238E27FC236}">
                    <a16:creationId xmlns:a16="http://schemas.microsoft.com/office/drawing/2014/main" id="{0580C165-D6A4-5FAB-635A-15B70F2CF507}"/>
                  </a:ext>
                </a:extLst>
              </p:cNvPr>
              <p:cNvPicPr/>
              <p:nvPr/>
            </p:nvPicPr>
            <p:blipFill>
              <a:blip r:embed="rId4"/>
              <a:stretch>
                <a:fillRect/>
              </a:stretch>
            </p:blipFill>
            <p:spPr>
              <a:xfrm>
                <a:off x="1647480" y="1373000"/>
                <a:ext cx="381960" cy="997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51B635A6-8432-84AD-C852-40A1C27F79C3}"/>
                  </a:ext>
                </a:extLst>
              </p14:cNvPr>
              <p14:cNvContentPartPr/>
              <p14:nvPr/>
            </p14:nvContentPartPr>
            <p14:xfrm>
              <a:off x="5415240" y="1421600"/>
              <a:ext cx="4573080" cy="113400"/>
            </p14:xfrm>
          </p:contentPart>
        </mc:Choice>
        <mc:Fallback xmlns="">
          <p:pic>
            <p:nvPicPr>
              <p:cNvPr id="7" name="Ink 6">
                <a:extLst>
                  <a:ext uri="{FF2B5EF4-FFF2-40B4-BE49-F238E27FC236}">
                    <a16:creationId xmlns:a16="http://schemas.microsoft.com/office/drawing/2014/main" id="{51B635A6-8432-84AD-C852-40A1C27F79C3}"/>
                  </a:ext>
                </a:extLst>
              </p:cNvPr>
              <p:cNvPicPr/>
              <p:nvPr/>
            </p:nvPicPr>
            <p:blipFill>
              <a:blip r:embed="rId6"/>
              <a:stretch>
                <a:fillRect/>
              </a:stretch>
            </p:blipFill>
            <p:spPr>
              <a:xfrm>
                <a:off x="5406240" y="1412600"/>
                <a:ext cx="4590720" cy="1310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30C5F458-1D7F-D0B4-57F0-CCB9CC48A19D}"/>
                  </a:ext>
                </a:extLst>
              </p14:cNvPr>
              <p14:cNvContentPartPr/>
              <p14:nvPr/>
            </p14:nvContentPartPr>
            <p14:xfrm>
              <a:off x="1147080" y="487040"/>
              <a:ext cx="1781640" cy="591120"/>
            </p14:xfrm>
          </p:contentPart>
        </mc:Choice>
        <mc:Fallback xmlns="">
          <p:pic>
            <p:nvPicPr>
              <p:cNvPr id="8" name="Ink 7">
                <a:extLst>
                  <a:ext uri="{FF2B5EF4-FFF2-40B4-BE49-F238E27FC236}">
                    <a16:creationId xmlns:a16="http://schemas.microsoft.com/office/drawing/2014/main" id="{30C5F458-1D7F-D0B4-57F0-CCB9CC48A19D}"/>
                  </a:ext>
                </a:extLst>
              </p:cNvPr>
              <p:cNvPicPr/>
              <p:nvPr/>
            </p:nvPicPr>
            <p:blipFill>
              <a:blip r:embed="rId8"/>
              <a:stretch>
                <a:fillRect/>
              </a:stretch>
            </p:blipFill>
            <p:spPr>
              <a:xfrm>
                <a:off x="1138440" y="478400"/>
                <a:ext cx="1799280" cy="6087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3" name="Ink 12">
                <a:extLst>
                  <a:ext uri="{FF2B5EF4-FFF2-40B4-BE49-F238E27FC236}">
                    <a16:creationId xmlns:a16="http://schemas.microsoft.com/office/drawing/2014/main" id="{A67102C4-D6F9-A4E2-4942-95B2EECDCA22}"/>
                  </a:ext>
                </a:extLst>
              </p14:cNvPr>
              <p14:cNvContentPartPr/>
              <p14:nvPr/>
            </p14:nvContentPartPr>
            <p14:xfrm>
              <a:off x="1451640" y="3901280"/>
              <a:ext cx="145800" cy="820800"/>
            </p14:xfrm>
          </p:contentPart>
        </mc:Choice>
        <mc:Fallback xmlns="">
          <p:pic>
            <p:nvPicPr>
              <p:cNvPr id="13" name="Ink 12">
                <a:extLst>
                  <a:ext uri="{FF2B5EF4-FFF2-40B4-BE49-F238E27FC236}">
                    <a16:creationId xmlns:a16="http://schemas.microsoft.com/office/drawing/2014/main" id="{A67102C4-D6F9-A4E2-4942-95B2EECDCA22}"/>
                  </a:ext>
                </a:extLst>
              </p:cNvPr>
              <p:cNvPicPr/>
              <p:nvPr/>
            </p:nvPicPr>
            <p:blipFill>
              <a:blip r:embed="rId10"/>
              <a:stretch>
                <a:fillRect/>
              </a:stretch>
            </p:blipFill>
            <p:spPr>
              <a:xfrm>
                <a:off x="1442640" y="3892280"/>
                <a:ext cx="163440" cy="8384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4" name="Ink 13">
                <a:extLst>
                  <a:ext uri="{FF2B5EF4-FFF2-40B4-BE49-F238E27FC236}">
                    <a16:creationId xmlns:a16="http://schemas.microsoft.com/office/drawing/2014/main" id="{80AACA1D-658D-549D-128C-F64F223E0CD5}"/>
                  </a:ext>
                </a:extLst>
              </p14:cNvPr>
              <p14:cNvContentPartPr/>
              <p14:nvPr/>
            </p14:nvContentPartPr>
            <p14:xfrm>
              <a:off x="4846080" y="3769160"/>
              <a:ext cx="489240" cy="723240"/>
            </p14:xfrm>
          </p:contentPart>
        </mc:Choice>
        <mc:Fallback xmlns="">
          <p:pic>
            <p:nvPicPr>
              <p:cNvPr id="14" name="Ink 13">
                <a:extLst>
                  <a:ext uri="{FF2B5EF4-FFF2-40B4-BE49-F238E27FC236}">
                    <a16:creationId xmlns:a16="http://schemas.microsoft.com/office/drawing/2014/main" id="{80AACA1D-658D-549D-128C-F64F223E0CD5}"/>
                  </a:ext>
                </a:extLst>
              </p:cNvPr>
              <p:cNvPicPr/>
              <p:nvPr/>
            </p:nvPicPr>
            <p:blipFill>
              <a:blip r:embed="rId12"/>
              <a:stretch>
                <a:fillRect/>
              </a:stretch>
            </p:blipFill>
            <p:spPr>
              <a:xfrm>
                <a:off x="4837440" y="3760520"/>
                <a:ext cx="506880" cy="740880"/>
              </a:xfrm>
              <a:prstGeom prst="rect">
                <a:avLst/>
              </a:prstGeom>
            </p:spPr>
          </p:pic>
        </mc:Fallback>
      </mc:AlternateContent>
      <p:pic>
        <p:nvPicPr>
          <p:cNvPr id="16" name="Picture 15">
            <a:extLst>
              <a:ext uri="{FF2B5EF4-FFF2-40B4-BE49-F238E27FC236}">
                <a16:creationId xmlns:a16="http://schemas.microsoft.com/office/drawing/2014/main" id="{18125E03-F8E3-A497-4F69-AAC05F8C5BAF}"/>
              </a:ext>
            </a:extLst>
          </p:cNvPr>
          <p:cNvPicPr>
            <a:picLocks noChangeAspect="1"/>
          </p:cNvPicPr>
          <p:nvPr/>
        </p:nvPicPr>
        <p:blipFill>
          <a:blip r:embed="rId13"/>
          <a:stretch>
            <a:fillRect/>
          </a:stretch>
        </p:blipFill>
        <p:spPr>
          <a:xfrm>
            <a:off x="5785125" y="4035199"/>
            <a:ext cx="6597989" cy="1966614"/>
          </a:xfrm>
          <a:prstGeom prst="rect">
            <a:avLst/>
          </a:prstGeom>
        </p:spPr>
      </p:pic>
      <p:grpSp>
        <p:nvGrpSpPr>
          <p:cNvPr id="23" name="Group 22">
            <a:extLst>
              <a:ext uri="{FF2B5EF4-FFF2-40B4-BE49-F238E27FC236}">
                <a16:creationId xmlns:a16="http://schemas.microsoft.com/office/drawing/2014/main" id="{032E1628-E38D-172E-6EF7-5B632400F7D6}"/>
              </a:ext>
            </a:extLst>
          </p:cNvPr>
          <p:cNvGrpSpPr/>
          <p:nvPr/>
        </p:nvGrpSpPr>
        <p:grpSpPr>
          <a:xfrm>
            <a:off x="10376040" y="4612640"/>
            <a:ext cx="1716840" cy="1141200"/>
            <a:chOff x="10376040" y="4612640"/>
            <a:chExt cx="1716840" cy="1141200"/>
          </a:xfrm>
        </p:grpSpPr>
        <mc:AlternateContent xmlns:mc="http://schemas.openxmlformats.org/markup-compatibility/2006" xmlns:p14="http://schemas.microsoft.com/office/powerpoint/2010/main">
          <mc:Choice Requires="p14">
            <p:contentPart p14:bwMode="auto" r:id="rId14">
              <p14:nvContentPartPr>
                <p14:cNvPr id="18" name="Ink 17">
                  <a:extLst>
                    <a:ext uri="{FF2B5EF4-FFF2-40B4-BE49-F238E27FC236}">
                      <a16:creationId xmlns:a16="http://schemas.microsoft.com/office/drawing/2014/main" id="{B804B5CB-C99E-450F-CCC9-9B9C65153AB5}"/>
                    </a:ext>
                  </a:extLst>
                </p14:cNvPr>
                <p14:cNvContentPartPr/>
                <p14:nvPr/>
              </p14:nvContentPartPr>
              <p14:xfrm>
                <a:off x="10376040" y="4612640"/>
                <a:ext cx="869400" cy="1141200"/>
              </p14:xfrm>
            </p:contentPart>
          </mc:Choice>
          <mc:Fallback xmlns="">
            <p:pic>
              <p:nvPicPr>
                <p:cNvPr id="18" name="Ink 17">
                  <a:extLst>
                    <a:ext uri="{FF2B5EF4-FFF2-40B4-BE49-F238E27FC236}">
                      <a16:creationId xmlns:a16="http://schemas.microsoft.com/office/drawing/2014/main" id="{B804B5CB-C99E-450F-CCC9-9B9C65153AB5}"/>
                    </a:ext>
                  </a:extLst>
                </p:cNvPr>
                <p:cNvPicPr/>
                <p:nvPr/>
              </p:nvPicPr>
              <p:blipFill>
                <a:blip r:embed="rId15"/>
                <a:stretch>
                  <a:fillRect/>
                </a:stretch>
              </p:blipFill>
              <p:spPr>
                <a:xfrm>
                  <a:off x="10367040" y="4603640"/>
                  <a:ext cx="887040" cy="11588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9" name="Ink 18">
                  <a:extLst>
                    <a:ext uri="{FF2B5EF4-FFF2-40B4-BE49-F238E27FC236}">
                      <a16:creationId xmlns:a16="http://schemas.microsoft.com/office/drawing/2014/main" id="{A9935034-F20D-94A5-3488-5DD887CEEE12}"/>
                    </a:ext>
                  </a:extLst>
                </p14:cNvPr>
                <p14:cNvContentPartPr/>
                <p14:nvPr/>
              </p14:nvContentPartPr>
              <p14:xfrm>
                <a:off x="11335800" y="4856000"/>
                <a:ext cx="137520" cy="253800"/>
              </p14:xfrm>
            </p:contentPart>
          </mc:Choice>
          <mc:Fallback xmlns="">
            <p:pic>
              <p:nvPicPr>
                <p:cNvPr id="19" name="Ink 18">
                  <a:extLst>
                    <a:ext uri="{FF2B5EF4-FFF2-40B4-BE49-F238E27FC236}">
                      <a16:creationId xmlns:a16="http://schemas.microsoft.com/office/drawing/2014/main" id="{A9935034-F20D-94A5-3488-5DD887CEEE12}"/>
                    </a:ext>
                  </a:extLst>
                </p:cNvPr>
                <p:cNvPicPr/>
                <p:nvPr/>
              </p:nvPicPr>
              <p:blipFill>
                <a:blip r:embed="rId17"/>
                <a:stretch>
                  <a:fillRect/>
                </a:stretch>
              </p:blipFill>
              <p:spPr>
                <a:xfrm>
                  <a:off x="11327160" y="4847360"/>
                  <a:ext cx="155160" cy="2714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1" name="Ink 20">
                  <a:extLst>
                    <a:ext uri="{FF2B5EF4-FFF2-40B4-BE49-F238E27FC236}">
                      <a16:creationId xmlns:a16="http://schemas.microsoft.com/office/drawing/2014/main" id="{8345672A-7BBB-3BE5-30C3-CFCB8FD08BDA}"/>
                    </a:ext>
                  </a:extLst>
                </p14:cNvPr>
                <p14:cNvContentPartPr/>
                <p14:nvPr/>
              </p14:nvContentPartPr>
              <p14:xfrm>
                <a:off x="11582040" y="4775000"/>
                <a:ext cx="118440" cy="583200"/>
              </p14:xfrm>
            </p:contentPart>
          </mc:Choice>
          <mc:Fallback xmlns="">
            <p:pic>
              <p:nvPicPr>
                <p:cNvPr id="21" name="Ink 20">
                  <a:extLst>
                    <a:ext uri="{FF2B5EF4-FFF2-40B4-BE49-F238E27FC236}">
                      <a16:creationId xmlns:a16="http://schemas.microsoft.com/office/drawing/2014/main" id="{8345672A-7BBB-3BE5-30C3-CFCB8FD08BDA}"/>
                    </a:ext>
                  </a:extLst>
                </p:cNvPr>
                <p:cNvPicPr/>
                <p:nvPr/>
              </p:nvPicPr>
              <p:blipFill>
                <a:blip r:embed="rId19"/>
                <a:stretch>
                  <a:fillRect/>
                </a:stretch>
              </p:blipFill>
              <p:spPr>
                <a:xfrm>
                  <a:off x="11573040" y="4766000"/>
                  <a:ext cx="136080" cy="6008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2" name="Ink 21">
                  <a:extLst>
                    <a:ext uri="{FF2B5EF4-FFF2-40B4-BE49-F238E27FC236}">
                      <a16:creationId xmlns:a16="http://schemas.microsoft.com/office/drawing/2014/main" id="{5486AA88-921B-12EE-45CE-0DCF0E528E35}"/>
                    </a:ext>
                  </a:extLst>
                </p14:cNvPr>
                <p14:cNvContentPartPr/>
                <p14:nvPr/>
              </p14:nvContentPartPr>
              <p14:xfrm>
                <a:off x="11857800" y="4771760"/>
                <a:ext cx="235080" cy="444600"/>
              </p14:xfrm>
            </p:contentPart>
          </mc:Choice>
          <mc:Fallback xmlns="">
            <p:pic>
              <p:nvPicPr>
                <p:cNvPr id="22" name="Ink 21">
                  <a:extLst>
                    <a:ext uri="{FF2B5EF4-FFF2-40B4-BE49-F238E27FC236}">
                      <a16:creationId xmlns:a16="http://schemas.microsoft.com/office/drawing/2014/main" id="{5486AA88-921B-12EE-45CE-0DCF0E528E35}"/>
                    </a:ext>
                  </a:extLst>
                </p:cNvPr>
                <p:cNvPicPr/>
                <p:nvPr/>
              </p:nvPicPr>
              <p:blipFill>
                <a:blip r:embed="rId21"/>
                <a:stretch>
                  <a:fillRect/>
                </a:stretch>
              </p:blipFill>
              <p:spPr>
                <a:xfrm>
                  <a:off x="11849160" y="4763120"/>
                  <a:ext cx="252720" cy="462240"/>
                </a:xfrm>
                <a:prstGeom prst="rect">
                  <a:avLst/>
                </a:prstGeom>
              </p:spPr>
            </p:pic>
          </mc:Fallback>
        </mc:AlternateContent>
      </p:grpSp>
    </p:spTree>
    <p:extLst>
      <p:ext uri="{BB962C8B-B14F-4D97-AF65-F5344CB8AC3E}">
        <p14:creationId xmlns:p14="http://schemas.microsoft.com/office/powerpoint/2010/main" val="32494911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7C437F-4513-FAEC-7017-83AD4EE3BD56}"/>
              </a:ext>
            </a:extLst>
          </p:cNvPr>
          <p:cNvSpPr>
            <a:spLocks noGrp="1"/>
          </p:cNvSpPr>
          <p:nvPr>
            <p:ph idx="1"/>
          </p:nvPr>
        </p:nvSpPr>
        <p:spPr>
          <a:xfrm>
            <a:off x="1097280" y="254001"/>
            <a:ext cx="10058400" cy="3312159"/>
          </a:xfrm>
        </p:spPr>
        <p:txBody>
          <a:bodyPr/>
          <a:lstStyle/>
          <a:p>
            <a:pPr algn="ctr"/>
            <a:r>
              <a:rPr lang="en-US" sz="2400" b="1" dirty="0">
                <a:solidFill>
                  <a:srgbClr val="FF0000"/>
                </a:solidFill>
              </a:rPr>
              <a:t>Example Use Cases</a:t>
            </a:r>
          </a:p>
          <a:p>
            <a:pPr>
              <a:buFont typeface="Arial" panose="020B0604020202020204" pitchFamily="34" charset="0"/>
              <a:buChar char="•"/>
            </a:pPr>
            <a:r>
              <a:rPr lang="en-US" b="1" dirty="0"/>
              <a:t>Database Initialization</a:t>
            </a:r>
            <a:r>
              <a:rPr lang="en-US" dirty="0"/>
              <a:t>: Load initial data or perform schema setup.</a:t>
            </a:r>
          </a:p>
          <a:p>
            <a:pPr>
              <a:buFont typeface="Arial" panose="020B0604020202020204" pitchFamily="34" charset="0"/>
              <a:buChar char="•"/>
            </a:pPr>
            <a:r>
              <a:rPr lang="en-US" b="1" dirty="0"/>
              <a:t>External Service Initialization</a:t>
            </a:r>
            <a:r>
              <a:rPr lang="en-US" dirty="0"/>
              <a:t>: Connect to external services or APIs.</a:t>
            </a:r>
          </a:p>
          <a:p>
            <a:pPr>
              <a:buFont typeface="Arial" panose="020B0604020202020204" pitchFamily="34" charset="0"/>
              <a:buChar char="•"/>
            </a:pPr>
            <a:r>
              <a:rPr lang="en-US" b="1" dirty="0"/>
              <a:t>Cache Warming</a:t>
            </a:r>
            <a:r>
              <a:rPr lang="en-US" dirty="0"/>
              <a:t>: Preload caches on application startup.</a:t>
            </a:r>
          </a:p>
          <a:p>
            <a:pPr>
              <a:buFont typeface="Arial" panose="020B0604020202020204" pitchFamily="34" charset="0"/>
              <a:buChar char="•"/>
            </a:pPr>
            <a:r>
              <a:rPr lang="en-US" b="1" dirty="0"/>
              <a:t>Logging</a:t>
            </a:r>
            <a:r>
              <a:rPr lang="en-US" dirty="0"/>
              <a:t>: Output informational messages or logs about application state.</a:t>
            </a:r>
          </a:p>
          <a:p>
            <a:endParaRPr lang="en-IN" dirty="0"/>
          </a:p>
        </p:txBody>
      </p:sp>
    </p:spTree>
    <p:extLst>
      <p:ext uri="{BB962C8B-B14F-4D97-AF65-F5344CB8AC3E}">
        <p14:creationId xmlns:p14="http://schemas.microsoft.com/office/powerpoint/2010/main" val="24881648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34C75E-9400-0349-F6A4-782DF0AD0B73}"/>
              </a:ext>
            </a:extLst>
          </p:cNvPr>
          <p:cNvSpPr>
            <a:spLocks noGrp="1"/>
          </p:cNvSpPr>
          <p:nvPr>
            <p:ph idx="1"/>
          </p:nvPr>
        </p:nvSpPr>
        <p:spPr>
          <a:xfrm>
            <a:off x="1097280" y="203201"/>
            <a:ext cx="10058400" cy="5665892"/>
          </a:xfrm>
        </p:spPr>
        <p:txBody>
          <a:bodyPr>
            <a:normAutofit/>
          </a:bodyPr>
          <a:lstStyle/>
          <a:p>
            <a:r>
              <a:rPr lang="en-IN" sz="3000" b="1" dirty="0"/>
              <a:t>MVC Design Pattern</a:t>
            </a:r>
          </a:p>
        </p:txBody>
      </p:sp>
      <p:pic>
        <p:nvPicPr>
          <p:cNvPr id="2" name="Picture 1">
            <a:extLst>
              <a:ext uri="{FF2B5EF4-FFF2-40B4-BE49-F238E27FC236}">
                <a16:creationId xmlns:a16="http://schemas.microsoft.com/office/drawing/2014/main" id="{738941AB-7246-A778-DAE7-EF127E7FB940}"/>
              </a:ext>
            </a:extLst>
          </p:cNvPr>
          <p:cNvPicPr>
            <a:picLocks noChangeAspect="1"/>
          </p:cNvPicPr>
          <p:nvPr/>
        </p:nvPicPr>
        <p:blipFill rotWithShape="1">
          <a:blip r:embed="rId2"/>
          <a:srcRect b="10447"/>
          <a:stretch/>
        </p:blipFill>
        <p:spPr>
          <a:xfrm>
            <a:off x="2128837" y="2049569"/>
            <a:ext cx="7629525" cy="3420502"/>
          </a:xfrm>
          <a:prstGeom prst="rect">
            <a:avLst/>
          </a:prstGeom>
        </p:spPr>
      </p:pic>
    </p:spTree>
    <p:extLst>
      <p:ext uri="{BB962C8B-B14F-4D97-AF65-F5344CB8AC3E}">
        <p14:creationId xmlns:p14="http://schemas.microsoft.com/office/powerpoint/2010/main" val="13706040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BD290-E354-4851-AAC6-FF866A15A4B8}"/>
              </a:ext>
            </a:extLst>
          </p:cNvPr>
          <p:cNvSpPr>
            <a:spLocks noGrp="1"/>
          </p:cNvSpPr>
          <p:nvPr>
            <p:ph type="title"/>
          </p:nvPr>
        </p:nvSpPr>
        <p:spPr>
          <a:xfrm>
            <a:off x="1097280" y="286603"/>
            <a:ext cx="10058400" cy="952917"/>
          </a:xfrm>
        </p:spPr>
        <p:txBody>
          <a:bodyPr/>
          <a:lstStyle/>
          <a:p>
            <a:r>
              <a:rPr lang="en-IN" b="1" dirty="0">
                <a:solidFill>
                  <a:srgbClr val="292929"/>
                </a:solidFill>
                <a:latin typeface="charter"/>
              </a:rPr>
              <a:t>Restful Web Services</a:t>
            </a:r>
            <a:endParaRPr lang="en-IN" dirty="0"/>
          </a:p>
        </p:txBody>
      </p:sp>
      <p:sp>
        <p:nvSpPr>
          <p:cNvPr id="3" name="Content Placeholder 2">
            <a:extLst>
              <a:ext uri="{FF2B5EF4-FFF2-40B4-BE49-F238E27FC236}">
                <a16:creationId xmlns:a16="http://schemas.microsoft.com/office/drawing/2014/main" id="{C39846DB-7AB0-4BE0-8029-041CA8B9B385}"/>
              </a:ext>
            </a:extLst>
          </p:cNvPr>
          <p:cNvSpPr>
            <a:spLocks noGrp="1"/>
          </p:cNvSpPr>
          <p:nvPr>
            <p:ph idx="1"/>
          </p:nvPr>
        </p:nvSpPr>
        <p:spPr>
          <a:xfrm>
            <a:off x="1097280" y="2108201"/>
            <a:ext cx="10058400" cy="4251959"/>
          </a:xfrm>
        </p:spPr>
        <p:txBody>
          <a:bodyPr>
            <a:normAutofit/>
          </a:bodyPr>
          <a:lstStyle/>
          <a:p>
            <a:pPr algn="just"/>
            <a:r>
              <a:rPr lang="en-US" sz="2000" b="0" i="0" dirty="0">
                <a:solidFill>
                  <a:srgbClr val="333333"/>
                </a:solidFill>
                <a:effectLst/>
                <a:highlight>
                  <a:srgbClr val="FFFFFF"/>
                </a:highlight>
                <a:latin typeface="inter-regular"/>
              </a:rPr>
              <a:t>REST stands for </a:t>
            </a:r>
            <a:r>
              <a:rPr lang="en-US" sz="2000" b="1" i="0" dirty="0" err="1">
                <a:solidFill>
                  <a:srgbClr val="333333"/>
                </a:solidFill>
                <a:effectLst/>
                <a:highlight>
                  <a:srgbClr val="FFFFFF"/>
                </a:highlight>
                <a:latin typeface="inter-bold"/>
              </a:rPr>
              <a:t>REpresentational</a:t>
            </a:r>
            <a:r>
              <a:rPr lang="en-US" sz="2000" b="1" i="0" dirty="0">
                <a:solidFill>
                  <a:srgbClr val="333333"/>
                </a:solidFill>
                <a:effectLst/>
                <a:highlight>
                  <a:srgbClr val="FFFFFF"/>
                </a:highlight>
                <a:latin typeface="inter-bold"/>
              </a:rPr>
              <a:t> State Transfer</a:t>
            </a:r>
            <a:r>
              <a:rPr lang="en-US" sz="2000" b="0" i="0" dirty="0">
                <a:solidFill>
                  <a:srgbClr val="333333"/>
                </a:solidFill>
                <a:effectLst/>
                <a:highlight>
                  <a:srgbClr val="FFFFFF"/>
                </a:highlight>
                <a:latin typeface="inter-regular"/>
              </a:rPr>
              <a:t>. It is developed by </a:t>
            </a:r>
            <a:r>
              <a:rPr lang="en-US" sz="2000" b="1" i="0" dirty="0">
                <a:solidFill>
                  <a:srgbClr val="333333"/>
                </a:solidFill>
                <a:effectLst/>
                <a:highlight>
                  <a:srgbClr val="FFFFFF"/>
                </a:highlight>
                <a:latin typeface="inter-bold"/>
              </a:rPr>
              <a:t>Roy Thomas Fielding</a:t>
            </a:r>
            <a:r>
              <a:rPr lang="en-US" sz="2000" b="0" i="0" dirty="0">
                <a:solidFill>
                  <a:srgbClr val="333333"/>
                </a:solidFill>
                <a:effectLst/>
                <a:highlight>
                  <a:srgbClr val="FFFFFF"/>
                </a:highlight>
                <a:latin typeface="inter-regular"/>
              </a:rPr>
              <a:t>, who also developed HTTP. The main goal of RESTful web services is to make web services </a:t>
            </a:r>
            <a:r>
              <a:rPr lang="en-US" sz="2000" b="1" i="0" dirty="0">
                <a:solidFill>
                  <a:srgbClr val="333333"/>
                </a:solidFill>
                <a:effectLst/>
                <a:highlight>
                  <a:srgbClr val="FFFFFF"/>
                </a:highlight>
                <a:latin typeface="inter-bold"/>
              </a:rPr>
              <a:t>more effective</a:t>
            </a:r>
            <a:r>
              <a:rPr lang="en-US" sz="2000" b="0" i="0" dirty="0">
                <a:solidFill>
                  <a:srgbClr val="333333"/>
                </a:solidFill>
                <a:effectLst/>
                <a:highlight>
                  <a:srgbClr val="FFFFFF"/>
                </a:highlight>
                <a:latin typeface="inter-regular"/>
              </a:rPr>
              <a:t>. RESTful web services try to define services using the different concepts that are already present in HTTP. REST is an </a:t>
            </a:r>
            <a:r>
              <a:rPr lang="en-US" sz="2000" b="1" i="0" dirty="0">
                <a:solidFill>
                  <a:srgbClr val="333333"/>
                </a:solidFill>
                <a:effectLst/>
                <a:highlight>
                  <a:srgbClr val="FFFFFF"/>
                </a:highlight>
                <a:latin typeface="inter-bold"/>
              </a:rPr>
              <a:t>architectural approach</a:t>
            </a:r>
            <a:r>
              <a:rPr lang="en-US" sz="2000" b="0" i="0" dirty="0">
                <a:solidFill>
                  <a:srgbClr val="333333"/>
                </a:solidFill>
                <a:effectLst/>
                <a:highlight>
                  <a:srgbClr val="FFFFFF"/>
                </a:highlight>
                <a:latin typeface="inter-regular"/>
              </a:rPr>
              <a:t>, not a protocol.</a:t>
            </a:r>
            <a:endParaRPr lang="en-IN" sz="2000" dirty="0"/>
          </a:p>
        </p:txBody>
      </p:sp>
    </p:spTree>
    <p:extLst>
      <p:ext uri="{BB962C8B-B14F-4D97-AF65-F5344CB8AC3E}">
        <p14:creationId xmlns:p14="http://schemas.microsoft.com/office/powerpoint/2010/main" val="36938855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BD290-E354-4851-AAC6-FF866A15A4B8}"/>
              </a:ext>
            </a:extLst>
          </p:cNvPr>
          <p:cNvSpPr>
            <a:spLocks noGrp="1"/>
          </p:cNvSpPr>
          <p:nvPr>
            <p:ph type="title"/>
          </p:nvPr>
        </p:nvSpPr>
        <p:spPr>
          <a:xfrm>
            <a:off x="1097280" y="286603"/>
            <a:ext cx="10058400" cy="952917"/>
          </a:xfrm>
        </p:spPr>
        <p:txBody>
          <a:bodyPr/>
          <a:lstStyle/>
          <a:p>
            <a:r>
              <a:rPr lang="en-IN" b="1" dirty="0">
                <a:solidFill>
                  <a:srgbClr val="292929"/>
                </a:solidFill>
                <a:latin typeface="charter"/>
              </a:rPr>
              <a:t>Restful Web Services</a:t>
            </a:r>
            <a:endParaRPr lang="en-IN" dirty="0"/>
          </a:p>
        </p:txBody>
      </p:sp>
      <p:sp>
        <p:nvSpPr>
          <p:cNvPr id="3" name="Content Placeholder 2">
            <a:extLst>
              <a:ext uri="{FF2B5EF4-FFF2-40B4-BE49-F238E27FC236}">
                <a16:creationId xmlns:a16="http://schemas.microsoft.com/office/drawing/2014/main" id="{C39846DB-7AB0-4BE0-8029-041CA8B9B385}"/>
              </a:ext>
            </a:extLst>
          </p:cNvPr>
          <p:cNvSpPr>
            <a:spLocks noGrp="1"/>
          </p:cNvSpPr>
          <p:nvPr>
            <p:ph idx="1"/>
          </p:nvPr>
        </p:nvSpPr>
        <p:spPr>
          <a:xfrm>
            <a:off x="1097280" y="2108201"/>
            <a:ext cx="10058400" cy="4251959"/>
          </a:xfrm>
        </p:spPr>
        <p:txBody>
          <a:bodyPr>
            <a:normAutofit/>
          </a:bodyPr>
          <a:lstStyle/>
          <a:p>
            <a:pPr algn="just"/>
            <a:r>
              <a:rPr lang="en-US" sz="2000" b="0" i="0" dirty="0">
                <a:solidFill>
                  <a:srgbClr val="333333"/>
                </a:solidFill>
                <a:effectLst/>
                <a:highlight>
                  <a:srgbClr val="FFFFFF"/>
                </a:highlight>
                <a:latin typeface="inter-regular"/>
              </a:rPr>
              <a:t>It does not define the standard message exchange format. We can build REST services with both XML and JSON. JSON is more popular format with REST. The </a:t>
            </a:r>
            <a:r>
              <a:rPr lang="en-US" sz="2000" b="1" i="0" dirty="0">
                <a:solidFill>
                  <a:srgbClr val="333333"/>
                </a:solidFill>
                <a:effectLst/>
                <a:highlight>
                  <a:srgbClr val="FFFFFF"/>
                </a:highlight>
                <a:latin typeface="inter-bold"/>
              </a:rPr>
              <a:t>key abstraction</a:t>
            </a:r>
            <a:r>
              <a:rPr lang="en-US" sz="2000" b="0" i="0" dirty="0">
                <a:solidFill>
                  <a:srgbClr val="333333"/>
                </a:solidFill>
                <a:effectLst/>
                <a:highlight>
                  <a:srgbClr val="FFFFFF"/>
                </a:highlight>
                <a:latin typeface="inter-regular"/>
              </a:rPr>
              <a:t> is a resource in REST. A resource can be anything. It can be accessed through a </a:t>
            </a:r>
            <a:r>
              <a:rPr lang="en-US" sz="2000" b="1" i="0" dirty="0">
                <a:solidFill>
                  <a:srgbClr val="333333"/>
                </a:solidFill>
                <a:effectLst/>
                <a:highlight>
                  <a:srgbClr val="FFFFFF"/>
                </a:highlight>
                <a:latin typeface="inter-bold"/>
              </a:rPr>
              <a:t>Uniform Resource Identifier (URI)</a:t>
            </a:r>
            <a:r>
              <a:rPr lang="en-US" sz="2000" b="0" i="0" dirty="0">
                <a:solidFill>
                  <a:srgbClr val="333333"/>
                </a:solidFill>
                <a:effectLst/>
                <a:highlight>
                  <a:srgbClr val="FFFFFF"/>
                </a:highlight>
                <a:latin typeface="inter-regular"/>
              </a:rPr>
              <a:t>. For example:</a:t>
            </a:r>
          </a:p>
          <a:p>
            <a:pPr algn="just"/>
            <a:r>
              <a:rPr lang="en-US" sz="2000" b="0" i="0" dirty="0">
                <a:solidFill>
                  <a:srgbClr val="333333"/>
                </a:solidFill>
                <a:effectLst/>
                <a:highlight>
                  <a:srgbClr val="FFFFFF"/>
                </a:highlight>
                <a:latin typeface="inter-regular"/>
              </a:rPr>
              <a:t>The resource has representations like XML, HTML, and JSON. The current state capture by representational resource. When we request a resource, we provide the representation of the resource.</a:t>
            </a:r>
          </a:p>
        </p:txBody>
      </p:sp>
    </p:spTree>
    <p:extLst>
      <p:ext uri="{BB962C8B-B14F-4D97-AF65-F5344CB8AC3E}">
        <p14:creationId xmlns:p14="http://schemas.microsoft.com/office/powerpoint/2010/main" val="3264654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BD290-E354-4851-AAC6-FF866A15A4B8}"/>
              </a:ext>
            </a:extLst>
          </p:cNvPr>
          <p:cNvSpPr>
            <a:spLocks noGrp="1"/>
          </p:cNvSpPr>
          <p:nvPr>
            <p:ph type="title"/>
          </p:nvPr>
        </p:nvSpPr>
        <p:spPr>
          <a:xfrm>
            <a:off x="1097280" y="286603"/>
            <a:ext cx="10058400" cy="952917"/>
          </a:xfrm>
        </p:spPr>
        <p:txBody>
          <a:bodyPr/>
          <a:lstStyle/>
          <a:p>
            <a:r>
              <a:rPr lang="en-IN" b="1" dirty="0">
                <a:solidFill>
                  <a:srgbClr val="292929"/>
                </a:solidFill>
                <a:latin typeface="charter"/>
              </a:rPr>
              <a:t>Restful Web Services</a:t>
            </a:r>
            <a:endParaRPr lang="en-IN" dirty="0"/>
          </a:p>
        </p:txBody>
      </p:sp>
      <p:sp>
        <p:nvSpPr>
          <p:cNvPr id="3" name="Content Placeholder 2">
            <a:extLst>
              <a:ext uri="{FF2B5EF4-FFF2-40B4-BE49-F238E27FC236}">
                <a16:creationId xmlns:a16="http://schemas.microsoft.com/office/drawing/2014/main" id="{C39846DB-7AB0-4BE0-8029-041CA8B9B385}"/>
              </a:ext>
            </a:extLst>
          </p:cNvPr>
          <p:cNvSpPr>
            <a:spLocks noGrp="1"/>
          </p:cNvSpPr>
          <p:nvPr>
            <p:ph idx="1"/>
          </p:nvPr>
        </p:nvSpPr>
        <p:spPr>
          <a:xfrm>
            <a:off x="1097280" y="2108201"/>
            <a:ext cx="4251960" cy="4251959"/>
          </a:xfrm>
        </p:spPr>
        <p:txBody>
          <a:bodyPr>
            <a:normAutofit/>
          </a:bodyPr>
          <a:lstStyle/>
          <a:p>
            <a:pPr algn="just"/>
            <a:r>
              <a:rPr lang="en-US" sz="2000" b="0" i="0" dirty="0">
                <a:solidFill>
                  <a:srgbClr val="333333"/>
                </a:solidFill>
                <a:effectLst/>
                <a:highlight>
                  <a:srgbClr val="FFFFFF"/>
                </a:highlight>
                <a:latin typeface="inter-regular"/>
              </a:rPr>
              <a:t>The important methods of HTTP are:</a:t>
            </a:r>
          </a:p>
          <a:p>
            <a:pPr algn="just">
              <a:buFont typeface="Arial" panose="020B0604020202020204" pitchFamily="34" charset="0"/>
              <a:buChar char="•"/>
            </a:pPr>
            <a:r>
              <a:rPr lang="en-US" sz="2000" b="1" i="0" dirty="0">
                <a:solidFill>
                  <a:srgbClr val="000000"/>
                </a:solidFill>
                <a:effectLst/>
                <a:highlight>
                  <a:srgbClr val="FFFFFF"/>
                </a:highlight>
                <a:latin typeface="inter-bold"/>
              </a:rPr>
              <a:t>GET:</a:t>
            </a:r>
            <a:r>
              <a:rPr lang="en-US" sz="2000" b="0" i="0" dirty="0">
                <a:solidFill>
                  <a:srgbClr val="000000"/>
                </a:solidFill>
                <a:effectLst/>
                <a:highlight>
                  <a:srgbClr val="FFFFFF"/>
                </a:highlight>
                <a:latin typeface="inter-regular"/>
              </a:rPr>
              <a:t> It reads a resource.</a:t>
            </a:r>
          </a:p>
          <a:p>
            <a:pPr algn="just">
              <a:buFont typeface="Arial" panose="020B0604020202020204" pitchFamily="34" charset="0"/>
              <a:buChar char="•"/>
            </a:pPr>
            <a:r>
              <a:rPr lang="en-US" sz="2000" b="1" i="0" dirty="0">
                <a:solidFill>
                  <a:srgbClr val="000000"/>
                </a:solidFill>
                <a:effectLst/>
                <a:highlight>
                  <a:srgbClr val="FFFFFF"/>
                </a:highlight>
                <a:latin typeface="inter-bold"/>
              </a:rPr>
              <a:t>PUT:</a:t>
            </a:r>
            <a:r>
              <a:rPr lang="en-US" sz="2000" b="0" i="0" dirty="0">
                <a:solidFill>
                  <a:srgbClr val="000000"/>
                </a:solidFill>
                <a:effectLst/>
                <a:highlight>
                  <a:srgbClr val="FFFFFF"/>
                </a:highlight>
                <a:latin typeface="inter-regular"/>
              </a:rPr>
              <a:t> It updates an existing resource.</a:t>
            </a:r>
          </a:p>
          <a:p>
            <a:pPr algn="just">
              <a:buFont typeface="Arial" panose="020B0604020202020204" pitchFamily="34" charset="0"/>
              <a:buChar char="•"/>
            </a:pPr>
            <a:r>
              <a:rPr lang="en-US" sz="2000" b="1" i="0" dirty="0">
                <a:solidFill>
                  <a:srgbClr val="000000"/>
                </a:solidFill>
                <a:effectLst/>
                <a:highlight>
                  <a:srgbClr val="FFFFFF"/>
                </a:highlight>
                <a:latin typeface="inter-bold"/>
              </a:rPr>
              <a:t>POST:</a:t>
            </a:r>
            <a:r>
              <a:rPr lang="en-US" sz="2000" b="0" i="0" dirty="0">
                <a:solidFill>
                  <a:srgbClr val="000000"/>
                </a:solidFill>
                <a:effectLst/>
                <a:highlight>
                  <a:srgbClr val="FFFFFF"/>
                </a:highlight>
                <a:latin typeface="inter-regular"/>
              </a:rPr>
              <a:t> It creates a new resource.</a:t>
            </a:r>
          </a:p>
          <a:p>
            <a:pPr algn="just">
              <a:buFont typeface="Arial" panose="020B0604020202020204" pitchFamily="34" charset="0"/>
              <a:buChar char="•"/>
            </a:pPr>
            <a:r>
              <a:rPr lang="en-US" sz="2000" b="1" i="0" dirty="0">
                <a:solidFill>
                  <a:srgbClr val="000000"/>
                </a:solidFill>
                <a:effectLst/>
                <a:highlight>
                  <a:srgbClr val="FFFFFF"/>
                </a:highlight>
                <a:latin typeface="inter-bold"/>
              </a:rPr>
              <a:t>DELETE:</a:t>
            </a:r>
            <a:r>
              <a:rPr lang="en-US" sz="2000" b="0" i="0" dirty="0">
                <a:solidFill>
                  <a:srgbClr val="000000"/>
                </a:solidFill>
                <a:effectLst/>
                <a:highlight>
                  <a:srgbClr val="FFFFFF"/>
                </a:highlight>
                <a:latin typeface="inter-regular"/>
              </a:rPr>
              <a:t> It deletes the resource.</a:t>
            </a:r>
          </a:p>
          <a:p>
            <a:pPr algn="just"/>
            <a:endParaRPr lang="en-US" sz="2000" b="0" i="0" dirty="0">
              <a:solidFill>
                <a:srgbClr val="333333"/>
              </a:solidFill>
              <a:effectLst/>
              <a:highlight>
                <a:srgbClr val="FFFFFF"/>
              </a:highlight>
              <a:latin typeface="inter-regular"/>
            </a:endParaRPr>
          </a:p>
        </p:txBody>
      </p:sp>
      <p:sp>
        <p:nvSpPr>
          <p:cNvPr id="4" name="TextBox 3">
            <a:extLst>
              <a:ext uri="{FF2B5EF4-FFF2-40B4-BE49-F238E27FC236}">
                <a16:creationId xmlns:a16="http://schemas.microsoft.com/office/drawing/2014/main" id="{E23A3A50-CA09-741E-768A-8647FD2C01BD}"/>
              </a:ext>
            </a:extLst>
          </p:cNvPr>
          <p:cNvSpPr txBox="1"/>
          <p:nvPr/>
        </p:nvSpPr>
        <p:spPr>
          <a:xfrm>
            <a:off x="5516880" y="2550161"/>
            <a:ext cx="6004560" cy="2308324"/>
          </a:xfrm>
          <a:prstGeom prst="rect">
            <a:avLst/>
          </a:prstGeom>
          <a:noFill/>
        </p:spPr>
        <p:txBody>
          <a:bodyPr wrap="square" rtlCol="0">
            <a:spAutoFit/>
          </a:bodyPr>
          <a:lstStyle/>
          <a:p>
            <a:pPr algn="just"/>
            <a:r>
              <a:rPr lang="en-US" b="1" i="0">
                <a:solidFill>
                  <a:srgbClr val="333333"/>
                </a:solidFill>
                <a:effectLst/>
                <a:highlight>
                  <a:srgbClr val="FFFFFF"/>
                </a:highlight>
                <a:latin typeface="inter-bold"/>
              </a:rPr>
              <a:t>POST /users:</a:t>
            </a:r>
            <a:r>
              <a:rPr lang="en-US" b="0" i="0">
                <a:solidFill>
                  <a:srgbClr val="333333"/>
                </a:solidFill>
                <a:effectLst/>
                <a:highlight>
                  <a:srgbClr val="FFFFFF"/>
                </a:highlight>
                <a:latin typeface="inter-regular"/>
              </a:rPr>
              <a:t> It creates a user.</a:t>
            </a:r>
          </a:p>
          <a:p>
            <a:pPr algn="just"/>
            <a:r>
              <a:rPr lang="en-US" b="1" i="0" dirty="0">
                <a:solidFill>
                  <a:srgbClr val="333333"/>
                </a:solidFill>
                <a:effectLst/>
                <a:highlight>
                  <a:srgbClr val="FFFFFF"/>
                </a:highlight>
                <a:latin typeface="inter-bold"/>
              </a:rPr>
              <a:t>GET /users/{id}:</a:t>
            </a:r>
            <a:r>
              <a:rPr lang="en-US" b="0" i="0" dirty="0">
                <a:solidFill>
                  <a:srgbClr val="333333"/>
                </a:solidFill>
                <a:effectLst/>
                <a:highlight>
                  <a:srgbClr val="FFFFFF"/>
                </a:highlight>
                <a:latin typeface="inter-regular"/>
              </a:rPr>
              <a:t> It retrieves the detail of a user.</a:t>
            </a:r>
          </a:p>
          <a:p>
            <a:pPr algn="just"/>
            <a:r>
              <a:rPr lang="en-US" b="1" i="0" dirty="0">
                <a:solidFill>
                  <a:srgbClr val="333333"/>
                </a:solidFill>
                <a:effectLst/>
                <a:highlight>
                  <a:srgbClr val="FFFFFF"/>
                </a:highlight>
                <a:latin typeface="inter-bold"/>
              </a:rPr>
              <a:t>GET /users:</a:t>
            </a:r>
            <a:r>
              <a:rPr lang="en-US" b="0" i="0" dirty="0">
                <a:solidFill>
                  <a:srgbClr val="333333"/>
                </a:solidFill>
                <a:effectLst/>
                <a:highlight>
                  <a:srgbClr val="FFFFFF"/>
                </a:highlight>
                <a:latin typeface="inter-regular"/>
              </a:rPr>
              <a:t> It retrieves the detail of all users.</a:t>
            </a:r>
          </a:p>
          <a:p>
            <a:pPr algn="just"/>
            <a:r>
              <a:rPr lang="en-US" b="1" i="0" dirty="0">
                <a:solidFill>
                  <a:srgbClr val="333333"/>
                </a:solidFill>
                <a:effectLst/>
                <a:highlight>
                  <a:srgbClr val="FFFFFF"/>
                </a:highlight>
                <a:latin typeface="inter-bold"/>
              </a:rPr>
              <a:t>DELETE /users:</a:t>
            </a:r>
            <a:r>
              <a:rPr lang="en-US" b="0" i="0" dirty="0">
                <a:solidFill>
                  <a:srgbClr val="333333"/>
                </a:solidFill>
                <a:effectLst/>
                <a:highlight>
                  <a:srgbClr val="FFFFFF"/>
                </a:highlight>
                <a:latin typeface="inter-regular"/>
              </a:rPr>
              <a:t> It deletes all users.</a:t>
            </a:r>
          </a:p>
          <a:p>
            <a:pPr algn="just"/>
            <a:r>
              <a:rPr lang="en-US" b="1" i="0" dirty="0">
                <a:solidFill>
                  <a:srgbClr val="333333"/>
                </a:solidFill>
                <a:effectLst/>
                <a:highlight>
                  <a:srgbClr val="FFFFFF"/>
                </a:highlight>
                <a:latin typeface="inter-bold"/>
              </a:rPr>
              <a:t>DELETE /users/{id}:</a:t>
            </a:r>
            <a:r>
              <a:rPr lang="en-US" b="0" i="0" dirty="0">
                <a:solidFill>
                  <a:srgbClr val="333333"/>
                </a:solidFill>
                <a:effectLst/>
                <a:highlight>
                  <a:srgbClr val="FFFFFF"/>
                </a:highlight>
                <a:latin typeface="inter-regular"/>
              </a:rPr>
              <a:t> It deletes a user.</a:t>
            </a:r>
          </a:p>
          <a:p>
            <a:pPr algn="just"/>
            <a:r>
              <a:rPr lang="en-US" b="1" i="0" dirty="0">
                <a:solidFill>
                  <a:srgbClr val="333333"/>
                </a:solidFill>
                <a:effectLst/>
                <a:highlight>
                  <a:srgbClr val="FFFFFF"/>
                </a:highlight>
                <a:latin typeface="inter-bold"/>
              </a:rPr>
              <a:t>GET /users/{id}/posts/</a:t>
            </a:r>
            <a:r>
              <a:rPr lang="en-US" b="1" i="0" dirty="0" err="1">
                <a:solidFill>
                  <a:srgbClr val="333333"/>
                </a:solidFill>
                <a:effectLst/>
                <a:highlight>
                  <a:srgbClr val="FFFFFF"/>
                </a:highlight>
                <a:latin typeface="inter-bold"/>
              </a:rPr>
              <a:t>post_id</a:t>
            </a:r>
            <a:r>
              <a:rPr lang="en-US" b="1" i="0" dirty="0">
                <a:solidFill>
                  <a:srgbClr val="333333"/>
                </a:solidFill>
                <a:effectLst/>
                <a:highlight>
                  <a:srgbClr val="FFFFFF"/>
                </a:highlight>
                <a:latin typeface="inter-bold"/>
              </a:rPr>
              <a:t>:</a:t>
            </a:r>
            <a:r>
              <a:rPr lang="en-US" b="0" i="0" dirty="0">
                <a:solidFill>
                  <a:srgbClr val="333333"/>
                </a:solidFill>
                <a:effectLst/>
                <a:highlight>
                  <a:srgbClr val="FFFFFF"/>
                </a:highlight>
                <a:latin typeface="inter-regular"/>
              </a:rPr>
              <a:t> It retrieve the detail of a specific post.</a:t>
            </a:r>
          </a:p>
          <a:p>
            <a:endParaRPr lang="en-IN"/>
          </a:p>
        </p:txBody>
      </p:sp>
    </p:spTree>
    <p:extLst>
      <p:ext uri="{BB962C8B-B14F-4D97-AF65-F5344CB8AC3E}">
        <p14:creationId xmlns:p14="http://schemas.microsoft.com/office/powerpoint/2010/main" val="4063796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1097280" y="286603"/>
            <a:ext cx="10058400" cy="1450757"/>
          </a:xfrm>
        </p:spPr>
        <p:txBody>
          <a:bodyPr>
            <a:normAutofit/>
          </a:bodyPr>
          <a:lstStyle/>
          <a:p>
            <a:r>
              <a:rPr lang="en-US" b="1" dirty="0"/>
              <a:t>Introduction </a:t>
            </a:r>
          </a:p>
        </p:txBody>
      </p:sp>
      <p:sp>
        <p:nvSpPr>
          <p:cNvPr id="4" name="Content Placeholder 3">
            <a:extLst>
              <a:ext uri="{FF2B5EF4-FFF2-40B4-BE49-F238E27FC236}">
                <a16:creationId xmlns:a16="http://schemas.microsoft.com/office/drawing/2014/main" id="{9B1366CC-ADA3-476E-9100-7AA5D8E48E34}"/>
              </a:ext>
            </a:extLst>
          </p:cNvPr>
          <p:cNvSpPr>
            <a:spLocks noGrp="1"/>
          </p:cNvSpPr>
          <p:nvPr>
            <p:ph idx="1"/>
          </p:nvPr>
        </p:nvSpPr>
        <p:spPr/>
        <p:txBody>
          <a:bodyPr/>
          <a:lstStyle/>
          <a:p>
            <a:pPr algn="l"/>
            <a:r>
              <a:rPr lang="en-US" sz="2800" b="0" i="0" dirty="0">
                <a:solidFill>
                  <a:srgbClr val="292929"/>
                </a:solidFill>
                <a:effectLst/>
                <a:latin typeface="charter"/>
              </a:rPr>
              <a:t>Spring Boot is a project that is built on top of the Spring Framework. It provides an easier and faster way to set up, configure, and run both simple and web-based applications.</a:t>
            </a:r>
          </a:p>
          <a:p>
            <a:pPr algn="l"/>
            <a:r>
              <a:rPr lang="en-US" sz="2800" b="0" i="0" dirty="0">
                <a:solidFill>
                  <a:srgbClr val="292929"/>
                </a:solidFill>
                <a:effectLst/>
                <a:latin typeface="charter"/>
              </a:rPr>
              <a:t>It is a Spring module that provides the RAD (Rapid Application Development) feature to the Spring Framework used to create a stand-alone Spring-based application that you can just run because it needs minimal Spring configuration.</a:t>
            </a:r>
          </a:p>
          <a:p>
            <a:endParaRPr lang="en-IN" dirty="0"/>
          </a:p>
        </p:txBody>
      </p:sp>
    </p:spTree>
    <p:extLst>
      <p:ext uri="{BB962C8B-B14F-4D97-AF65-F5344CB8AC3E}">
        <p14:creationId xmlns:p14="http://schemas.microsoft.com/office/powerpoint/2010/main" val="24825468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BD290-E354-4851-AAC6-FF866A15A4B8}"/>
              </a:ext>
            </a:extLst>
          </p:cNvPr>
          <p:cNvSpPr>
            <a:spLocks noGrp="1"/>
          </p:cNvSpPr>
          <p:nvPr>
            <p:ph type="title"/>
          </p:nvPr>
        </p:nvSpPr>
        <p:spPr>
          <a:xfrm>
            <a:off x="1097280" y="286603"/>
            <a:ext cx="10058400" cy="952917"/>
          </a:xfrm>
        </p:spPr>
        <p:txBody>
          <a:bodyPr/>
          <a:lstStyle/>
          <a:p>
            <a:r>
              <a:rPr lang="en-IN" b="1" dirty="0">
                <a:solidFill>
                  <a:srgbClr val="292929"/>
                </a:solidFill>
                <a:latin typeface="charter"/>
              </a:rPr>
              <a:t>Restful Web Services</a:t>
            </a:r>
            <a:endParaRPr lang="en-IN" dirty="0"/>
          </a:p>
        </p:txBody>
      </p:sp>
      <p:sp>
        <p:nvSpPr>
          <p:cNvPr id="3" name="Content Placeholder 2">
            <a:extLst>
              <a:ext uri="{FF2B5EF4-FFF2-40B4-BE49-F238E27FC236}">
                <a16:creationId xmlns:a16="http://schemas.microsoft.com/office/drawing/2014/main" id="{C39846DB-7AB0-4BE0-8029-041CA8B9B385}"/>
              </a:ext>
            </a:extLst>
          </p:cNvPr>
          <p:cNvSpPr>
            <a:spLocks noGrp="1"/>
          </p:cNvSpPr>
          <p:nvPr>
            <p:ph idx="1"/>
          </p:nvPr>
        </p:nvSpPr>
        <p:spPr>
          <a:xfrm>
            <a:off x="1097280" y="2108201"/>
            <a:ext cx="10058400" cy="4251959"/>
          </a:xfrm>
        </p:spPr>
        <p:txBody>
          <a:bodyPr>
            <a:normAutofit/>
          </a:bodyPr>
          <a:lstStyle/>
          <a:p>
            <a:pPr algn="just"/>
            <a:r>
              <a:rPr lang="en-US" sz="2000" b="0" i="0" dirty="0">
                <a:solidFill>
                  <a:srgbClr val="610B4B"/>
                </a:solidFill>
                <a:effectLst/>
                <a:highlight>
                  <a:srgbClr val="FFFFFF"/>
                </a:highlight>
                <a:latin typeface="erdana"/>
              </a:rPr>
              <a:t>Advantages of RESTful web services</a:t>
            </a:r>
          </a:p>
          <a:p>
            <a:pPr algn="just">
              <a:buFont typeface="Arial" panose="020B0604020202020204" pitchFamily="34" charset="0"/>
              <a:buChar char="•"/>
            </a:pPr>
            <a:r>
              <a:rPr lang="en-US" sz="2000" b="0" i="0" dirty="0">
                <a:solidFill>
                  <a:srgbClr val="000000"/>
                </a:solidFill>
                <a:effectLst/>
                <a:highlight>
                  <a:srgbClr val="FFFFFF"/>
                </a:highlight>
                <a:latin typeface="inter-regular"/>
              </a:rPr>
              <a:t>RESTful web services are </a:t>
            </a:r>
            <a:r>
              <a:rPr lang="en-US" sz="2000" b="1" i="0" dirty="0">
                <a:solidFill>
                  <a:srgbClr val="000000"/>
                </a:solidFill>
                <a:effectLst/>
                <a:highlight>
                  <a:srgbClr val="FFFFFF"/>
                </a:highlight>
                <a:latin typeface="inter-bold"/>
              </a:rPr>
              <a:t>platform-independent</a:t>
            </a:r>
            <a:r>
              <a:rPr lang="en-US" sz="2000" b="0" i="0" dirty="0">
                <a:solidFill>
                  <a:srgbClr val="000000"/>
                </a:solidFill>
                <a:effectLst/>
                <a:highlight>
                  <a:srgbClr val="FFFFFF"/>
                </a:highlight>
                <a:latin typeface="inter-regular"/>
              </a:rPr>
              <a:t>.</a:t>
            </a:r>
          </a:p>
          <a:p>
            <a:pPr algn="just">
              <a:buFont typeface="Arial" panose="020B0604020202020204" pitchFamily="34" charset="0"/>
              <a:buChar char="•"/>
            </a:pPr>
            <a:r>
              <a:rPr lang="en-US" sz="2000" b="0" i="0" dirty="0">
                <a:solidFill>
                  <a:srgbClr val="000000"/>
                </a:solidFill>
                <a:effectLst/>
                <a:highlight>
                  <a:srgbClr val="FFFFFF"/>
                </a:highlight>
                <a:latin typeface="inter-regular"/>
              </a:rPr>
              <a:t>It can be written in any programming language and can be executed on any platform.</a:t>
            </a:r>
          </a:p>
          <a:p>
            <a:pPr algn="just">
              <a:buFont typeface="Arial" panose="020B0604020202020204" pitchFamily="34" charset="0"/>
              <a:buChar char="•"/>
            </a:pPr>
            <a:r>
              <a:rPr lang="en-US" sz="2000" b="0" i="0" dirty="0">
                <a:solidFill>
                  <a:srgbClr val="000000"/>
                </a:solidFill>
                <a:effectLst/>
                <a:highlight>
                  <a:srgbClr val="FFFFFF"/>
                </a:highlight>
                <a:latin typeface="inter-regular"/>
              </a:rPr>
              <a:t>It provides different data format like </a:t>
            </a:r>
            <a:r>
              <a:rPr lang="en-US" sz="2000" b="1" i="0" dirty="0">
                <a:solidFill>
                  <a:srgbClr val="000000"/>
                </a:solidFill>
                <a:effectLst/>
                <a:highlight>
                  <a:srgbClr val="FFFFFF"/>
                </a:highlight>
                <a:latin typeface="inter-bold"/>
              </a:rPr>
              <a:t>JSON, text, HTML,</a:t>
            </a:r>
            <a:r>
              <a:rPr lang="en-US" sz="2000" b="0" i="0" dirty="0">
                <a:solidFill>
                  <a:srgbClr val="000000"/>
                </a:solidFill>
                <a:effectLst/>
                <a:highlight>
                  <a:srgbClr val="FFFFFF"/>
                </a:highlight>
                <a:latin typeface="inter-regular"/>
              </a:rPr>
              <a:t> and </a:t>
            </a:r>
            <a:r>
              <a:rPr lang="en-US" sz="2000" b="1" i="0" dirty="0">
                <a:solidFill>
                  <a:srgbClr val="000000"/>
                </a:solidFill>
                <a:effectLst/>
                <a:highlight>
                  <a:srgbClr val="FFFFFF"/>
                </a:highlight>
                <a:latin typeface="inter-bold"/>
              </a:rPr>
              <a:t>XML</a:t>
            </a:r>
            <a:r>
              <a:rPr lang="en-US" sz="2000" b="0" i="0" dirty="0">
                <a:solidFill>
                  <a:srgbClr val="000000"/>
                </a:solidFill>
                <a:effectLst/>
                <a:highlight>
                  <a:srgbClr val="FFFFFF"/>
                </a:highlight>
                <a:latin typeface="inter-regular"/>
              </a:rPr>
              <a:t>.</a:t>
            </a:r>
          </a:p>
          <a:p>
            <a:pPr algn="just">
              <a:buFont typeface="Arial" panose="020B0604020202020204" pitchFamily="34" charset="0"/>
              <a:buChar char="•"/>
            </a:pPr>
            <a:r>
              <a:rPr lang="en-US" sz="2000" b="0" i="0" dirty="0">
                <a:solidFill>
                  <a:srgbClr val="000000"/>
                </a:solidFill>
                <a:effectLst/>
                <a:highlight>
                  <a:srgbClr val="FFFFFF"/>
                </a:highlight>
                <a:latin typeface="inter-regular"/>
              </a:rPr>
              <a:t>It is fast in comparison to SOAP because there is no strict specification like SOAP.</a:t>
            </a:r>
          </a:p>
          <a:p>
            <a:pPr algn="just">
              <a:buFont typeface="Arial" panose="020B0604020202020204" pitchFamily="34" charset="0"/>
              <a:buChar char="•"/>
            </a:pPr>
            <a:r>
              <a:rPr lang="en-US" sz="2000" b="0" i="0" dirty="0">
                <a:solidFill>
                  <a:srgbClr val="000000"/>
                </a:solidFill>
                <a:effectLst/>
                <a:highlight>
                  <a:srgbClr val="FFFFFF"/>
                </a:highlight>
                <a:latin typeface="inter-regular"/>
              </a:rPr>
              <a:t>These are </a:t>
            </a:r>
            <a:r>
              <a:rPr lang="en-US" sz="2000" b="1" i="0" dirty="0">
                <a:solidFill>
                  <a:srgbClr val="000000"/>
                </a:solidFill>
                <a:effectLst/>
                <a:highlight>
                  <a:srgbClr val="FFFFFF"/>
                </a:highlight>
                <a:latin typeface="inter-bold"/>
              </a:rPr>
              <a:t>reusable</a:t>
            </a:r>
            <a:r>
              <a:rPr lang="en-US" sz="2000" b="0" i="0" dirty="0">
                <a:solidFill>
                  <a:srgbClr val="000000"/>
                </a:solidFill>
                <a:effectLst/>
                <a:highlight>
                  <a:srgbClr val="FFFFFF"/>
                </a:highlight>
                <a:latin typeface="inter-regular"/>
              </a:rPr>
              <a:t>.</a:t>
            </a:r>
          </a:p>
          <a:p>
            <a:pPr algn="just">
              <a:buFont typeface="Arial" panose="020B0604020202020204" pitchFamily="34" charset="0"/>
              <a:buChar char="•"/>
            </a:pPr>
            <a:r>
              <a:rPr lang="en-US" sz="2000" b="0" i="0" dirty="0">
                <a:solidFill>
                  <a:srgbClr val="000000"/>
                </a:solidFill>
                <a:effectLst/>
                <a:highlight>
                  <a:srgbClr val="FFFFFF"/>
                </a:highlight>
                <a:latin typeface="inter-regular"/>
              </a:rPr>
              <a:t>They are </a:t>
            </a:r>
            <a:r>
              <a:rPr lang="en-US" sz="2000" b="1" i="0" dirty="0">
                <a:solidFill>
                  <a:srgbClr val="000000"/>
                </a:solidFill>
                <a:effectLst/>
                <a:highlight>
                  <a:srgbClr val="FFFFFF"/>
                </a:highlight>
                <a:latin typeface="inter-bold"/>
              </a:rPr>
              <a:t>language neutral</a:t>
            </a:r>
            <a:r>
              <a:rPr lang="en-US" sz="2000" b="0" i="0" dirty="0">
                <a:solidFill>
                  <a:srgbClr val="000000"/>
                </a:solidFill>
                <a:effectLst/>
                <a:highlight>
                  <a:srgbClr val="FFFFFF"/>
                </a:highlight>
                <a:latin typeface="inter-regular"/>
              </a:rPr>
              <a:t>.</a:t>
            </a:r>
          </a:p>
          <a:p>
            <a:br>
              <a:rPr lang="en-US" sz="2000" dirty="0"/>
            </a:br>
            <a:endParaRPr lang="en-IN" sz="2000" dirty="0"/>
          </a:p>
        </p:txBody>
      </p:sp>
    </p:spTree>
    <p:extLst>
      <p:ext uri="{BB962C8B-B14F-4D97-AF65-F5344CB8AC3E}">
        <p14:creationId xmlns:p14="http://schemas.microsoft.com/office/powerpoint/2010/main" val="23218131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9846DB-7AB0-4BE0-8029-041CA8B9B385}"/>
              </a:ext>
            </a:extLst>
          </p:cNvPr>
          <p:cNvSpPr>
            <a:spLocks noGrp="1"/>
          </p:cNvSpPr>
          <p:nvPr>
            <p:ph idx="1"/>
          </p:nvPr>
        </p:nvSpPr>
        <p:spPr>
          <a:xfrm>
            <a:off x="3236323" y="2606041"/>
            <a:ext cx="10058400" cy="4251959"/>
          </a:xfrm>
        </p:spPr>
        <p:txBody>
          <a:bodyPr>
            <a:normAutofit/>
          </a:bodyPr>
          <a:lstStyle/>
          <a:p>
            <a:pPr marL="0" indent="0" algn="just">
              <a:buNone/>
            </a:pPr>
            <a:r>
              <a:rPr lang="en-IN" sz="4000" b="1" dirty="0"/>
              <a:t>Spring Boot Annotations</a:t>
            </a:r>
          </a:p>
        </p:txBody>
      </p:sp>
    </p:spTree>
    <p:extLst>
      <p:ext uri="{BB962C8B-B14F-4D97-AF65-F5344CB8AC3E}">
        <p14:creationId xmlns:p14="http://schemas.microsoft.com/office/powerpoint/2010/main" val="5028090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BD290-E354-4851-AAC6-FF866A15A4B8}"/>
              </a:ext>
            </a:extLst>
          </p:cNvPr>
          <p:cNvSpPr>
            <a:spLocks noGrp="1"/>
          </p:cNvSpPr>
          <p:nvPr>
            <p:ph type="title"/>
          </p:nvPr>
        </p:nvSpPr>
        <p:spPr>
          <a:xfrm>
            <a:off x="1097280" y="1018123"/>
            <a:ext cx="10058400" cy="952917"/>
          </a:xfrm>
        </p:spPr>
        <p:txBody>
          <a:bodyPr>
            <a:normAutofit fontScale="90000"/>
          </a:bodyPr>
          <a:lstStyle/>
          <a:p>
            <a:br>
              <a:rPr lang="en-IN" b="1" i="0" dirty="0">
                <a:solidFill>
                  <a:srgbClr val="273239"/>
                </a:solidFill>
                <a:effectLst/>
                <a:highlight>
                  <a:srgbClr val="FFFFFF"/>
                </a:highlight>
                <a:latin typeface="Source Sans 3"/>
              </a:rPr>
            </a:br>
            <a:r>
              <a:rPr lang="en-IN" b="1" i="0" dirty="0">
                <a:solidFill>
                  <a:srgbClr val="273239"/>
                </a:solidFill>
                <a:effectLst/>
                <a:highlight>
                  <a:srgbClr val="FFFFFF"/>
                </a:highlight>
                <a:latin typeface="Source Sans 3"/>
              </a:rPr>
              <a:t>1. Spring – REST Controller</a:t>
            </a:r>
            <a:br>
              <a:rPr lang="en-IN" b="1" i="0" dirty="0">
                <a:solidFill>
                  <a:srgbClr val="273239"/>
                </a:solidFill>
                <a:effectLst/>
                <a:highlight>
                  <a:srgbClr val="FFFFFF"/>
                </a:highlight>
                <a:latin typeface="Source Sans 3"/>
              </a:rPr>
            </a:br>
            <a:endParaRPr lang="en-IN" dirty="0"/>
          </a:p>
        </p:txBody>
      </p:sp>
      <p:sp>
        <p:nvSpPr>
          <p:cNvPr id="3" name="Content Placeholder 2">
            <a:extLst>
              <a:ext uri="{FF2B5EF4-FFF2-40B4-BE49-F238E27FC236}">
                <a16:creationId xmlns:a16="http://schemas.microsoft.com/office/drawing/2014/main" id="{C39846DB-7AB0-4BE0-8029-041CA8B9B385}"/>
              </a:ext>
            </a:extLst>
          </p:cNvPr>
          <p:cNvSpPr>
            <a:spLocks noGrp="1"/>
          </p:cNvSpPr>
          <p:nvPr>
            <p:ph idx="1"/>
          </p:nvPr>
        </p:nvSpPr>
        <p:spPr>
          <a:xfrm>
            <a:off x="1097280" y="2108201"/>
            <a:ext cx="10439400" cy="4251959"/>
          </a:xfrm>
        </p:spPr>
        <p:txBody>
          <a:bodyPr>
            <a:normAutofit/>
          </a:bodyPr>
          <a:lstStyle/>
          <a:p>
            <a:pPr algn="just"/>
            <a:r>
              <a:rPr lang="en-US" sz="2000" b="1" dirty="0" err="1">
                <a:solidFill>
                  <a:srgbClr val="273239"/>
                </a:solidFill>
                <a:effectLst/>
                <a:highlight>
                  <a:srgbClr val="F9F9F9"/>
                </a:highlight>
                <a:latin typeface="inter-regular"/>
              </a:rPr>
              <a:t>RestController</a:t>
            </a:r>
            <a:r>
              <a:rPr lang="en-US" sz="2000" b="1" dirty="0">
                <a:solidFill>
                  <a:srgbClr val="273239"/>
                </a:solidFill>
                <a:effectLst/>
                <a:highlight>
                  <a:srgbClr val="F9F9F9"/>
                </a:highlight>
                <a:latin typeface="inter-regular"/>
              </a:rPr>
              <a:t>:</a:t>
            </a:r>
            <a:r>
              <a:rPr lang="en-US" sz="2000" b="0" dirty="0">
                <a:solidFill>
                  <a:srgbClr val="273239"/>
                </a:solidFill>
                <a:effectLst/>
                <a:highlight>
                  <a:srgbClr val="F9F9F9"/>
                </a:highlight>
                <a:latin typeface="inter-regular"/>
              </a:rPr>
              <a:t> </a:t>
            </a:r>
            <a:r>
              <a:rPr lang="en-US" sz="2000" b="0" dirty="0" err="1">
                <a:solidFill>
                  <a:srgbClr val="273239"/>
                </a:solidFill>
                <a:effectLst/>
                <a:highlight>
                  <a:srgbClr val="F9F9F9"/>
                </a:highlight>
                <a:latin typeface="inter-regular"/>
              </a:rPr>
              <a:t>RestController</a:t>
            </a:r>
            <a:r>
              <a:rPr lang="en-US" sz="2000" b="0" dirty="0">
                <a:solidFill>
                  <a:srgbClr val="273239"/>
                </a:solidFill>
                <a:effectLst/>
                <a:highlight>
                  <a:srgbClr val="F9F9F9"/>
                </a:highlight>
                <a:latin typeface="inter-regular"/>
              </a:rPr>
              <a:t> is used for making restful web services with the help of the @RestController annotation. This annotation is used at the class level and allows the class to handle the requests made by the client. Let’s understand @RestController annotation using an example. The </a:t>
            </a:r>
            <a:r>
              <a:rPr lang="en-US" sz="2000" b="0" dirty="0" err="1">
                <a:solidFill>
                  <a:srgbClr val="273239"/>
                </a:solidFill>
                <a:effectLst/>
                <a:highlight>
                  <a:srgbClr val="F9F9F9"/>
                </a:highlight>
                <a:latin typeface="inter-regular"/>
              </a:rPr>
              <a:t>RestController</a:t>
            </a:r>
            <a:r>
              <a:rPr lang="en-US" sz="2000" b="0" dirty="0">
                <a:solidFill>
                  <a:srgbClr val="273239"/>
                </a:solidFill>
                <a:effectLst/>
                <a:highlight>
                  <a:srgbClr val="F9F9F9"/>
                </a:highlight>
                <a:latin typeface="inter-regular"/>
              </a:rPr>
              <a:t> allows to handle all REST APIs such as </a:t>
            </a:r>
            <a:r>
              <a:rPr lang="en-US" sz="2000" b="0" u="sng" dirty="0">
                <a:effectLst/>
                <a:highlight>
                  <a:srgbClr val="F9F9F9"/>
                </a:highlight>
                <a:latin typeface="inter-regular"/>
                <a:hlinkClick r:id="rId2"/>
              </a:rPr>
              <a:t>GET</a:t>
            </a:r>
            <a:r>
              <a:rPr lang="en-US" sz="2000" b="0" dirty="0">
                <a:solidFill>
                  <a:srgbClr val="273239"/>
                </a:solidFill>
                <a:effectLst/>
                <a:highlight>
                  <a:srgbClr val="F9F9F9"/>
                </a:highlight>
                <a:latin typeface="inter-regular"/>
              </a:rPr>
              <a:t>, </a:t>
            </a:r>
            <a:r>
              <a:rPr lang="en-US" sz="2000" b="0" u="sng" dirty="0">
                <a:effectLst/>
                <a:highlight>
                  <a:srgbClr val="F9F9F9"/>
                </a:highlight>
                <a:latin typeface="inter-regular"/>
                <a:hlinkClick r:id="rId3"/>
              </a:rPr>
              <a:t>POST</a:t>
            </a:r>
            <a:r>
              <a:rPr lang="en-US" sz="2000" b="0" dirty="0">
                <a:solidFill>
                  <a:srgbClr val="273239"/>
                </a:solidFill>
                <a:effectLst/>
                <a:highlight>
                  <a:srgbClr val="F9F9F9"/>
                </a:highlight>
                <a:latin typeface="inter-regular"/>
              </a:rPr>
              <a:t>, </a:t>
            </a:r>
            <a:r>
              <a:rPr lang="en-US" sz="2000" b="0" u="sng" dirty="0">
                <a:effectLst/>
                <a:highlight>
                  <a:srgbClr val="F9F9F9"/>
                </a:highlight>
                <a:latin typeface="inter-regular"/>
                <a:hlinkClick r:id="rId4"/>
              </a:rPr>
              <a:t>Delete,</a:t>
            </a:r>
            <a:r>
              <a:rPr lang="en-US" sz="2000" b="0" dirty="0">
                <a:solidFill>
                  <a:srgbClr val="273239"/>
                </a:solidFill>
                <a:effectLst/>
                <a:highlight>
                  <a:srgbClr val="F9F9F9"/>
                </a:highlight>
                <a:latin typeface="inter-regular"/>
              </a:rPr>
              <a:t> </a:t>
            </a:r>
            <a:r>
              <a:rPr lang="en-US" sz="2000" b="0" u="sng" dirty="0">
                <a:effectLst/>
                <a:highlight>
                  <a:srgbClr val="F9F9F9"/>
                </a:highlight>
                <a:latin typeface="inter-regular"/>
                <a:hlinkClick r:id="rId5"/>
              </a:rPr>
              <a:t>PUT</a:t>
            </a:r>
            <a:r>
              <a:rPr lang="en-US" sz="2000" b="0" dirty="0">
                <a:solidFill>
                  <a:srgbClr val="273239"/>
                </a:solidFill>
                <a:effectLst/>
                <a:highlight>
                  <a:srgbClr val="F9F9F9"/>
                </a:highlight>
                <a:latin typeface="inter-regular"/>
              </a:rPr>
              <a:t> requests. </a:t>
            </a:r>
            <a:br>
              <a:rPr lang="en-US" sz="2000" dirty="0"/>
            </a:br>
            <a:endParaRPr lang="en-IN" sz="2000" dirty="0"/>
          </a:p>
        </p:txBody>
      </p:sp>
    </p:spTree>
    <p:extLst>
      <p:ext uri="{BB962C8B-B14F-4D97-AF65-F5344CB8AC3E}">
        <p14:creationId xmlns:p14="http://schemas.microsoft.com/office/powerpoint/2010/main" val="42780842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381B9EC-B132-EC15-65DD-16D71C9979E0}"/>
              </a:ext>
            </a:extLst>
          </p:cNvPr>
          <p:cNvSpPr txBox="1"/>
          <p:nvPr/>
        </p:nvSpPr>
        <p:spPr>
          <a:xfrm>
            <a:off x="650240" y="355600"/>
            <a:ext cx="10525760" cy="461665"/>
          </a:xfrm>
          <a:prstGeom prst="rect">
            <a:avLst/>
          </a:prstGeom>
          <a:noFill/>
        </p:spPr>
        <p:txBody>
          <a:bodyPr wrap="square" rtlCol="0">
            <a:spAutoFit/>
          </a:bodyPr>
          <a:lstStyle/>
          <a:p>
            <a:pPr algn="ctr"/>
            <a:r>
              <a:rPr lang="en-IN" sz="2400" b="1" dirty="0">
                <a:solidFill>
                  <a:srgbClr val="FF0000"/>
                </a:solidFill>
              </a:rPr>
              <a:t>Create a Rest Controller</a:t>
            </a:r>
          </a:p>
        </p:txBody>
      </p:sp>
      <p:sp>
        <p:nvSpPr>
          <p:cNvPr id="9" name="TextBox 8">
            <a:extLst>
              <a:ext uri="{FF2B5EF4-FFF2-40B4-BE49-F238E27FC236}">
                <a16:creationId xmlns:a16="http://schemas.microsoft.com/office/drawing/2014/main" id="{6DDE3CDD-FF46-210C-08E8-419DB614C35C}"/>
              </a:ext>
            </a:extLst>
          </p:cNvPr>
          <p:cNvSpPr txBox="1"/>
          <p:nvPr/>
        </p:nvSpPr>
        <p:spPr>
          <a:xfrm>
            <a:off x="904240" y="1300480"/>
            <a:ext cx="10332720" cy="2031325"/>
          </a:xfrm>
          <a:prstGeom prst="rect">
            <a:avLst/>
          </a:prstGeom>
          <a:noFill/>
        </p:spPr>
        <p:txBody>
          <a:bodyPr wrap="square" rtlCol="0">
            <a:spAutoFit/>
          </a:bodyPr>
          <a:lstStyle/>
          <a:p>
            <a:r>
              <a:rPr lang="en-IN" dirty="0"/>
              <a:t>Create a new package as </a:t>
            </a:r>
            <a:r>
              <a:rPr lang="en-IN" dirty="0" err="1"/>
              <a:t>com.example.demo.controller</a:t>
            </a:r>
            <a:r>
              <a:rPr lang="en-IN" dirty="0"/>
              <a:t> and create a new  class as </a:t>
            </a:r>
            <a:r>
              <a:rPr lang="en-IN" b="1" dirty="0" err="1"/>
              <a:t>SampleController</a:t>
            </a:r>
            <a:r>
              <a:rPr lang="en-IN" b="1" dirty="0"/>
              <a:t> , now make this class as </a:t>
            </a:r>
            <a:r>
              <a:rPr lang="en-IN" b="1" dirty="0" err="1"/>
              <a:t>RestController</a:t>
            </a:r>
            <a:r>
              <a:rPr lang="en-IN" b="1" dirty="0"/>
              <a:t> using </a:t>
            </a:r>
            <a:r>
              <a:rPr lang="en-IN" b="1" dirty="0">
                <a:solidFill>
                  <a:srgbClr val="FF0000"/>
                </a:solidFill>
              </a:rPr>
              <a:t>@RestController annotation</a:t>
            </a:r>
          </a:p>
          <a:p>
            <a:endParaRPr lang="en-IN" b="1" dirty="0">
              <a:solidFill>
                <a:srgbClr val="FF0000"/>
              </a:solidFill>
            </a:endParaRPr>
          </a:p>
          <a:p>
            <a:endParaRPr lang="en-IN" b="1" dirty="0">
              <a:solidFill>
                <a:srgbClr val="FF0000"/>
              </a:solidFill>
            </a:endParaRPr>
          </a:p>
          <a:p>
            <a:endParaRPr lang="en-IN" b="1" dirty="0">
              <a:solidFill>
                <a:srgbClr val="FF0000"/>
              </a:solidFill>
            </a:endParaRPr>
          </a:p>
          <a:p>
            <a:endParaRPr lang="en-IN" b="1" dirty="0">
              <a:solidFill>
                <a:srgbClr val="FF0000"/>
              </a:solidFill>
            </a:endParaRPr>
          </a:p>
          <a:p>
            <a:endParaRPr lang="en-IN" b="1" dirty="0">
              <a:solidFill>
                <a:srgbClr val="FF0000"/>
              </a:solidFill>
            </a:endParaRPr>
          </a:p>
        </p:txBody>
      </p:sp>
      <p:pic>
        <p:nvPicPr>
          <p:cNvPr id="11" name="Picture 10">
            <a:extLst>
              <a:ext uri="{FF2B5EF4-FFF2-40B4-BE49-F238E27FC236}">
                <a16:creationId xmlns:a16="http://schemas.microsoft.com/office/drawing/2014/main" id="{8C75CB97-7E46-872C-4952-844E2A0552A7}"/>
              </a:ext>
            </a:extLst>
          </p:cNvPr>
          <p:cNvPicPr>
            <a:picLocks noChangeAspect="1"/>
          </p:cNvPicPr>
          <p:nvPr/>
        </p:nvPicPr>
        <p:blipFill>
          <a:blip r:embed="rId2"/>
          <a:stretch>
            <a:fillRect/>
          </a:stretch>
        </p:blipFill>
        <p:spPr>
          <a:xfrm>
            <a:off x="4673600" y="2138601"/>
            <a:ext cx="6740681" cy="2031325"/>
          </a:xfrm>
          <a:prstGeom prst="rect">
            <a:avLst/>
          </a:prstGeom>
        </p:spPr>
      </p:pic>
      <p:sp>
        <p:nvSpPr>
          <p:cNvPr id="12" name="TextBox 11">
            <a:extLst>
              <a:ext uri="{FF2B5EF4-FFF2-40B4-BE49-F238E27FC236}">
                <a16:creationId xmlns:a16="http://schemas.microsoft.com/office/drawing/2014/main" id="{5F26E134-8D6A-9282-51B8-CC7BBC4E7D1E}"/>
              </a:ext>
            </a:extLst>
          </p:cNvPr>
          <p:cNvSpPr txBox="1"/>
          <p:nvPr/>
        </p:nvSpPr>
        <p:spPr>
          <a:xfrm>
            <a:off x="904240" y="4169926"/>
            <a:ext cx="9773920" cy="646331"/>
          </a:xfrm>
          <a:prstGeom prst="rect">
            <a:avLst/>
          </a:prstGeom>
          <a:noFill/>
        </p:spPr>
        <p:txBody>
          <a:bodyPr wrap="square" rtlCol="0">
            <a:spAutoFit/>
          </a:bodyPr>
          <a:lstStyle/>
          <a:p>
            <a:r>
              <a:rPr lang="en-IN" dirty="0"/>
              <a:t>Now, Apply @GetMapping annotation to create an end point to access this controller, given below is code: </a:t>
            </a:r>
          </a:p>
        </p:txBody>
      </p:sp>
      <p:pic>
        <p:nvPicPr>
          <p:cNvPr id="16" name="Picture 15">
            <a:extLst>
              <a:ext uri="{FF2B5EF4-FFF2-40B4-BE49-F238E27FC236}">
                <a16:creationId xmlns:a16="http://schemas.microsoft.com/office/drawing/2014/main" id="{84613373-833E-97FC-F1F4-6FC86497469C}"/>
              </a:ext>
            </a:extLst>
          </p:cNvPr>
          <p:cNvPicPr>
            <a:picLocks noChangeAspect="1"/>
          </p:cNvPicPr>
          <p:nvPr/>
        </p:nvPicPr>
        <p:blipFill>
          <a:blip r:embed="rId3"/>
          <a:stretch>
            <a:fillRect/>
          </a:stretch>
        </p:blipFill>
        <p:spPr>
          <a:xfrm>
            <a:off x="4419600" y="4493091"/>
            <a:ext cx="6258560" cy="2171869"/>
          </a:xfrm>
          <a:prstGeom prst="rect">
            <a:avLst/>
          </a:prstGeom>
        </p:spPr>
      </p:pic>
    </p:spTree>
    <p:extLst>
      <p:ext uri="{BB962C8B-B14F-4D97-AF65-F5344CB8AC3E}">
        <p14:creationId xmlns:p14="http://schemas.microsoft.com/office/powerpoint/2010/main" val="25856976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1B61C-6631-4150-AA13-873CFA7C693C}"/>
              </a:ext>
            </a:extLst>
          </p:cNvPr>
          <p:cNvSpPr>
            <a:spLocks noGrp="1"/>
          </p:cNvSpPr>
          <p:nvPr>
            <p:ph type="title"/>
          </p:nvPr>
        </p:nvSpPr>
        <p:spPr/>
        <p:txBody>
          <a:bodyPr/>
          <a:lstStyle/>
          <a:p>
            <a:r>
              <a:rPr lang="en-IN" dirty="0"/>
              <a:t>2. </a:t>
            </a:r>
            <a:r>
              <a:rPr lang="en-IN" b="1" dirty="0" err="1"/>
              <a:t>PostMapping</a:t>
            </a:r>
            <a:endParaRPr lang="en-IN" b="1" dirty="0"/>
          </a:p>
        </p:txBody>
      </p:sp>
      <p:pic>
        <p:nvPicPr>
          <p:cNvPr id="4" name="Picture 3">
            <a:extLst>
              <a:ext uri="{FF2B5EF4-FFF2-40B4-BE49-F238E27FC236}">
                <a16:creationId xmlns:a16="http://schemas.microsoft.com/office/drawing/2014/main" id="{943BC3A9-E4C4-E03A-727B-19256CA1B4E4}"/>
              </a:ext>
            </a:extLst>
          </p:cNvPr>
          <p:cNvPicPr>
            <a:picLocks noChangeAspect="1"/>
          </p:cNvPicPr>
          <p:nvPr/>
        </p:nvPicPr>
        <p:blipFill>
          <a:blip r:embed="rId2"/>
          <a:stretch>
            <a:fillRect/>
          </a:stretch>
        </p:blipFill>
        <p:spPr>
          <a:xfrm>
            <a:off x="1534160" y="2174241"/>
            <a:ext cx="8188960" cy="3108960"/>
          </a:xfrm>
          <a:prstGeom prst="rect">
            <a:avLst/>
          </a:prstGeom>
        </p:spPr>
      </p:pic>
    </p:spTree>
    <p:extLst>
      <p:ext uri="{BB962C8B-B14F-4D97-AF65-F5344CB8AC3E}">
        <p14:creationId xmlns:p14="http://schemas.microsoft.com/office/powerpoint/2010/main" val="36540774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BD290-E354-4851-AAC6-FF866A15A4B8}"/>
              </a:ext>
            </a:extLst>
          </p:cNvPr>
          <p:cNvSpPr>
            <a:spLocks noGrp="1"/>
          </p:cNvSpPr>
          <p:nvPr>
            <p:ph type="title"/>
          </p:nvPr>
        </p:nvSpPr>
        <p:spPr>
          <a:xfrm>
            <a:off x="1097280" y="1018123"/>
            <a:ext cx="10058400" cy="952917"/>
          </a:xfrm>
        </p:spPr>
        <p:txBody>
          <a:bodyPr>
            <a:normAutofit fontScale="90000"/>
          </a:bodyPr>
          <a:lstStyle/>
          <a:p>
            <a:br>
              <a:rPr lang="en-IN" b="1" i="0" dirty="0">
                <a:solidFill>
                  <a:srgbClr val="273239"/>
                </a:solidFill>
                <a:effectLst/>
                <a:highlight>
                  <a:srgbClr val="FFFFFF"/>
                </a:highlight>
                <a:latin typeface="Source Sans 3"/>
              </a:rPr>
            </a:br>
            <a:r>
              <a:rPr lang="en-IN" b="1" i="0" dirty="0">
                <a:solidFill>
                  <a:srgbClr val="273239"/>
                </a:solidFill>
                <a:effectLst/>
                <a:highlight>
                  <a:srgbClr val="FFFFFF"/>
                </a:highlight>
                <a:latin typeface="Source Sans 3"/>
              </a:rPr>
              <a:t>3. Spring – </a:t>
            </a:r>
            <a:r>
              <a:rPr lang="en-IN" b="1" dirty="0">
                <a:solidFill>
                  <a:srgbClr val="273239"/>
                </a:solidFill>
                <a:highlight>
                  <a:srgbClr val="FFFFFF"/>
                </a:highlight>
                <a:latin typeface="Source Sans 3"/>
              </a:rPr>
              <a:t>Request Body</a:t>
            </a:r>
            <a:br>
              <a:rPr lang="en-IN" b="1" i="0" dirty="0">
                <a:solidFill>
                  <a:srgbClr val="273239"/>
                </a:solidFill>
                <a:effectLst/>
                <a:highlight>
                  <a:srgbClr val="FFFFFF"/>
                </a:highlight>
                <a:latin typeface="Source Sans 3"/>
              </a:rPr>
            </a:br>
            <a:endParaRPr lang="en-IN" dirty="0"/>
          </a:p>
        </p:txBody>
      </p:sp>
      <p:sp>
        <p:nvSpPr>
          <p:cNvPr id="3" name="Content Placeholder 2">
            <a:extLst>
              <a:ext uri="{FF2B5EF4-FFF2-40B4-BE49-F238E27FC236}">
                <a16:creationId xmlns:a16="http://schemas.microsoft.com/office/drawing/2014/main" id="{C39846DB-7AB0-4BE0-8029-041CA8B9B385}"/>
              </a:ext>
            </a:extLst>
          </p:cNvPr>
          <p:cNvSpPr>
            <a:spLocks noGrp="1"/>
          </p:cNvSpPr>
          <p:nvPr>
            <p:ph idx="1"/>
          </p:nvPr>
        </p:nvSpPr>
        <p:spPr>
          <a:xfrm>
            <a:off x="1097280" y="2108201"/>
            <a:ext cx="10439400" cy="4251959"/>
          </a:xfrm>
        </p:spPr>
        <p:txBody>
          <a:bodyPr>
            <a:normAutofit/>
          </a:bodyPr>
          <a:lstStyle/>
          <a:p>
            <a:pPr algn="just"/>
            <a:r>
              <a:rPr lang="en-US" sz="3000" dirty="0">
                <a:solidFill>
                  <a:srgbClr val="273239"/>
                </a:solidFill>
                <a:effectLst/>
                <a:highlight>
                  <a:srgbClr val="F9F9F9"/>
                </a:highlight>
                <a:latin typeface="inter-regular"/>
              </a:rPr>
              <a:t>@RequestBody: Annotation is used to get the request body in the incoming request.</a:t>
            </a:r>
            <a:endParaRPr lang="en-IN" sz="3000" dirty="0">
              <a:latin typeface="inter-regular"/>
            </a:endParaRPr>
          </a:p>
        </p:txBody>
      </p:sp>
    </p:spTree>
    <p:extLst>
      <p:ext uri="{BB962C8B-B14F-4D97-AF65-F5344CB8AC3E}">
        <p14:creationId xmlns:p14="http://schemas.microsoft.com/office/powerpoint/2010/main" val="13165725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BD290-E354-4851-AAC6-FF866A15A4B8}"/>
              </a:ext>
            </a:extLst>
          </p:cNvPr>
          <p:cNvSpPr>
            <a:spLocks noGrp="1"/>
          </p:cNvSpPr>
          <p:nvPr>
            <p:ph type="title"/>
          </p:nvPr>
        </p:nvSpPr>
        <p:spPr>
          <a:xfrm>
            <a:off x="1097280" y="1018123"/>
            <a:ext cx="10058400" cy="952917"/>
          </a:xfrm>
        </p:spPr>
        <p:txBody>
          <a:bodyPr>
            <a:normAutofit fontScale="90000"/>
          </a:bodyPr>
          <a:lstStyle/>
          <a:p>
            <a:br>
              <a:rPr lang="en-IN" b="1" i="0" dirty="0">
                <a:solidFill>
                  <a:srgbClr val="273239"/>
                </a:solidFill>
                <a:effectLst/>
                <a:highlight>
                  <a:srgbClr val="FFFFFF"/>
                </a:highlight>
                <a:latin typeface="Source Sans 3"/>
              </a:rPr>
            </a:br>
            <a:r>
              <a:rPr lang="en-IN" b="1" i="0" dirty="0">
                <a:solidFill>
                  <a:srgbClr val="273239"/>
                </a:solidFill>
                <a:effectLst/>
                <a:highlight>
                  <a:srgbClr val="FFFFFF"/>
                </a:highlight>
                <a:latin typeface="Source Sans 3"/>
              </a:rPr>
              <a:t>4. Spring – Request Mapping and </a:t>
            </a:r>
            <a:r>
              <a:rPr lang="en-IN" b="1" i="0" dirty="0" err="1">
                <a:solidFill>
                  <a:srgbClr val="273239"/>
                </a:solidFill>
                <a:effectLst/>
                <a:highlight>
                  <a:srgbClr val="FFFFFF"/>
                </a:highlight>
                <a:latin typeface="Source Sans 3"/>
              </a:rPr>
              <a:t>ResponseBody</a:t>
            </a:r>
            <a:br>
              <a:rPr lang="en-IN" b="1" i="0" dirty="0">
                <a:solidFill>
                  <a:srgbClr val="273239"/>
                </a:solidFill>
                <a:effectLst/>
                <a:highlight>
                  <a:srgbClr val="FFFFFF"/>
                </a:highlight>
                <a:latin typeface="Source Sans 3"/>
              </a:rPr>
            </a:br>
            <a:endParaRPr lang="en-IN" dirty="0"/>
          </a:p>
        </p:txBody>
      </p:sp>
      <p:sp>
        <p:nvSpPr>
          <p:cNvPr id="3" name="Content Placeholder 2">
            <a:extLst>
              <a:ext uri="{FF2B5EF4-FFF2-40B4-BE49-F238E27FC236}">
                <a16:creationId xmlns:a16="http://schemas.microsoft.com/office/drawing/2014/main" id="{C39846DB-7AB0-4BE0-8029-041CA8B9B385}"/>
              </a:ext>
            </a:extLst>
          </p:cNvPr>
          <p:cNvSpPr>
            <a:spLocks noGrp="1"/>
          </p:cNvSpPr>
          <p:nvPr>
            <p:ph idx="1"/>
          </p:nvPr>
        </p:nvSpPr>
        <p:spPr>
          <a:xfrm>
            <a:off x="1097280" y="2108201"/>
            <a:ext cx="10439400" cy="4251959"/>
          </a:xfrm>
        </p:spPr>
        <p:txBody>
          <a:bodyPr>
            <a:normAutofit fontScale="92500"/>
          </a:bodyPr>
          <a:lstStyle/>
          <a:p>
            <a:pPr algn="just"/>
            <a:r>
              <a:rPr lang="en-US" sz="2500" b="1" i="0" dirty="0">
                <a:solidFill>
                  <a:srgbClr val="273239"/>
                </a:solidFill>
                <a:effectLst/>
                <a:highlight>
                  <a:srgbClr val="FFFFFF"/>
                </a:highlight>
                <a:latin typeface="inter-regular"/>
              </a:rPr>
              <a:t>@RequestMapping</a:t>
            </a:r>
            <a:r>
              <a:rPr lang="en-US" sz="2500" b="0" i="0" dirty="0">
                <a:solidFill>
                  <a:srgbClr val="273239"/>
                </a:solidFill>
                <a:effectLst/>
                <a:highlight>
                  <a:srgbClr val="FFFFFF"/>
                </a:highlight>
                <a:latin typeface="inter-regular"/>
              </a:rPr>
              <a:t> </a:t>
            </a:r>
            <a:r>
              <a:rPr lang="en-US" sz="2500" b="1" i="0" dirty="0">
                <a:solidFill>
                  <a:srgbClr val="273239"/>
                </a:solidFill>
                <a:effectLst/>
                <a:highlight>
                  <a:srgbClr val="FFFFFF"/>
                </a:highlight>
                <a:latin typeface="inter-regular"/>
              </a:rPr>
              <a:t>Annotation </a:t>
            </a:r>
            <a:r>
              <a:rPr lang="en-US" sz="2500" b="0" i="0" dirty="0">
                <a:solidFill>
                  <a:srgbClr val="273239"/>
                </a:solidFill>
                <a:effectLst/>
                <a:highlight>
                  <a:srgbClr val="FFFFFF"/>
                </a:highlight>
                <a:latin typeface="inter-regular"/>
              </a:rPr>
              <a:t>which is used to map HTTP requests to handler methods of MVC and REST controllers.</a:t>
            </a:r>
          </a:p>
          <a:p>
            <a:pPr algn="just"/>
            <a:r>
              <a:rPr lang="en-US" sz="2500" b="0" i="0" dirty="0">
                <a:solidFill>
                  <a:srgbClr val="273239"/>
                </a:solidFill>
                <a:effectLst/>
                <a:highlight>
                  <a:srgbClr val="FFFFFF"/>
                </a:highlight>
                <a:latin typeface="inter-regular"/>
              </a:rPr>
              <a:t>The @RequestMapping annotation can be applied to class-level and/or method-level in a controller. </a:t>
            </a:r>
            <a:endParaRPr lang="en-US" sz="2500" dirty="0">
              <a:solidFill>
                <a:srgbClr val="273239"/>
              </a:solidFill>
              <a:highlight>
                <a:srgbClr val="FFFFFF"/>
              </a:highlight>
              <a:latin typeface="inter-regular"/>
            </a:endParaRPr>
          </a:p>
          <a:p>
            <a:pPr algn="just"/>
            <a:r>
              <a:rPr lang="en-US" sz="2500" b="0" i="0" dirty="0">
                <a:solidFill>
                  <a:srgbClr val="273239"/>
                </a:solidFill>
                <a:effectLst/>
                <a:highlight>
                  <a:srgbClr val="FFFFFF"/>
                </a:highlight>
                <a:latin typeface="inter-regular"/>
              </a:rPr>
              <a:t>The class-level annotation maps a specific request path or pattern onto a controller.</a:t>
            </a:r>
          </a:p>
          <a:p>
            <a:pPr algn="just"/>
            <a:r>
              <a:rPr lang="en-US" sz="2500" b="0" i="0" dirty="0">
                <a:solidFill>
                  <a:srgbClr val="273239"/>
                </a:solidFill>
                <a:effectLst/>
                <a:highlight>
                  <a:srgbClr val="FFFFFF"/>
                </a:highlight>
                <a:latin typeface="inter-regular"/>
              </a:rPr>
              <a:t>You can then apply additional method-level annotations to make mappings more specific to handler methods.</a:t>
            </a:r>
          </a:p>
          <a:p>
            <a:pPr algn="just"/>
            <a:r>
              <a:rPr lang="en-US" sz="2500" b="1" i="0" dirty="0">
                <a:solidFill>
                  <a:srgbClr val="273239"/>
                </a:solidFill>
                <a:effectLst/>
                <a:highlight>
                  <a:srgbClr val="FFFFFF"/>
                </a:highlight>
                <a:latin typeface="inter-regular"/>
              </a:rPr>
              <a:t>@ResponseBody</a:t>
            </a:r>
            <a:r>
              <a:rPr lang="en-US" sz="2500" b="0" i="0" dirty="0">
                <a:solidFill>
                  <a:srgbClr val="273239"/>
                </a:solidFill>
                <a:effectLst/>
                <a:highlight>
                  <a:srgbClr val="FFFFFF"/>
                </a:highlight>
                <a:latin typeface="inter-regular"/>
              </a:rPr>
              <a:t> annotation tells a controller that the object returned is automatically serialized into JSON and passed back into the </a:t>
            </a:r>
            <a:r>
              <a:rPr lang="en-US" sz="2500" b="0" i="0" dirty="0" err="1">
                <a:solidFill>
                  <a:srgbClr val="273239"/>
                </a:solidFill>
                <a:effectLst/>
                <a:highlight>
                  <a:srgbClr val="FFFFFF"/>
                </a:highlight>
                <a:latin typeface="inter-regular"/>
              </a:rPr>
              <a:t>HttpResponse</a:t>
            </a:r>
            <a:r>
              <a:rPr lang="en-US" sz="2500" b="0" i="0" dirty="0">
                <a:solidFill>
                  <a:srgbClr val="273239"/>
                </a:solidFill>
                <a:effectLst/>
                <a:highlight>
                  <a:srgbClr val="FFFFFF"/>
                </a:highlight>
                <a:latin typeface="inter-regular"/>
              </a:rPr>
              <a:t> object. When you use the @ResponseBody annotation on a method, Spring converts the return value and writes it to the HTTP response automatically.</a:t>
            </a:r>
            <a:endParaRPr lang="en-US" sz="2500" dirty="0">
              <a:solidFill>
                <a:srgbClr val="273239"/>
              </a:solidFill>
              <a:highlight>
                <a:srgbClr val="FFFFFF"/>
              </a:highlight>
              <a:latin typeface="inter-regular"/>
            </a:endParaRPr>
          </a:p>
          <a:p>
            <a:pPr algn="just"/>
            <a:endParaRPr lang="en-IN" sz="2000" dirty="0"/>
          </a:p>
        </p:txBody>
      </p:sp>
    </p:spTree>
    <p:extLst>
      <p:ext uri="{BB962C8B-B14F-4D97-AF65-F5344CB8AC3E}">
        <p14:creationId xmlns:p14="http://schemas.microsoft.com/office/powerpoint/2010/main" val="34762791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BD290-E354-4851-AAC6-FF866A15A4B8}"/>
              </a:ext>
            </a:extLst>
          </p:cNvPr>
          <p:cNvSpPr>
            <a:spLocks noGrp="1"/>
          </p:cNvSpPr>
          <p:nvPr>
            <p:ph type="title"/>
          </p:nvPr>
        </p:nvSpPr>
        <p:spPr>
          <a:xfrm>
            <a:off x="672736" y="511937"/>
            <a:ext cx="11263449" cy="952917"/>
          </a:xfrm>
        </p:spPr>
        <p:txBody>
          <a:bodyPr>
            <a:normAutofit fontScale="90000"/>
          </a:bodyPr>
          <a:lstStyle/>
          <a:p>
            <a:br>
              <a:rPr lang="en-IN" b="1" i="0" dirty="0">
                <a:solidFill>
                  <a:srgbClr val="273239"/>
                </a:solidFill>
                <a:effectLst/>
                <a:highlight>
                  <a:srgbClr val="FFFFFF"/>
                </a:highlight>
                <a:latin typeface="Source Sans 3"/>
              </a:rPr>
            </a:br>
            <a:r>
              <a:rPr lang="en-IN" b="1" i="0" dirty="0">
                <a:solidFill>
                  <a:srgbClr val="273239"/>
                </a:solidFill>
                <a:effectLst/>
                <a:highlight>
                  <a:srgbClr val="FFFFFF"/>
                </a:highlight>
                <a:latin typeface="Source Sans 3"/>
              </a:rPr>
              <a:t>5. Spring – Request Mapping and </a:t>
            </a:r>
            <a:r>
              <a:rPr lang="en-IN" b="1" i="0" dirty="0" err="1">
                <a:solidFill>
                  <a:srgbClr val="273239"/>
                </a:solidFill>
                <a:effectLst/>
                <a:highlight>
                  <a:srgbClr val="FFFFFF"/>
                </a:highlight>
                <a:latin typeface="Source Sans 3"/>
              </a:rPr>
              <a:t>ResponseBody</a:t>
            </a:r>
            <a:br>
              <a:rPr lang="en-IN" b="1" i="0" dirty="0">
                <a:solidFill>
                  <a:srgbClr val="273239"/>
                </a:solidFill>
                <a:effectLst/>
                <a:highlight>
                  <a:srgbClr val="FFFFFF"/>
                </a:highlight>
                <a:latin typeface="Source Sans 3"/>
              </a:rPr>
            </a:br>
            <a:endParaRPr lang="en-IN" dirty="0"/>
          </a:p>
        </p:txBody>
      </p:sp>
      <p:pic>
        <p:nvPicPr>
          <p:cNvPr id="6" name="Content Placeholder 5">
            <a:extLst>
              <a:ext uri="{FF2B5EF4-FFF2-40B4-BE49-F238E27FC236}">
                <a16:creationId xmlns:a16="http://schemas.microsoft.com/office/drawing/2014/main" id="{B0F13E9A-28A7-6EEE-BB71-6FAA3C9384BA}"/>
              </a:ext>
            </a:extLst>
          </p:cNvPr>
          <p:cNvPicPr>
            <a:picLocks noGrp="1" noChangeAspect="1"/>
          </p:cNvPicPr>
          <p:nvPr>
            <p:ph idx="1"/>
          </p:nvPr>
        </p:nvPicPr>
        <p:blipFill>
          <a:blip r:embed="rId2"/>
          <a:stretch>
            <a:fillRect/>
          </a:stretch>
        </p:blipFill>
        <p:spPr>
          <a:xfrm>
            <a:off x="1406435" y="1803402"/>
            <a:ext cx="10058400" cy="4666538"/>
          </a:xfrm>
          <a:prstGeom prst="rect">
            <a:avLst/>
          </a:prstGeom>
        </p:spPr>
      </p:pic>
    </p:spTree>
    <p:extLst>
      <p:ext uri="{BB962C8B-B14F-4D97-AF65-F5344CB8AC3E}">
        <p14:creationId xmlns:p14="http://schemas.microsoft.com/office/powerpoint/2010/main" val="42016240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BD290-E354-4851-AAC6-FF866A15A4B8}"/>
              </a:ext>
            </a:extLst>
          </p:cNvPr>
          <p:cNvSpPr>
            <a:spLocks noGrp="1"/>
          </p:cNvSpPr>
          <p:nvPr>
            <p:ph type="title"/>
          </p:nvPr>
        </p:nvSpPr>
        <p:spPr>
          <a:xfrm>
            <a:off x="1097280" y="1018123"/>
            <a:ext cx="10058400" cy="952917"/>
          </a:xfrm>
        </p:spPr>
        <p:txBody>
          <a:bodyPr>
            <a:normAutofit fontScale="90000"/>
          </a:bodyPr>
          <a:lstStyle/>
          <a:p>
            <a:br>
              <a:rPr lang="en-IN" b="1" i="0" dirty="0">
                <a:solidFill>
                  <a:srgbClr val="273239"/>
                </a:solidFill>
                <a:effectLst/>
                <a:highlight>
                  <a:srgbClr val="FFFFFF"/>
                </a:highlight>
                <a:latin typeface="Source Sans 3"/>
              </a:rPr>
            </a:br>
            <a:r>
              <a:rPr lang="en-IN" b="1" i="0" dirty="0">
                <a:solidFill>
                  <a:srgbClr val="273239"/>
                </a:solidFill>
                <a:effectLst/>
                <a:highlight>
                  <a:srgbClr val="FFFFFF"/>
                </a:highlight>
                <a:latin typeface="Source Sans 3"/>
              </a:rPr>
              <a:t>6. Spring – </a:t>
            </a:r>
            <a:r>
              <a:rPr lang="en-IN" b="1" i="0" dirty="0" err="1">
                <a:solidFill>
                  <a:srgbClr val="273239"/>
                </a:solidFill>
                <a:effectLst/>
                <a:highlight>
                  <a:srgbClr val="FFFFFF"/>
                </a:highlight>
                <a:latin typeface="Source Sans 3"/>
              </a:rPr>
              <a:t>PathVariable</a:t>
            </a:r>
            <a:br>
              <a:rPr lang="en-IN" b="1" i="0" dirty="0">
                <a:solidFill>
                  <a:srgbClr val="273239"/>
                </a:solidFill>
                <a:effectLst/>
                <a:highlight>
                  <a:srgbClr val="FFFFFF"/>
                </a:highlight>
                <a:latin typeface="Source Sans 3"/>
              </a:rPr>
            </a:br>
            <a:endParaRPr lang="en-IN" dirty="0"/>
          </a:p>
        </p:txBody>
      </p:sp>
      <p:sp>
        <p:nvSpPr>
          <p:cNvPr id="3" name="Content Placeholder 2">
            <a:extLst>
              <a:ext uri="{FF2B5EF4-FFF2-40B4-BE49-F238E27FC236}">
                <a16:creationId xmlns:a16="http://schemas.microsoft.com/office/drawing/2014/main" id="{C39846DB-7AB0-4BE0-8029-041CA8B9B385}"/>
              </a:ext>
            </a:extLst>
          </p:cNvPr>
          <p:cNvSpPr>
            <a:spLocks noGrp="1"/>
          </p:cNvSpPr>
          <p:nvPr>
            <p:ph idx="1"/>
          </p:nvPr>
        </p:nvSpPr>
        <p:spPr>
          <a:xfrm>
            <a:off x="1097280" y="2108201"/>
            <a:ext cx="10439400" cy="4251959"/>
          </a:xfrm>
        </p:spPr>
        <p:txBody>
          <a:bodyPr>
            <a:normAutofit lnSpcReduction="10000"/>
          </a:bodyPr>
          <a:lstStyle/>
          <a:p>
            <a:pPr algn="just"/>
            <a:r>
              <a:rPr lang="en-US" sz="2500" b="0" i="0" dirty="0">
                <a:solidFill>
                  <a:srgbClr val="333333"/>
                </a:solidFill>
                <a:effectLst/>
                <a:highlight>
                  <a:srgbClr val="FFFFFF"/>
                </a:highlight>
                <a:latin typeface="inter-regular"/>
              </a:rPr>
              <a:t>The </a:t>
            </a:r>
            <a:r>
              <a:rPr lang="en-US" sz="2500" b="1" i="0" dirty="0">
                <a:solidFill>
                  <a:srgbClr val="333333"/>
                </a:solidFill>
                <a:effectLst/>
                <a:highlight>
                  <a:srgbClr val="FFFFFF"/>
                </a:highlight>
                <a:latin typeface="inter-bold"/>
              </a:rPr>
              <a:t>@PathVariable</a:t>
            </a:r>
            <a:r>
              <a:rPr lang="en-US" sz="2500" b="0" i="0" dirty="0">
                <a:solidFill>
                  <a:srgbClr val="333333"/>
                </a:solidFill>
                <a:effectLst/>
                <a:highlight>
                  <a:srgbClr val="FFFFFF"/>
                </a:highlight>
                <a:latin typeface="inter-regular"/>
              </a:rPr>
              <a:t> annotation is used to extract the value from the URI. It is most suitable for the RESTful web service where the URL contains some value. Spring MVC allows us to use multiple @PathVariable annotations in the same method. A path variable is a critical part of creating rest resources.</a:t>
            </a:r>
          </a:p>
          <a:p>
            <a:pPr marL="0" indent="0" algn="just">
              <a:buNone/>
            </a:pPr>
            <a:r>
              <a:rPr lang="en-IN" sz="2400" b="0" i="0" dirty="0">
                <a:solidFill>
                  <a:srgbClr val="646464"/>
                </a:solidFill>
                <a:effectLst/>
                <a:latin typeface="inter-regular"/>
              </a:rPr>
              <a:t>@GetMapping</a:t>
            </a:r>
            <a:r>
              <a:rPr lang="en-IN" sz="2400" b="0" i="0" dirty="0">
                <a:solidFill>
                  <a:srgbClr val="000000"/>
                </a:solidFill>
                <a:effectLst/>
                <a:latin typeface="inter-regular"/>
              </a:rPr>
              <a:t>(path=</a:t>
            </a:r>
            <a:r>
              <a:rPr lang="en-IN" sz="2400" b="0" i="0" dirty="0">
                <a:solidFill>
                  <a:srgbClr val="0000FF"/>
                </a:solidFill>
                <a:effectLst/>
                <a:latin typeface="inter-regular"/>
              </a:rPr>
              <a:t>"/hello-world/path-variable/{name}"</a:t>
            </a:r>
            <a:r>
              <a:rPr lang="en-IN" sz="2400" b="0" i="0" dirty="0">
                <a:solidFill>
                  <a:srgbClr val="000000"/>
                </a:solidFill>
                <a:effectLst/>
                <a:latin typeface="inter-regular"/>
              </a:rPr>
              <a:t>)  </a:t>
            </a:r>
          </a:p>
          <a:p>
            <a:pPr marL="0" indent="0" algn="just">
              <a:buNone/>
            </a:pPr>
            <a:r>
              <a:rPr lang="en-IN" sz="2400" b="1" i="0" dirty="0">
                <a:solidFill>
                  <a:srgbClr val="006699"/>
                </a:solidFill>
                <a:effectLst/>
                <a:latin typeface="inter-regular"/>
              </a:rPr>
              <a:t>public</a:t>
            </a:r>
            <a:r>
              <a:rPr lang="en-IN" sz="2400" b="0" i="0" dirty="0">
                <a:solidFill>
                  <a:srgbClr val="000000"/>
                </a:solidFill>
                <a:effectLst/>
                <a:latin typeface="inter-regular"/>
              </a:rPr>
              <a:t> </a:t>
            </a:r>
            <a:r>
              <a:rPr lang="en-IN" sz="2400" b="0" i="0" dirty="0" err="1">
                <a:solidFill>
                  <a:srgbClr val="000000"/>
                </a:solidFill>
                <a:effectLst/>
                <a:latin typeface="inter-regular"/>
              </a:rPr>
              <a:t>HelloWorldBean</a:t>
            </a:r>
            <a:r>
              <a:rPr lang="en-IN" sz="2400" b="0" i="0" dirty="0">
                <a:solidFill>
                  <a:srgbClr val="000000"/>
                </a:solidFill>
                <a:effectLst/>
                <a:latin typeface="inter-regular"/>
              </a:rPr>
              <a:t> </a:t>
            </a:r>
            <a:r>
              <a:rPr lang="en-IN" sz="2400" b="0" i="0" dirty="0" err="1">
                <a:solidFill>
                  <a:srgbClr val="000000"/>
                </a:solidFill>
                <a:effectLst/>
                <a:latin typeface="inter-regular"/>
              </a:rPr>
              <a:t>helloWorldPathVariable</a:t>
            </a:r>
            <a:r>
              <a:rPr lang="en-IN" sz="2400" b="0" i="0" dirty="0">
                <a:solidFill>
                  <a:srgbClr val="000000"/>
                </a:solidFill>
                <a:effectLst/>
                <a:latin typeface="inter-regular"/>
              </a:rPr>
              <a:t>(</a:t>
            </a:r>
            <a:r>
              <a:rPr lang="en-IN" sz="2400" b="0" i="0" dirty="0">
                <a:solidFill>
                  <a:srgbClr val="646464"/>
                </a:solidFill>
                <a:effectLst/>
                <a:latin typeface="inter-regular"/>
              </a:rPr>
              <a:t>@PathVariable</a:t>
            </a:r>
            <a:r>
              <a:rPr lang="en-IN" sz="2400" b="0" i="0" dirty="0">
                <a:solidFill>
                  <a:srgbClr val="000000"/>
                </a:solidFill>
                <a:effectLst/>
                <a:latin typeface="inter-regular"/>
              </a:rPr>
              <a:t> String name)  </a:t>
            </a:r>
          </a:p>
          <a:p>
            <a:pPr marL="0" indent="0" algn="just">
              <a:buNone/>
            </a:pPr>
            <a:r>
              <a:rPr lang="en-IN" sz="2400" b="0" i="0" dirty="0">
                <a:solidFill>
                  <a:srgbClr val="000000"/>
                </a:solidFill>
                <a:effectLst/>
                <a:latin typeface="inter-regular"/>
              </a:rPr>
              <a:t>{  </a:t>
            </a:r>
          </a:p>
          <a:p>
            <a:pPr marL="0" indent="0" algn="just">
              <a:buNone/>
            </a:pPr>
            <a:r>
              <a:rPr lang="en-IN" sz="2400" b="1" i="0" dirty="0">
                <a:solidFill>
                  <a:srgbClr val="006699"/>
                </a:solidFill>
                <a:effectLst/>
                <a:latin typeface="inter-regular"/>
              </a:rPr>
              <a:t>return</a:t>
            </a:r>
            <a:r>
              <a:rPr lang="en-IN" sz="2400" b="0" i="0" dirty="0">
                <a:solidFill>
                  <a:srgbClr val="000000"/>
                </a:solidFill>
                <a:effectLst/>
                <a:latin typeface="inter-regular"/>
              </a:rPr>
              <a:t> </a:t>
            </a:r>
            <a:r>
              <a:rPr lang="en-IN" sz="2400" b="1" i="0" dirty="0">
                <a:solidFill>
                  <a:srgbClr val="006699"/>
                </a:solidFill>
                <a:effectLst/>
                <a:latin typeface="inter-regular"/>
              </a:rPr>
              <a:t>new</a:t>
            </a:r>
            <a:r>
              <a:rPr lang="en-IN" sz="2400" b="0" i="0" dirty="0">
                <a:solidFill>
                  <a:srgbClr val="000000"/>
                </a:solidFill>
                <a:effectLst/>
                <a:latin typeface="inter-regular"/>
              </a:rPr>
              <a:t> </a:t>
            </a:r>
            <a:r>
              <a:rPr lang="en-IN" sz="2400" b="0" i="0" dirty="0" err="1">
                <a:solidFill>
                  <a:srgbClr val="000000"/>
                </a:solidFill>
                <a:effectLst/>
                <a:latin typeface="inter-regular"/>
              </a:rPr>
              <a:t>HelloWorldBean</a:t>
            </a:r>
            <a:r>
              <a:rPr lang="en-IN" sz="2400" b="0" i="0" dirty="0">
                <a:solidFill>
                  <a:srgbClr val="000000"/>
                </a:solidFill>
                <a:effectLst/>
                <a:latin typeface="inter-regular"/>
              </a:rPr>
              <a:t>(</a:t>
            </a:r>
            <a:r>
              <a:rPr lang="en-IN" sz="2400" b="0" i="0" dirty="0" err="1">
                <a:solidFill>
                  <a:srgbClr val="000000"/>
                </a:solidFill>
                <a:effectLst/>
                <a:latin typeface="inter-regular"/>
              </a:rPr>
              <a:t>String.format</a:t>
            </a:r>
            <a:r>
              <a:rPr lang="en-IN" sz="2400" b="0" i="0" dirty="0">
                <a:solidFill>
                  <a:srgbClr val="000000"/>
                </a:solidFill>
                <a:effectLst/>
                <a:latin typeface="inter-regular"/>
              </a:rPr>
              <a:t>(</a:t>
            </a:r>
            <a:r>
              <a:rPr lang="en-IN" sz="2400" b="0" i="0" dirty="0">
                <a:solidFill>
                  <a:srgbClr val="0000FF"/>
                </a:solidFill>
                <a:effectLst/>
                <a:latin typeface="inter-regular"/>
              </a:rPr>
              <a:t>"Hello World, %s"</a:t>
            </a:r>
            <a:r>
              <a:rPr lang="en-IN" sz="2400" b="0" i="0" dirty="0">
                <a:solidFill>
                  <a:srgbClr val="000000"/>
                </a:solidFill>
                <a:effectLst/>
                <a:latin typeface="inter-regular"/>
              </a:rPr>
              <a:t>, name)); </a:t>
            </a:r>
          </a:p>
          <a:p>
            <a:pPr marL="0" indent="0" algn="just">
              <a:buNone/>
            </a:pPr>
            <a:r>
              <a:rPr lang="en-IN" sz="2400" b="0" i="0" dirty="0">
                <a:solidFill>
                  <a:srgbClr val="000000"/>
                </a:solidFill>
                <a:effectLst/>
                <a:latin typeface="inter-regular"/>
              </a:rPr>
              <a:t>}</a:t>
            </a:r>
          </a:p>
          <a:p>
            <a:pPr marL="0" indent="0" algn="just">
              <a:buNone/>
            </a:pPr>
            <a:r>
              <a:rPr lang="en-IN" sz="2000" b="0" i="0" dirty="0">
                <a:solidFill>
                  <a:srgbClr val="333333"/>
                </a:solidFill>
                <a:effectLst/>
                <a:highlight>
                  <a:srgbClr val="FFFFFF"/>
                </a:highlight>
                <a:latin typeface="inter-regular"/>
              </a:rPr>
              <a:t>URL: </a:t>
            </a:r>
            <a:r>
              <a:rPr lang="en-IN" sz="2000" b="0" i="0" dirty="0">
                <a:solidFill>
                  <a:srgbClr val="333333"/>
                </a:solidFill>
                <a:effectLst/>
                <a:highlight>
                  <a:srgbClr val="FFFFFF"/>
                </a:highlight>
                <a:latin typeface="inter-regular"/>
                <a:hlinkClick r:id="rId2"/>
              </a:rPr>
              <a:t>http://localhost:8080/hello-world/path-variable/ABES</a:t>
            </a:r>
            <a:r>
              <a:rPr lang="en-IN" sz="2000" b="0" i="0" dirty="0">
                <a:solidFill>
                  <a:srgbClr val="333333"/>
                </a:solidFill>
                <a:effectLst/>
                <a:highlight>
                  <a:srgbClr val="FFFFFF"/>
                </a:highlight>
                <a:latin typeface="inter-regular"/>
              </a:rPr>
              <a:t>   O/P- {“</a:t>
            </a:r>
            <a:r>
              <a:rPr lang="en-IN" sz="2000" b="0" i="0" dirty="0" err="1">
                <a:solidFill>
                  <a:srgbClr val="333333"/>
                </a:solidFill>
                <a:effectLst/>
                <a:highlight>
                  <a:srgbClr val="FFFFFF"/>
                </a:highlight>
                <a:latin typeface="inter-regular"/>
              </a:rPr>
              <a:t>message”:”Hello</a:t>
            </a:r>
            <a:r>
              <a:rPr lang="en-IN" sz="2000" b="0" i="0" dirty="0">
                <a:solidFill>
                  <a:srgbClr val="333333"/>
                </a:solidFill>
                <a:effectLst/>
                <a:highlight>
                  <a:srgbClr val="FFFFFF"/>
                </a:highlight>
                <a:latin typeface="inter-regular"/>
              </a:rPr>
              <a:t> World, ABES”}</a:t>
            </a:r>
            <a:r>
              <a:rPr lang="en-IN" sz="2400" b="0" i="0" dirty="0">
                <a:solidFill>
                  <a:srgbClr val="000000"/>
                </a:solidFill>
                <a:effectLst/>
                <a:latin typeface="inter-regular"/>
              </a:rPr>
              <a:t>  </a:t>
            </a:r>
          </a:p>
          <a:p>
            <a:pPr algn="just"/>
            <a:endParaRPr lang="en-IN" sz="2500" dirty="0">
              <a:latin typeface="inter-regular"/>
            </a:endParaRPr>
          </a:p>
        </p:txBody>
      </p:sp>
    </p:spTree>
    <p:extLst>
      <p:ext uri="{BB962C8B-B14F-4D97-AF65-F5344CB8AC3E}">
        <p14:creationId xmlns:p14="http://schemas.microsoft.com/office/powerpoint/2010/main" val="24542504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BD290-E354-4851-AAC6-FF866A15A4B8}"/>
              </a:ext>
            </a:extLst>
          </p:cNvPr>
          <p:cNvSpPr>
            <a:spLocks noGrp="1"/>
          </p:cNvSpPr>
          <p:nvPr>
            <p:ph type="title"/>
          </p:nvPr>
        </p:nvSpPr>
        <p:spPr>
          <a:xfrm>
            <a:off x="1097280" y="1018123"/>
            <a:ext cx="10058400" cy="952917"/>
          </a:xfrm>
        </p:spPr>
        <p:txBody>
          <a:bodyPr>
            <a:normAutofit fontScale="90000"/>
          </a:bodyPr>
          <a:lstStyle/>
          <a:p>
            <a:br>
              <a:rPr lang="en-IN" b="1" i="0" dirty="0">
                <a:solidFill>
                  <a:srgbClr val="273239"/>
                </a:solidFill>
                <a:effectLst/>
                <a:highlight>
                  <a:srgbClr val="FFFFFF"/>
                </a:highlight>
                <a:latin typeface="Source Sans 3"/>
              </a:rPr>
            </a:br>
            <a:r>
              <a:rPr lang="en-IN" b="1" i="0" dirty="0">
                <a:solidFill>
                  <a:srgbClr val="273239"/>
                </a:solidFill>
                <a:effectLst/>
                <a:highlight>
                  <a:srgbClr val="FFFFFF"/>
                </a:highlight>
                <a:latin typeface="Source Sans 3"/>
              </a:rPr>
              <a:t>7. Spring – Request Parameter</a:t>
            </a:r>
            <a:br>
              <a:rPr lang="en-IN" b="1" i="0" dirty="0">
                <a:solidFill>
                  <a:srgbClr val="273239"/>
                </a:solidFill>
                <a:effectLst/>
                <a:highlight>
                  <a:srgbClr val="FFFFFF"/>
                </a:highlight>
                <a:latin typeface="Source Sans 3"/>
              </a:rPr>
            </a:br>
            <a:endParaRPr lang="en-IN" dirty="0"/>
          </a:p>
        </p:txBody>
      </p:sp>
      <p:sp>
        <p:nvSpPr>
          <p:cNvPr id="3" name="Content Placeholder 2">
            <a:extLst>
              <a:ext uri="{FF2B5EF4-FFF2-40B4-BE49-F238E27FC236}">
                <a16:creationId xmlns:a16="http://schemas.microsoft.com/office/drawing/2014/main" id="{C39846DB-7AB0-4BE0-8029-041CA8B9B385}"/>
              </a:ext>
            </a:extLst>
          </p:cNvPr>
          <p:cNvSpPr>
            <a:spLocks noGrp="1"/>
          </p:cNvSpPr>
          <p:nvPr>
            <p:ph idx="1"/>
          </p:nvPr>
        </p:nvSpPr>
        <p:spPr>
          <a:xfrm>
            <a:off x="1097280" y="2108201"/>
            <a:ext cx="10439400" cy="4251959"/>
          </a:xfrm>
        </p:spPr>
        <p:txBody>
          <a:bodyPr>
            <a:normAutofit/>
          </a:bodyPr>
          <a:lstStyle/>
          <a:p>
            <a:pPr algn="just"/>
            <a:r>
              <a:rPr lang="en-US" sz="2800" b="0" i="0" dirty="0">
                <a:solidFill>
                  <a:srgbClr val="273239"/>
                </a:solidFill>
                <a:effectLst/>
                <a:highlight>
                  <a:srgbClr val="FFFFFF"/>
                </a:highlight>
                <a:latin typeface="inter-regular"/>
              </a:rPr>
              <a:t>The @RequestParam annotation is used to extract data from the query parameters in the request URL. Query parameters are the key-value pairs that appear after the ? in a URL.</a:t>
            </a:r>
          </a:p>
          <a:p>
            <a:pPr algn="just"/>
            <a:endParaRPr lang="en-IN" sz="2800" dirty="0">
              <a:latin typeface="inter-regular"/>
            </a:endParaRPr>
          </a:p>
        </p:txBody>
      </p:sp>
      <p:pic>
        <p:nvPicPr>
          <p:cNvPr id="4" name="Picture 3">
            <a:extLst>
              <a:ext uri="{FF2B5EF4-FFF2-40B4-BE49-F238E27FC236}">
                <a16:creationId xmlns:a16="http://schemas.microsoft.com/office/drawing/2014/main" id="{AC722917-026D-77FB-80E3-99DD3DAC41AA}"/>
              </a:ext>
            </a:extLst>
          </p:cNvPr>
          <p:cNvPicPr>
            <a:picLocks noChangeAspect="1"/>
          </p:cNvPicPr>
          <p:nvPr/>
        </p:nvPicPr>
        <p:blipFill>
          <a:blip r:embed="rId2"/>
          <a:stretch>
            <a:fillRect/>
          </a:stretch>
        </p:blipFill>
        <p:spPr>
          <a:xfrm>
            <a:off x="3236624" y="3654419"/>
            <a:ext cx="8126672" cy="3054361"/>
          </a:xfrm>
          <a:prstGeom prst="rect">
            <a:avLst/>
          </a:prstGeom>
        </p:spPr>
      </p:pic>
    </p:spTree>
    <p:extLst>
      <p:ext uri="{BB962C8B-B14F-4D97-AF65-F5344CB8AC3E}">
        <p14:creationId xmlns:p14="http://schemas.microsoft.com/office/powerpoint/2010/main" val="4218221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1097280" y="286603"/>
            <a:ext cx="10058400" cy="1582837"/>
          </a:xfrm>
        </p:spPr>
        <p:txBody>
          <a:bodyPr>
            <a:noAutofit/>
          </a:bodyPr>
          <a:lstStyle/>
          <a:p>
            <a:r>
              <a:rPr lang="en-US" sz="3600" b="1" i="0" dirty="0">
                <a:solidFill>
                  <a:srgbClr val="292929"/>
                </a:solidFill>
                <a:effectLst/>
                <a:latin typeface="charter"/>
              </a:rPr>
              <a:t>As summarized in the below figure, Spring Boot is the combination of Spring Framework and Embedded Servers.</a:t>
            </a:r>
            <a:r>
              <a:rPr lang="en-US" sz="3600" b="1" dirty="0"/>
              <a:t> </a:t>
            </a:r>
          </a:p>
        </p:txBody>
      </p:sp>
      <p:pic>
        <p:nvPicPr>
          <p:cNvPr id="1026" name="Picture 2">
            <a:extLst>
              <a:ext uri="{FF2B5EF4-FFF2-40B4-BE49-F238E27FC236}">
                <a16:creationId xmlns:a16="http://schemas.microsoft.com/office/drawing/2014/main" id="{D5907B18-A37B-414B-86ED-B1EF1FF8249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79120" y="2621280"/>
            <a:ext cx="10942320" cy="2888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32414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BD290-E354-4851-AAC6-FF866A15A4B8}"/>
              </a:ext>
            </a:extLst>
          </p:cNvPr>
          <p:cNvSpPr>
            <a:spLocks noGrp="1"/>
          </p:cNvSpPr>
          <p:nvPr>
            <p:ph type="title"/>
          </p:nvPr>
        </p:nvSpPr>
        <p:spPr>
          <a:xfrm>
            <a:off x="1097280" y="286603"/>
            <a:ext cx="10058400" cy="952917"/>
          </a:xfrm>
        </p:spPr>
        <p:txBody>
          <a:bodyPr/>
          <a:lstStyle/>
          <a:p>
            <a:r>
              <a:rPr lang="en-IN" b="1" dirty="0">
                <a:solidFill>
                  <a:srgbClr val="292929"/>
                </a:solidFill>
                <a:latin typeface="charter"/>
              </a:rPr>
              <a:t>Rest API</a:t>
            </a:r>
            <a:endParaRPr lang="en-IN" dirty="0"/>
          </a:p>
        </p:txBody>
      </p:sp>
      <p:sp>
        <p:nvSpPr>
          <p:cNvPr id="3" name="Content Placeholder 2">
            <a:extLst>
              <a:ext uri="{FF2B5EF4-FFF2-40B4-BE49-F238E27FC236}">
                <a16:creationId xmlns:a16="http://schemas.microsoft.com/office/drawing/2014/main" id="{C39846DB-7AB0-4BE0-8029-041CA8B9B385}"/>
              </a:ext>
            </a:extLst>
          </p:cNvPr>
          <p:cNvSpPr>
            <a:spLocks noGrp="1"/>
          </p:cNvSpPr>
          <p:nvPr>
            <p:ph idx="1"/>
          </p:nvPr>
        </p:nvSpPr>
        <p:spPr>
          <a:xfrm>
            <a:off x="1097280" y="2108201"/>
            <a:ext cx="10058400" cy="4251959"/>
          </a:xfrm>
        </p:spPr>
        <p:txBody>
          <a:bodyPr>
            <a:normAutofit/>
          </a:bodyPr>
          <a:lstStyle/>
          <a:p>
            <a:r>
              <a:rPr lang="en-US" sz="2400" b="1" i="0" dirty="0" err="1">
                <a:solidFill>
                  <a:srgbClr val="FF0000"/>
                </a:solidFill>
                <a:effectLst/>
                <a:latin typeface="Inter"/>
              </a:rPr>
              <a:t>REpresentational</a:t>
            </a:r>
            <a:r>
              <a:rPr lang="en-US" sz="2400" b="1" i="0" dirty="0">
                <a:solidFill>
                  <a:srgbClr val="FF0000"/>
                </a:solidFill>
                <a:effectLst/>
                <a:latin typeface="Inter"/>
              </a:rPr>
              <a:t> State Transfer (REST) </a:t>
            </a:r>
            <a:r>
              <a:rPr lang="en-US" sz="2400" b="0" i="0" dirty="0">
                <a:solidFill>
                  <a:srgbClr val="212121"/>
                </a:solidFill>
                <a:effectLst/>
                <a:latin typeface="Inter"/>
              </a:rPr>
              <a:t>is a software architectural style that developers apply to web application programming interfaces (</a:t>
            </a:r>
            <a:r>
              <a:rPr lang="en-US" sz="2400" b="0" i="0" u="none" strike="noStrike" dirty="0">
                <a:solidFill>
                  <a:srgbClr val="0265D2"/>
                </a:solidFill>
                <a:effectLst/>
                <a:latin typeface="Inter"/>
                <a:hlinkClick r:id="rId2"/>
              </a:rPr>
              <a:t>APIs</a:t>
            </a:r>
            <a:r>
              <a:rPr lang="en-US" sz="2400" b="0" i="0" dirty="0">
                <a:solidFill>
                  <a:srgbClr val="212121"/>
                </a:solidFill>
                <a:effectLst/>
                <a:latin typeface="Inter"/>
              </a:rPr>
              <a:t>).</a:t>
            </a:r>
          </a:p>
          <a:p>
            <a:r>
              <a:rPr lang="en-US" sz="2400" b="0" i="0" dirty="0">
                <a:solidFill>
                  <a:srgbClr val="212121"/>
                </a:solidFill>
                <a:effectLst/>
                <a:latin typeface="Inter"/>
              </a:rPr>
              <a:t>REST APIs are the most common APIs used across the web today because the REST pattern provides simple, uniform interfaces. These can be used to make data, content, algorithms, media, and other digital resources available through web URLs, so that they can be consumed within web, mobile, and device applications.</a:t>
            </a:r>
            <a:br>
              <a:rPr lang="en-US" sz="2000" dirty="0"/>
            </a:br>
            <a:endParaRPr lang="en-IN" dirty="0"/>
          </a:p>
        </p:txBody>
      </p:sp>
    </p:spTree>
    <p:extLst>
      <p:ext uri="{BB962C8B-B14F-4D97-AF65-F5344CB8AC3E}">
        <p14:creationId xmlns:p14="http://schemas.microsoft.com/office/powerpoint/2010/main" val="8330042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7829-544D-4F2B-A345-21DB1EBC9B1D}"/>
              </a:ext>
            </a:extLst>
          </p:cNvPr>
          <p:cNvSpPr>
            <a:spLocks noGrp="1"/>
          </p:cNvSpPr>
          <p:nvPr>
            <p:ph type="title"/>
          </p:nvPr>
        </p:nvSpPr>
        <p:spPr/>
        <p:txBody>
          <a:bodyPr/>
          <a:lstStyle/>
          <a:p>
            <a:r>
              <a:rPr lang="en-IN" b="1" dirty="0">
                <a:solidFill>
                  <a:srgbClr val="292929"/>
                </a:solidFill>
                <a:latin typeface="charter"/>
              </a:rPr>
              <a:t>Rest API</a:t>
            </a:r>
            <a:endParaRPr lang="en-IN" dirty="0"/>
          </a:p>
        </p:txBody>
      </p:sp>
      <p:sp>
        <p:nvSpPr>
          <p:cNvPr id="3" name="Content Placeholder 2">
            <a:extLst>
              <a:ext uri="{FF2B5EF4-FFF2-40B4-BE49-F238E27FC236}">
                <a16:creationId xmlns:a16="http://schemas.microsoft.com/office/drawing/2014/main" id="{63FC54A8-C00A-4E6A-ADE3-CC00AE1DF2D1}"/>
              </a:ext>
            </a:extLst>
          </p:cNvPr>
          <p:cNvSpPr>
            <a:spLocks noGrp="1"/>
          </p:cNvSpPr>
          <p:nvPr>
            <p:ph idx="1"/>
          </p:nvPr>
        </p:nvSpPr>
        <p:spPr/>
        <p:txBody>
          <a:bodyPr/>
          <a:lstStyle/>
          <a:p>
            <a:pPr algn="l"/>
            <a:r>
              <a:rPr lang="en-US" b="0" i="0" dirty="0">
                <a:solidFill>
                  <a:srgbClr val="212121"/>
                </a:solidFill>
                <a:effectLst/>
                <a:latin typeface="Inter"/>
              </a:rPr>
              <a:t> let’s consider my own personal Facebook presence, where I am a resource. I can view an HTML representation of my resource at:</a:t>
            </a:r>
          </a:p>
          <a:p>
            <a:pPr algn="l">
              <a:buFont typeface="Arial" panose="020B0604020202020204" pitchFamily="34" charset="0"/>
              <a:buChar char="•"/>
            </a:pPr>
            <a:r>
              <a:rPr lang="en-US" b="0" i="0" dirty="0">
                <a:solidFill>
                  <a:srgbClr val="212121"/>
                </a:solidFill>
                <a:effectLst/>
                <a:latin typeface="Inter"/>
              </a:rPr>
              <a:t>GET </a:t>
            </a:r>
            <a:r>
              <a:rPr lang="en-US" b="0" i="0" dirty="0">
                <a:solidFill>
                  <a:srgbClr val="212121"/>
                </a:solidFill>
                <a:effectLst/>
                <a:latin typeface="Inter"/>
                <a:hlinkClick r:id="rId2"/>
              </a:rPr>
              <a:t>https://www.facebook.com/prashant.tomer.946/</a:t>
            </a:r>
            <a:endParaRPr lang="en-US" b="0" i="0" dirty="0">
              <a:solidFill>
                <a:srgbClr val="212121"/>
              </a:solidFill>
              <a:effectLst/>
              <a:latin typeface="Inter"/>
            </a:endParaRPr>
          </a:p>
          <a:p>
            <a:pPr algn="l"/>
            <a:r>
              <a:rPr lang="en-US" b="0" i="0" dirty="0">
                <a:solidFill>
                  <a:srgbClr val="212121"/>
                </a:solidFill>
                <a:effectLst/>
                <a:latin typeface="Inter"/>
              </a:rPr>
              <a:t>My profile is a single resource available on Facebook. I can view a representation of that resource in HTML using that URL in my web browser. I can also view another representation of it using the Facebook Graph API.</a:t>
            </a:r>
          </a:p>
          <a:p>
            <a:pPr algn="l">
              <a:buFont typeface="Arial" panose="020B0604020202020204" pitchFamily="34" charset="0"/>
              <a:buChar char="•"/>
            </a:pPr>
            <a:r>
              <a:rPr lang="en-US" b="0" i="0" dirty="0">
                <a:solidFill>
                  <a:srgbClr val="212121"/>
                </a:solidFill>
                <a:effectLst/>
                <a:latin typeface="Inter"/>
              </a:rPr>
              <a:t>GET https://graph.facebook.com/v7.0/me</a:t>
            </a:r>
          </a:p>
          <a:p>
            <a:pPr algn="l">
              <a:buFont typeface="Arial" panose="020B0604020202020204" pitchFamily="34" charset="0"/>
              <a:buChar char="•"/>
            </a:pPr>
            <a:endParaRPr lang="en-IN" dirty="0"/>
          </a:p>
        </p:txBody>
      </p:sp>
    </p:spTree>
    <p:extLst>
      <p:ext uri="{BB962C8B-B14F-4D97-AF65-F5344CB8AC3E}">
        <p14:creationId xmlns:p14="http://schemas.microsoft.com/office/powerpoint/2010/main" val="25620928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7829-544D-4F2B-A345-21DB1EBC9B1D}"/>
              </a:ext>
            </a:extLst>
          </p:cNvPr>
          <p:cNvSpPr>
            <a:spLocks noGrp="1"/>
          </p:cNvSpPr>
          <p:nvPr>
            <p:ph type="title"/>
          </p:nvPr>
        </p:nvSpPr>
        <p:spPr>
          <a:xfrm>
            <a:off x="1097280" y="235803"/>
            <a:ext cx="10058400" cy="1450757"/>
          </a:xfrm>
        </p:spPr>
        <p:txBody>
          <a:bodyPr/>
          <a:lstStyle/>
          <a:p>
            <a:r>
              <a:rPr lang="en-IN" b="1" dirty="0">
                <a:solidFill>
                  <a:srgbClr val="292929"/>
                </a:solidFill>
                <a:latin typeface="charter"/>
              </a:rPr>
              <a:t>Rest API</a:t>
            </a:r>
            <a:endParaRPr lang="en-IN" dirty="0"/>
          </a:p>
        </p:txBody>
      </p:sp>
      <p:sp>
        <p:nvSpPr>
          <p:cNvPr id="3" name="Content Placeholder 2">
            <a:extLst>
              <a:ext uri="{FF2B5EF4-FFF2-40B4-BE49-F238E27FC236}">
                <a16:creationId xmlns:a16="http://schemas.microsoft.com/office/drawing/2014/main" id="{63FC54A8-C00A-4E6A-ADE3-CC00AE1DF2D1}"/>
              </a:ext>
            </a:extLst>
          </p:cNvPr>
          <p:cNvSpPr>
            <a:spLocks noGrp="1"/>
          </p:cNvSpPr>
          <p:nvPr>
            <p:ph idx="1"/>
          </p:nvPr>
        </p:nvSpPr>
        <p:spPr/>
        <p:txBody>
          <a:bodyPr>
            <a:normAutofit/>
          </a:bodyPr>
          <a:lstStyle/>
          <a:p>
            <a:pPr algn="l"/>
            <a:r>
              <a:rPr lang="en-US" sz="2000" b="0" i="0" dirty="0">
                <a:solidFill>
                  <a:srgbClr val="212121"/>
                </a:solidFill>
                <a:effectLst/>
                <a:latin typeface="Inter"/>
              </a:rPr>
              <a:t>This is just one resource Facebook provides, offering up a buffet of digital resources for me to consume as a developer.</a:t>
            </a:r>
          </a:p>
          <a:p>
            <a:pPr algn="l">
              <a:buFont typeface="Arial" panose="020B0604020202020204" pitchFamily="34" charset="0"/>
              <a:buChar char="•"/>
            </a:pPr>
            <a:r>
              <a:rPr lang="en-US" sz="2000" b="1" i="0" dirty="0">
                <a:solidFill>
                  <a:srgbClr val="212121"/>
                </a:solidFill>
                <a:effectLst/>
                <a:latin typeface="Inter"/>
              </a:rPr>
              <a:t>Comments</a:t>
            </a:r>
            <a:r>
              <a:rPr lang="en-US" sz="2000" b="0" i="0" dirty="0">
                <a:solidFill>
                  <a:srgbClr val="212121"/>
                </a:solidFill>
                <a:effectLst/>
                <a:latin typeface="Inter"/>
              </a:rPr>
              <a:t>: GET https://graph.facebook.com/v7.0/comments</a:t>
            </a:r>
          </a:p>
          <a:p>
            <a:pPr algn="l">
              <a:buFont typeface="Arial" panose="020B0604020202020204" pitchFamily="34" charset="0"/>
              <a:buChar char="•"/>
            </a:pPr>
            <a:r>
              <a:rPr lang="en-US" sz="2000" b="1" i="0" dirty="0">
                <a:solidFill>
                  <a:srgbClr val="212121"/>
                </a:solidFill>
                <a:effectLst/>
                <a:latin typeface="Inter"/>
              </a:rPr>
              <a:t>Friends</a:t>
            </a:r>
            <a:r>
              <a:rPr lang="en-US" sz="2000" b="0" i="0" dirty="0">
                <a:solidFill>
                  <a:srgbClr val="212121"/>
                </a:solidFill>
                <a:effectLst/>
                <a:latin typeface="Inter"/>
              </a:rPr>
              <a:t>: GET https://graph.facebook.com/v7.0/friends</a:t>
            </a:r>
          </a:p>
          <a:p>
            <a:pPr algn="l">
              <a:buFont typeface="Arial" panose="020B0604020202020204" pitchFamily="34" charset="0"/>
              <a:buChar char="•"/>
            </a:pPr>
            <a:r>
              <a:rPr lang="en-US" sz="2000" b="1" i="0" dirty="0">
                <a:solidFill>
                  <a:srgbClr val="212121"/>
                </a:solidFill>
                <a:effectLst/>
                <a:latin typeface="Inter"/>
              </a:rPr>
              <a:t>Images</a:t>
            </a:r>
            <a:r>
              <a:rPr lang="en-US" sz="2000" b="0" i="0" dirty="0">
                <a:solidFill>
                  <a:srgbClr val="212121"/>
                </a:solidFill>
                <a:effectLst/>
                <a:latin typeface="Inter"/>
              </a:rPr>
              <a:t>: GET https://graph.facebook.com/v7.0/images</a:t>
            </a:r>
          </a:p>
          <a:p>
            <a:pPr algn="l">
              <a:buFont typeface="Arial" panose="020B0604020202020204" pitchFamily="34" charset="0"/>
              <a:buChar char="•"/>
            </a:pPr>
            <a:r>
              <a:rPr lang="en-US" sz="2000" b="1" i="0" dirty="0">
                <a:solidFill>
                  <a:srgbClr val="212121"/>
                </a:solidFill>
                <a:effectLst/>
                <a:latin typeface="Inter"/>
              </a:rPr>
              <a:t>Links</a:t>
            </a:r>
            <a:r>
              <a:rPr lang="en-US" sz="2000" b="0" i="0" dirty="0">
                <a:solidFill>
                  <a:srgbClr val="212121"/>
                </a:solidFill>
                <a:effectLst/>
                <a:latin typeface="Inter"/>
              </a:rPr>
              <a:t>: GET https://graph.facebook.com/v7.0/links</a:t>
            </a:r>
          </a:p>
          <a:p>
            <a:pPr algn="l">
              <a:buFont typeface="Arial" panose="020B0604020202020204" pitchFamily="34" charset="0"/>
              <a:buChar char="•"/>
            </a:pPr>
            <a:r>
              <a:rPr lang="en-US" sz="2000" b="1" i="0" dirty="0">
                <a:solidFill>
                  <a:srgbClr val="212121"/>
                </a:solidFill>
                <a:effectLst/>
                <a:latin typeface="Inter"/>
              </a:rPr>
              <a:t>Likes</a:t>
            </a:r>
            <a:r>
              <a:rPr lang="en-US" sz="2000" b="0" i="0" dirty="0">
                <a:solidFill>
                  <a:srgbClr val="212121"/>
                </a:solidFill>
                <a:effectLst/>
                <a:latin typeface="Inter"/>
              </a:rPr>
              <a:t>: GET https://graph.facebook.com/v7.0/likes</a:t>
            </a:r>
          </a:p>
        </p:txBody>
      </p:sp>
    </p:spTree>
    <p:extLst>
      <p:ext uri="{BB962C8B-B14F-4D97-AF65-F5344CB8AC3E}">
        <p14:creationId xmlns:p14="http://schemas.microsoft.com/office/powerpoint/2010/main" val="3251803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7829-544D-4F2B-A345-21DB1EBC9B1D}"/>
              </a:ext>
            </a:extLst>
          </p:cNvPr>
          <p:cNvSpPr>
            <a:spLocks noGrp="1"/>
          </p:cNvSpPr>
          <p:nvPr>
            <p:ph type="title"/>
          </p:nvPr>
        </p:nvSpPr>
        <p:spPr>
          <a:xfrm>
            <a:off x="1097280" y="235803"/>
            <a:ext cx="10058400" cy="1450757"/>
          </a:xfrm>
        </p:spPr>
        <p:txBody>
          <a:bodyPr/>
          <a:lstStyle/>
          <a:p>
            <a:r>
              <a:rPr lang="en-IN" b="1" dirty="0">
                <a:solidFill>
                  <a:srgbClr val="292929"/>
                </a:solidFill>
                <a:latin typeface="charter"/>
              </a:rPr>
              <a:t>Rest API</a:t>
            </a:r>
            <a:endParaRPr lang="en-IN" dirty="0"/>
          </a:p>
        </p:txBody>
      </p:sp>
      <p:sp>
        <p:nvSpPr>
          <p:cNvPr id="3" name="Content Placeholder 2">
            <a:extLst>
              <a:ext uri="{FF2B5EF4-FFF2-40B4-BE49-F238E27FC236}">
                <a16:creationId xmlns:a16="http://schemas.microsoft.com/office/drawing/2014/main" id="{63FC54A8-C00A-4E6A-ADE3-CC00AE1DF2D1}"/>
              </a:ext>
            </a:extLst>
          </p:cNvPr>
          <p:cNvSpPr>
            <a:spLocks noGrp="1"/>
          </p:cNvSpPr>
          <p:nvPr>
            <p:ph idx="1"/>
          </p:nvPr>
        </p:nvSpPr>
        <p:spPr/>
        <p:txBody>
          <a:bodyPr>
            <a:normAutofit/>
          </a:bodyPr>
          <a:lstStyle/>
          <a:p>
            <a:pPr algn="l"/>
            <a:r>
              <a:rPr lang="en-US" sz="2400" b="0" i="0" dirty="0">
                <a:solidFill>
                  <a:srgbClr val="212121"/>
                </a:solidFill>
                <a:effectLst/>
                <a:latin typeface="Inter"/>
              </a:rPr>
              <a:t>This allows for a handful of operations on each resource using HTTP methods:</a:t>
            </a:r>
          </a:p>
          <a:p>
            <a:pPr algn="l">
              <a:buFont typeface="Arial" panose="020B0604020202020204" pitchFamily="34" charset="0"/>
              <a:buChar char="•"/>
            </a:pPr>
            <a:r>
              <a:rPr lang="en-US" sz="2400" b="1" i="0" dirty="0">
                <a:solidFill>
                  <a:srgbClr val="212121"/>
                </a:solidFill>
                <a:effectLst/>
                <a:latin typeface="Inter"/>
              </a:rPr>
              <a:t>GET:</a:t>
            </a:r>
            <a:r>
              <a:rPr lang="en-US" sz="2400" b="0" i="0" dirty="0">
                <a:solidFill>
                  <a:srgbClr val="212121"/>
                </a:solidFill>
                <a:effectLst/>
                <a:latin typeface="Inter"/>
              </a:rPr>
              <a:t> https://graph.facebook.com/v7.0/images</a:t>
            </a:r>
          </a:p>
          <a:p>
            <a:pPr algn="l">
              <a:buFont typeface="Arial" panose="020B0604020202020204" pitchFamily="34" charset="0"/>
              <a:buChar char="•"/>
            </a:pPr>
            <a:r>
              <a:rPr lang="en-US" sz="2400" b="1" i="0" dirty="0">
                <a:solidFill>
                  <a:srgbClr val="212121"/>
                </a:solidFill>
                <a:effectLst/>
                <a:latin typeface="Inter"/>
              </a:rPr>
              <a:t>POST:</a:t>
            </a:r>
            <a:r>
              <a:rPr lang="en-US" sz="2400" b="0" i="0" dirty="0">
                <a:solidFill>
                  <a:srgbClr val="212121"/>
                </a:solidFill>
                <a:effectLst/>
                <a:latin typeface="Inter"/>
              </a:rPr>
              <a:t> https://graph.facebook.com/v7.0/images</a:t>
            </a:r>
          </a:p>
          <a:p>
            <a:pPr algn="l">
              <a:buFont typeface="Arial" panose="020B0604020202020204" pitchFamily="34" charset="0"/>
              <a:buChar char="•"/>
            </a:pPr>
            <a:r>
              <a:rPr lang="en-US" sz="2400" b="1" i="0" dirty="0">
                <a:solidFill>
                  <a:srgbClr val="212121"/>
                </a:solidFill>
                <a:effectLst/>
                <a:latin typeface="Inter"/>
              </a:rPr>
              <a:t>PUT:</a:t>
            </a:r>
            <a:r>
              <a:rPr lang="en-US" sz="2400" b="0" i="0" dirty="0">
                <a:solidFill>
                  <a:srgbClr val="212121"/>
                </a:solidFill>
                <a:effectLst/>
                <a:latin typeface="Inter"/>
              </a:rPr>
              <a:t> https://graph.facebook.com/v7.0/images</a:t>
            </a:r>
          </a:p>
          <a:p>
            <a:pPr algn="l">
              <a:buFont typeface="Arial" panose="020B0604020202020204" pitchFamily="34" charset="0"/>
              <a:buChar char="•"/>
            </a:pPr>
            <a:r>
              <a:rPr lang="en-US" sz="2400" b="1" i="0" dirty="0">
                <a:solidFill>
                  <a:srgbClr val="212121"/>
                </a:solidFill>
                <a:effectLst/>
                <a:latin typeface="Inter"/>
              </a:rPr>
              <a:t>DELETE:</a:t>
            </a:r>
            <a:r>
              <a:rPr lang="en-US" sz="2400" b="0" i="0" dirty="0">
                <a:solidFill>
                  <a:srgbClr val="212121"/>
                </a:solidFill>
                <a:effectLst/>
                <a:latin typeface="Inter"/>
              </a:rPr>
              <a:t> https://graph.facebook.com/v7.0/images</a:t>
            </a:r>
          </a:p>
        </p:txBody>
      </p:sp>
    </p:spTree>
    <p:extLst>
      <p:ext uri="{BB962C8B-B14F-4D97-AF65-F5344CB8AC3E}">
        <p14:creationId xmlns:p14="http://schemas.microsoft.com/office/powerpoint/2010/main" val="10517961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40EF0AF-22C7-39C2-14A5-01A93F28F4EB}"/>
              </a:ext>
            </a:extLst>
          </p:cNvPr>
          <p:cNvPicPr>
            <a:picLocks noChangeAspect="1"/>
          </p:cNvPicPr>
          <p:nvPr/>
        </p:nvPicPr>
        <p:blipFill>
          <a:blip r:embed="rId2"/>
          <a:stretch>
            <a:fillRect/>
          </a:stretch>
        </p:blipFill>
        <p:spPr>
          <a:xfrm>
            <a:off x="1402080" y="568960"/>
            <a:ext cx="9438639" cy="3698239"/>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999B0F2A-0D6E-ECBA-3FC8-CD382F8B5F7E}"/>
                  </a:ext>
                </a:extLst>
              </p14:cNvPr>
              <p14:cNvContentPartPr/>
              <p14:nvPr/>
            </p14:nvContentPartPr>
            <p14:xfrm>
              <a:off x="9976800" y="650120"/>
              <a:ext cx="867240" cy="41040"/>
            </p14:xfrm>
          </p:contentPart>
        </mc:Choice>
        <mc:Fallback xmlns="">
          <p:pic>
            <p:nvPicPr>
              <p:cNvPr id="6" name="Ink 5">
                <a:extLst>
                  <a:ext uri="{FF2B5EF4-FFF2-40B4-BE49-F238E27FC236}">
                    <a16:creationId xmlns:a16="http://schemas.microsoft.com/office/drawing/2014/main" id="{999B0F2A-0D6E-ECBA-3FC8-CD382F8B5F7E}"/>
                  </a:ext>
                </a:extLst>
              </p:cNvPr>
              <p:cNvPicPr/>
              <p:nvPr/>
            </p:nvPicPr>
            <p:blipFill>
              <a:blip r:embed="rId4"/>
              <a:stretch>
                <a:fillRect/>
              </a:stretch>
            </p:blipFill>
            <p:spPr>
              <a:xfrm>
                <a:off x="9922800" y="542480"/>
                <a:ext cx="974880" cy="2566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222D2342-0EA4-EEE3-7C0D-60D6094A7353}"/>
                  </a:ext>
                </a:extLst>
              </p14:cNvPr>
              <p14:cNvContentPartPr/>
              <p14:nvPr/>
            </p14:nvContentPartPr>
            <p14:xfrm>
              <a:off x="9956640" y="639680"/>
              <a:ext cx="873360" cy="51480"/>
            </p14:xfrm>
          </p:contentPart>
        </mc:Choice>
        <mc:Fallback xmlns="">
          <p:pic>
            <p:nvPicPr>
              <p:cNvPr id="7" name="Ink 6">
                <a:extLst>
                  <a:ext uri="{FF2B5EF4-FFF2-40B4-BE49-F238E27FC236}">
                    <a16:creationId xmlns:a16="http://schemas.microsoft.com/office/drawing/2014/main" id="{222D2342-0EA4-EEE3-7C0D-60D6094A7353}"/>
                  </a:ext>
                </a:extLst>
              </p:cNvPr>
              <p:cNvPicPr/>
              <p:nvPr/>
            </p:nvPicPr>
            <p:blipFill>
              <a:blip r:embed="rId6"/>
              <a:stretch>
                <a:fillRect/>
              </a:stretch>
            </p:blipFill>
            <p:spPr>
              <a:xfrm>
                <a:off x="9902640" y="532040"/>
                <a:ext cx="981000" cy="267120"/>
              </a:xfrm>
              <a:prstGeom prst="rect">
                <a:avLst/>
              </a:prstGeom>
            </p:spPr>
          </p:pic>
        </mc:Fallback>
      </mc:AlternateContent>
    </p:spTree>
    <p:extLst>
      <p:ext uri="{BB962C8B-B14F-4D97-AF65-F5344CB8AC3E}">
        <p14:creationId xmlns:p14="http://schemas.microsoft.com/office/powerpoint/2010/main" val="15519781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7829-544D-4F2B-A345-21DB1EBC9B1D}"/>
              </a:ext>
            </a:extLst>
          </p:cNvPr>
          <p:cNvSpPr>
            <a:spLocks noGrp="1"/>
          </p:cNvSpPr>
          <p:nvPr>
            <p:ph type="title"/>
          </p:nvPr>
        </p:nvSpPr>
        <p:spPr/>
        <p:txBody>
          <a:bodyPr/>
          <a:lstStyle/>
          <a:p>
            <a:r>
              <a:rPr lang="en-IN" dirty="0"/>
              <a:t>Create Spring boot App using Rest API</a:t>
            </a:r>
          </a:p>
        </p:txBody>
      </p:sp>
      <p:sp>
        <p:nvSpPr>
          <p:cNvPr id="3" name="Content Placeholder 2">
            <a:extLst>
              <a:ext uri="{FF2B5EF4-FFF2-40B4-BE49-F238E27FC236}">
                <a16:creationId xmlns:a16="http://schemas.microsoft.com/office/drawing/2014/main" id="{63FC54A8-C00A-4E6A-ADE3-CC00AE1DF2D1}"/>
              </a:ext>
            </a:extLst>
          </p:cNvPr>
          <p:cNvSpPr>
            <a:spLocks noGrp="1"/>
          </p:cNvSpPr>
          <p:nvPr>
            <p:ph idx="1"/>
          </p:nvPr>
        </p:nvSpPr>
        <p:spPr/>
        <p:txBody>
          <a:bodyPr>
            <a:normAutofit/>
          </a:bodyPr>
          <a:lstStyle/>
          <a:p>
            <a:r>
              <a:rPr lang="en-IN" b="1" i="0" dirty="0">
                <a:solidFill>
                  <a:srgbClr val="111111"/>
                </a:solidFill>
                <a:effectLst/>
                <a:latin typeface="Playfair Display" panose="020B0604020202020204" pitchFamily="2" charset="0"/>
              </a:rPr>
              <a:t>Tools Required in this Soring Boot Application:</a:t>
            </a:r>
          </a:p>
          <a:p>
            <a:pPr>
              <a:buFont typeface="Wingdings" panose="05000000000000000000" pitchFamily="2" charset="2"/>
              <a:buChar char="Ø"/>
            </a:pPr>
            <a:r>
              <a:rPr lang="en-IN" b="1" dirty="0">
                <a:solidFill>
                  <a:srgbClr val="111111"/>
                </a:solidFill>
                <a:latin typeface="Playfair Display" panose="020B0604020202020204" pitchFamily="2" charset="0"/>
              </a:rPr>
              <a:t>Eclipse IDE: For project development</a:t>
            </a:r>
          </a:p>
          <a:p>
            <a:pPr>
              <a:buFont typeface="Wingdings" panose="05000000000000000000" pitchFamily="2" charset="2"/>
              <a:buChar char="Ø"/>
            </a:pPr>
            <a:r>
              <a:rPr lang="en-IN" b="1" dirty="0">
                <a:solidFill>
                  <a:srgbClr val="111111"/>
                </a:solidFill>
                <a:latin typeface="Playfair Display" panose="020B0604020202020204" pitchFamily="2" charset="0"/>
              </a:rPr>
              <a:t>Postman Application: Rest API Testing</a:t>
            </a:r>
          </a:p>
          <a:p>
            <a:pPr>
              <a:buFont typeface="Wingdings" panose="05000000000000000000" pitchFamily="2" charset="2"/>
              <a:buChar char="Ø"/>
            </a:pPr>
            <a:r>
              <a:rPr lang="en-IN" b="1" dirty="0">
                <a:solidFill>
                  <a:srgbClr val="111111"/>
                </a:solidFill>
                <a:latin typeface="Playfair Display" panose="020B0604020202020204" pitchFamily="2" charset="0"/>
              </a:rPr>
              <a:t>Spring Boot API: For Spring boot libraries</a:t>
            </a:r>
          </a:p>
          <a:p>
            <a:pPr>
              <a:buFont typeface="Wingdings" panose="05000000000000000000" pitchFamily="2" charset="2"/>
              <a:buChar char="Ø"/>
            </a:pPr>
            <a:r>
              <a:rPr lang="en-IN" b="1" dirty="0">
                <a:solidFill>
                  <a:srgbClr val="111111"/>
                </a:solidFill>
                <a:latin typeface="Playfair Display" panose="020B0604020202020204" pitchFamily="2" charset="0"/>
              </a:rPr>
              <a:t>JDK 8:  base of java core development</a:t>
            </a:r>
          </a:p>
          <a:p>
            <a:endParaRPr lang="en-IN" b="1" i="0" dirty="0">
              <a:solidFill>
                <a:srgbClr val="111111"/>
              </a:solidFill>
              <a:effectLst/>
              <a:latin typeface="Playfair Display" panose="020B0604020202020204" pitchFamily="2" charset="0"/>
            </a:endParaRPr>
          </a:p>
          <a:p>
            <a:endParaRPr lang="en-IN" b="1" dirty="0">
              <a:solidFill>
                <a:srgbClr val="111111"/>
              </a:solidFill>
              <a:latin typeface="Playfair Display" panose="020B0604020202020204" pitchFamily="2" charset="0"/>
            </a:endParaRPr>
          </a:p>
          <a:p>
            <a:endParaRPr lang="en-IN" b="1" i="0" dirty="0">
              <a:solidFill>
                <a:srgbClr val="111111"/>
              </a:solidFill>
              <a:effectLst/>
              <a:latin typeface="Playfair Display" panose="020B0604020202020204" pitchFamily="2" charset="0"/>
            </a:endParaRPr>
          </a:p>
          <a:p>
            <a:endParaRPr lang="en-IN" dirty="0"/>
          </a:p>
        </p:txBody>
      </p:sp>
    </p:spTree>
    <p:extLst>
      <p:ext uri="{BB962C8B-B14F-4D97-AF65-F5344CB8AC3E}">
        <p14:creationId xmlns:p14="http://schemas.microsoft.com/office/powerpoint/2010/main" val="38755152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7829-544D-4F2B-A345-21DB1EBC9B1D}"/>
              </a:ext>
            </a:extLst>
          </p:cNvPr>
          <p:cNvSpPr>
            <a:spLocks noGrp="1"/>
          </p:cNvSpPr>
          <p:nvPr>
            <p:ph type="title"/>
          </p:nvPr>
        </p:nvSpPr>
        <p:spPr/>
        <p:txBody>
          <a:bodyPr/>
          <a:lstStyle/>
          <a:p>
            <a:r>
              <a:rPr lang="en-IN" b="1" dirty="0"/>
              <a:t>Steps to Create </a:t>
            </a:r>
            <a:r>
              <a:rPr lang="en-IN" b="1" dirty="0" err="1"/>
              <a:t>SpringBoot</a:t>
            </a:r>
            <a:r>
              <a:rPr lang="en-IN" b="1" dirty="0"/>
              <a:t> project and use </a:t>
            </a:r>
            <a:r>
              <a:rPr lang="en-IN" b="1" dirty="0" err="1"/>
              <a:t>RestAPI</a:t>
            </a:r>
            <a:endParaRPr lang="en-IN" b="1" dirty="0"/>
          </a:p>
        </p:txBody>
      </p:sp>
      <p:sp>
        <p:nvSpPr>
          <p:cNvPr id="3" name="Content Placeholder 2">
            <a:extLst>
              <a:ext uri="{FF2B5EF4-FFF2-40B4-BE49-F238E27FC236}">
                <a16:creationId xmlns:a16="http://schemas.microsoft.com/office/drawing/2014/main" id="{63FC54A8-C00A-4E6A-ADE3-CC00AE1DF2D1}"/>
              </a:ext>
            </a:extLst>
          </p:cNvPr>
          <p:cNvSpPr>
            <a:spLocks noGrp="1"/>
          </p:cNvSpPr>
          <p:nvPr>
            <p:ph idx="1"/>
          </p:nvPr>
        </p:nvSpPr>
        <p:spPr/>
        <p:txBody>
          <a:bodyPr>
            <a:normAutofit/>
          </a:bodyPr>
          <a:lstStyle/>
          <a:p>
            <a:endParaRPr lang="en-IN" b="1" i="0" dirty="0">
              <a:solidFill>
                <a:srgbClr val="111111"/>
              </a:solidFill>
              <a:effectLst/>
              <a:latin typeface="Playfair Display" panose="020B0604020202020204" pitchFamily="2" charset="0"/>
            </a:endParaRPr>
          </a:p>
          <a:p>
            <a:endParaRPr lang="en-IN" b="1" dirty="0">
              <a:solidFill>
                <a:srgbClr val="111111"/>
              </a:solidFill>
              <a:latin typeface="Playfair Display" panose="020B0604020202020204" pitchFamily="2" charset="0"/>
            </a:endParaRPr>
          </a:p>
          <a:p>
            <a:endParaRPr lang="en-IN" b="1" i="0" dirty="0">
              <a:solidFill>
                <a:srgbClr val="111111"/>
              </a:solidFill>
              <a:effectLst/>
              <a:latin typeface="Playfair Display" panose="020B0604020202020204" pitchFamily="2" charset="0"/>
            </a:endParaRPr>
          </a:p>
          <a:p>
            <a:endParaRPr lang="en-IN" dirty="0"/>
          </a:p>
        </p:txBody>
      </p:sp>
      <p:sp>
        <p:nvSpPr>
          <p:cNvPr id="4" name="TextBox 3">
            <a:extLst>
              <a:ext uri="{FF2B5EF4-FFF2-40B4-BE49-F238E27FC236}">
                <a16:creationId xmlns:a16="http://schemas.microsoft.com/office/drawing/2014/main" id="{64227BA6-FA07-4743-AFC3-8D932B7470B9}"/>
              </a:ext>
            </a:extLst>
          </p:cNvPr>
          <p:cNvSpPr txBox="1"/>
          <p:nvPr/>
        </p:nvSpPr>
        <p:spPr>
          <a:xfrm>
            <a:off x="518160" y="2722880"/>
            <a:ext cx="10728960" cy="2492990"/>
          </a:xfrm>
          <a:prstGeom prst="rect">
            <a:avLst/>
          </a:prstGeom>
          <a:noFill/>
        </p:spPr>
        <p:txBody>
          <a:bodyPr wrap="square" rtlCol="0">
            <a:spAutoFit/>
          </a:bodyPr>
          <a:lstStyle/>
          <a:p>
            <a:r>
              <a:rPr lang="en-IN" sz="2400" dirty="0">
                <a:latin typeface="Playfair Display" panose="00000500000000000000" pitchFamily="2" charset="0"/>
              </a:rPr>
              <a:t>Step1:  Download </a:t>
            </a:r>
            <a:r>
              <a:rPr lang="en-IN" sz="2400" dirty="0" err="1">
                <a:latin typeface="Playfair Display" panose="00000500000000000000" pitchFamily="2" charset="0"/>
              </a:rPr>
              <a:t>springboot</a:t>
            </a:r>
            <a:r>
              <a:rPr lang="en-IN" sz="2400" dirty="0">
                <a:latin typeface="Playfair Display" panose="00000500000000000000" pitchFamily="2" charset="0"/>
              </a:rPr>
              <a:t> skeleton from spring initializer.</a:t>
            </a:r>
          </a:p>
          <a:p>
            <a:r>
              <a:rPr lang="en-IN" sz="2400" i="0" dirty="0">
                <a:solidFill>
                  <a:srgbClr val="111111"/>
                </a:solidFill>
                <a:effectLst/>
                <a:latin typeface="Playfair Display" panose="00000500000000000000" pitchFamily="2" charset="0"/>
              </a:rPr>
              <a:t>Step 2: import </a:t>
            </a:r>
            <a:r>
              <a:rPr lang="en-IN" sz="2400" b="1" i="0" dirty="0">
                <a:solidFill>
                  <a:srgbClr val="111111"/>
                </a:solidFill>
                <a:effectLst/>
                <a:latin typeface="Playfair Display" panose="00000500000000000000" pitchFamily="2" charset="0"/>
              </a:rPr>
              <a:t>step1</a:t>
            </a:r>
            <a:r>
              <a:rPr lang="en-IN" sz="2400" i="0" dirty="0">
                <a:solidFill>
                  <a:srgbClr val="111111"/>
                </a:solidFill>
                <a:effectLst/>
                <a:latin typeface="Playfair Display" panose="00000500000000000000" pitchFamily="2" charset="0"/>
              </a:rPr>
              <a:t> project in eclipse IDE.</a:t>
            </a:r>
          </a:p>
          <a:p>
            <a:r>
              <a:rPr lang="en-IN" sz="2400" dirty="0">
                <a:solidFill>
                  <a:srgbClr val="111111"/>
                </a:solidFill>
                <a:latin typeface="Playfair Display" panose="00000500000000000000" pitchFamily="2" charset="0"/>
              </a:rPr>
              <a:t>Step3: Open main file where you get main method and run that class as usual do in eclipse to run the normal class.</a:t>
            </a:r>
            <a:r>
              <a:rPr lang="en-IN" sz="2400" i="0" dirty="0">
                <a:solidFill>
                  <a:srgbClr val="111111"/>
                </a:solidFill>
                <a:effectLst/>
                <a:latin typeface="Playfair Display" panose="00000500000000000000" pitchFamily="2" charset="0"/>
              </a:rPr>
              <a:t> </a:t>
            </a:r>
          </a:p>
          <a:p>
            <a:pPr marL="342900" indent="-342900">
              <a:buFont typeface="Wingdings" panose="05000000000000000000" pitchFamily="2" charset="2"/>
              <a:buChar char="Ø"/>
            </a:pPr>
            <a:r>
              <a:rPr lang="en-IN" sz="2400" dirty="0"/>
              <a:t>Step4: Observe the output.</a:t>
            </a:r>
          </a:p>
          <a:p>
            <a:endParaRPr lang="en-IN" dirty="0"/>
          </a:p>
          <a:p>
            <a:endParaRPr lang="en-IN" dirty="0"/>
          </a:p>
        </p:txBody>
      </p:sp>
    </p:spTree>
    <p:extLst>
      <p:ext uri="{BB962C8B-B14F-4D97-AF65-F5344CB8AC3E}">
        <p14:creationId xmlns:p14="http://schemas.microsoft.com/office/powerpoint/2010/main" val="37563225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FC54A8-C00A-4E6A-ADE3-CC00AE1DF2D1}"/>
              </a:ext>
            </a:extLst>
          </p:cNvPr>
          <p:cNvSpPr>
            <a:spLocks noGrp="1"/>
          </p:cNvSpPr>
          <p:nvPr>
            <p:ph idx="1"/>
          </p:nvPr>
        </p:nvSpPr>
        <p:spPr/>
        <p:txBody>
          <a:bodyPr>
            <a:normAutofit/>
          </a:bodyPr>
          <a:lstStyle/>
          <a:p>
            <a:endParaRPr lang="en-IN" b="1" i="0" dirty="0">
              <a:solidFill>
                <a:srgbClr val="111111"/>
              </a:solidFill>
              <a:effectLst/>
              <a:latin typeface="Playfair Display" panose="020B0604020202020204" pitchFamily="2" charset="0"/>
            </a:endParaRPr>
          </a:p>
          <a:p>
            <a:endParaRPr lang="en-IN" b="1" dirty="0">
              <a:solidFill>
                <a:srgbClr val="111111"/>
              </a:solidFill>
              <a:latin typeface="Playfair Display" panose="020B0604020202020204" pitchFamily="2" charset="0"/>
            </a:endParaRPr>
          </a:p>
          <a:p>
            <a:endParaRPr lang="en-IN" b="1" i="0" dirty="0">
              <a:solidFill>
                <a:srgbClr val="111111"/>
              </a:solidFill>
              <a:effectLst/>
              <a:latin typeface="Playfair Display" panose="020B0604020202020204" pitchFamily="2" charset="0"/>
            </a:endParaRPr>
          </a:p>
          <a:p>
            <a:endParaRPr lang="en-IN" dirty="0"/>
          </a:p>
        </p:txBody>
      </p:sp>
      <p:pic>
        <p:nvPicPr>
          <p:cNvPr id="8" name="Picture 7">
            <a:extLst>
              <a:ext uri="{FF2B5EF4-FFF2-40B4-BE49-F238E27FC236}">
                <a16:creationId xmlns:a16="http://schemas.microsoft.com/office/drawing/2014/main" id="{6DCCFD3B-1D36-622B-297A-44BDF3CF9333}"/>
              </a:ext>
            </a:extLst>
          </p:cNvPr>
          <p:cNvPicPr>
            <a:picLocks noChangeAspect="1"/>
          </p:cNvPicPr>
          <p:nvPr/>
        </p:nvPicPr>
        <p:blipFill>
          <a:blip r:embed="rId2"/>
          <a:stretch>
            <a:fillRect/>
          </a:stretch>
        </p:blipFill>
        <p:spPr>
          <a:xfrm>
            <a:off x="1412240" y="988908"/>
            <a:ext cx="8839200" cy="5269652"/>
          </a:xfrm>
          <a:prstGeom prst="rect">
            <a:avLst/>
          </a:prstGeom>
        </p:spPr>
      </p:pic>
      <p:sp>
        <p:nvSpPr>
          <p:cNvPr id="9" name="TextBox 8">
            <a:extLst>
              <a:ext uri="{FF2B5EF4-FFF2-40B4-BE49-F238E27FC236}">
                <a16:creationId xmlns:a16="http://schemas.microsoft.com/office/drawing/2014/main" id="{809E7D36-09D2-8BF6-ED57-A1D2F1F03934}"/>
              </a:ext>
            </a:extLst>
          </p:cNvPr>
          <p:cNvSpPr txBox="1"/>
          <p:nvPr/>
        </p:nvSpPr>
        <p:spPr>
          <a:xfrm>
            <a:off x="985520" y="304800"/>
            <a:ext cx="11206480" cy="461665"/>
          </a:xfrm>
          <a:prstGeom prst="rect">
            <a:avLst/>
          </a:prstGeom>
          <a:noFill/>
        </p:spPr>
        <p:txBody>
          <a:bodyPr wrap="square" rtlCol="0">
            <a:spAutoFit/>
          </a:bodyPr>
          <a:lstStyle/>
          <a:p>
            <a:r>
              <a:rPr lang="en-IN" b="1" dirty="0">
                <a:solidFill>
                  <a:srgbClr val="FF0000"/>
                </a:solidFill>
              </a:rPr>
              <a:t>                                                                         </a:t>
            </a:r>
            <a:r>
              <a:rPr lang="en-IN" sz="2400" b="1" dirty="0">
                <a:solidFill>
                  <a:srgbClr val="FF0000"/>
                </a:solidFill>
              </a:rPr>
              <a:t>Project Skeleton</a:t>
            </a:r>
            <a:endParaRPr lang="en-IN" b="1" dirty="0">
              <a:solidFill>
                <a:srgbClr val="FF0000"/>
              </a:solidFill>
            </a:endParaRPr>
          </a:p>
        </p:txBody>
      </p:sp>
    </p:spTree>
    <p:extLst>
      <p:ext uri="{BB962C8B-B14F-4D97-AF65-F5344CB8AC3E}">
        <p14:creationId xmlns:p14="http://schemas.microsoft.com/office/powerpoint/2010/main" val="14791416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210DA-CDD5-F538-1F98-C853024D8C47}"/>
              </a:ext>
            </a:extLst>
          </p:cNvPr>
          <p:cNvSpPr>
            <a:spLocks noGrp="1"/>
          </p:cNvSpPr>
          <p:nvPr>
            <p:ph type="title"/>
          </p:nvPr>
        </p:nvSpPr>
        <p:spPr/>
        <p:txBody>
          <a:bodyPr/>
          <a:lstStyle/>
          <a:p>
            <a:r>
              <a:rPr lang="en-IN" b="1" dirty="0"/>
              <a:t>Run Application</a:t>
            </a:r>
          </a:p>
        </p:txBody>
      </p:sp>
      <p:sp>
        <p:nvSpPr>
          <p:cNvPr id="3" name="Content Placeholder 2">
            <a:extLst>
              <a:ext uri="{FF2B5EF4-FFF2-40B4-BE49-F238E27FC236}">
                <a16:creationId xmlns:a16="http://schemas.microsoft.com/office/drawing/2014/main" id="{780CEE49-95CF-41C7-0E4F-087AB6C4B8CC}"/>
              </a:ext>
            </a:extLst>
          </p:cNvPr>
          <p:cNvSpPr>
            <a:spLocks noGrp="1"/>
          </p:cNvSpPr>
          <p:nvPr>
            <p:ph idx="1"/>
          </p:nvPr>
        </p:nvSpPr>
        <p:spPr/>
        <p:txBody>
          <a:bodyPr/>
          <a:lstStyle/>
          <a:p>
            <a:r>
              <a:rPr lang="en-IN" dirty="0"/>
              <a:t>To test your REST end point, need to run your </a:t>
            </a:r>
            <a:r>
              <a:rPr lang="en-IN" dirty="0" err="1"/>
              <a:t>springboot</a:t>
            </a:r>
            <a:r>
              <a:rPr lang="en-IN" dirty="0"/>
              <a:t> application and check on which port your application is running (check console and analyse the output , port number is also there), now go to browser and access using your end point name:</a:t>
            </a:r>
          </a:p>
          <a:p>
            <a:endParaRPr lang="en-IN" dirty="0"/>
          </a:p>
        </p:txBody>
      </p:sp>
      <p:pic>
        <p:nvPicPr>
          <p:cNvPr id="5" name="Picture 4">
            <a:extLst>
              <a:ext uri="{FF2B5EF4-FFF2-40B4-BE49-F238E27FC236}">
                <a16:creationId xmlns:a16="http://schemas.microsoft.com/office/drawing/2014/main" id="{3F002136-73DF-A276-C017-41F1652832FB}"/>
              </a:ext>
            </a:extLst>
          </p:cNvPr>
          <p:cNvPicPr>
            <a:picLocks noChangeAspect="1"/>
          </p:cNvPicPr>
          <p:nvPr/>
        </p:nvPicPr>
        <p:blipFill>
          <a:blip r:embed="rId2"/>
          <a:stretch>
            <a:fillRect/>
          </a:stretch>
        </p:blipFill>
        <p:spPr>
          <a:xfrm>
            <a:off x="3373634" y="3559764"/>
            <a:ext cx="4692891" cy="2309328"/>
          </a:xfrm>
          <a:prstGeom prst="rect">
            <a:avLst/>
          </a:prstGeom>
        </p:spPr>
      </p:pic>
    </p:spTree>
    <p:extLst>
      <p:ext uri="{BB962C8B-B14F-4D97-AF65-F5344CB8AC3E}">
        <p14:creationId xmlns:p14="http://schemas.microsoft.com/office/powerpoint/2010/main" val="36985147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41B2316-73E3-4C3B-AC31-7C681CC27294}"/>
              </a:ext>
            </a:extLst>
          </p:cNvPr>
          <p:cNvSpPr>
            <a:spLocks noGrp="1"/>
          </p:cNvSpPr>
          <p:nvPr>
            <p:ph type="title"/>
          </p:nvPr>
        </p:nvSpPr>
        <p:spPr>
          <a:xfrm>
            <a:off x="1097280" y="235803"/>
            <a:ext cx="10058400" cy="1450757"/>
          </a:xfrm>
        </p:spPr>
        <p:txBody>
          <a:bodyPr/>
          <a:lstStyle/>
          <a:p>
            <a:pPr algn="ctr"/>
            <a:r>
              <a:rPr lang="en-IN" dirty="0">
                <a:solidFill>
                  <a:srgbClr val="FF0000"/>
                </a:solidFill>
              </a:rPr>
              <a:t>Thank You</a:t>
            </a:r>
          </a:p>
        </p:txBody>
      </p:sp>
    </p:spTree>
    <p:extLst>
      <p:ext uri="{BB962C8B-B14F-4D97-AF65-F5344CB8AC3E}">
        <p14:creationId xmlns:p14="http://schemas.microsoft.com/office/powerpoint/2010/main" val="3384618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BD290-E354-4851-AAC6-FF866A15A4B8}"/>
              </a:ext>
            </a:extLst>
          </p:cNvPr>
          <p:cNvSpPr>
            <a:spLocks noGrp="1"/>
          </p:cNvSpPr>
          <p:nvPr>
            <p:ph type="title"/>
          </p:nvPr>
        </p:nvSpPr>
        <p:spPr>
          <a:xfrm>
            <a:off x="1097280" y="286603"/>
            <a:ext cx="10058400" cy="952917"/>
          </a:xfrm>
        </p:spPr>
        <p:txBody>
          <a:bodyPr/>
          <a:lstStyle/>
          <a:p>
            <a:r>
              <a:rPr lang="en-IN" b="1" i="0" dirty="0">
                <a:solidFill>
                  <a:srgbClr val="292929"/>
                </a:solidFill>
                <a:effectLst/>
                <a:latin typeface="charter"/>
              </a:rPr>
              <a:t>Spring Boot Architecture</a:t>
            </a:r>
            <a:endParaRPr lang="en-IN" dirty="0"/>
          </a:p>
        </p:txBody>
      </p:sp>
      <p:sp>
        <p:nvSpPr>
          <p:cNvPr id="3" name="Content Placeholder 2">
            <a:extLst>
              <a:ext uri="{FF2B5EF4-FFF2-40B4-BE49-F238E27FC236}">
                <a16:creationId xmlns:a16="http://schemas.microsoft.com/office/drawing/2014/main" id="{C39846DB-7AB0-4BE0-8029-041CA8B9B385}"/>
              </a:ext>
            </a:extLst>
          </p:cNvPr>
          <p:cNvSpPr>
            <a:spLocks noGrp="1"/>
          </p:cNvSpPr>
          <p:nvPr>
            <p:ph idx="1"/>
          </p:nvPr>
        </p:nvSpPr>
        <p:spPr>
          <a:xfrm>
            <a:off x="1097280" y="2108201"/>
            <a:ext cx="10058400" cy="4130039"/>
          </a:xfrm>
        </p:spPr>
        <p:txBody>
          <a:bodyPr>
            <a:normAutofit/>
          </a:bodyPr>
          <a:lstStyle/>
          <a:p>
            <a:r>
              <a:rPr lang="en-US" sz="2400" b="0" i="0" dirty="0">
                <a:solidFill>
                  <a:srgbClr val="292929"/>
                </a:solidFill>
                <a:effectLst/>
                <a:latin typeface="charter"/>
              </a:rPr>
              <a:t>In Spring Boot, there is no requirement for XML configuration (deployment descriptor). It uses </a:t>
            </a:r>
            <a:r>
              <a:rPr lang="en-US" sz="2400" b="0" i="0" u="sng" dirty="0">
                <a:effectLst/>
                <a:latin typeface="charter"/>
                <a:hlinkClick r:id="rId2"/>
              </a:rPr>
              <a:t>convention over configuration</a:t>
            </a:r>
            <a:r>
              <a:rPr lang="en-US" sz="2400" b="0" i="0" dirty="0">
                <a:solidFill>
                  <a:srgbClr val="292929"/>
                </a:solidFill>
                <a:effectLst/>
                <a:latin typeface="charter"/>
              </a:rPr>
              <a:t> software design paradigm which means that it decreases the effort of the developer.</a:t>
            </a:r>
          </a:p>
          <a:p>
            <a:r>
              <a:rPr lang="en-US" sz="2400" b="0" i="0" dirty="0">
                <a:solidFill>
                  <a:srgbClr val="292929"/>
                </a:solidFill>
                <a:effectLst/>
                <a:latin typeface="charter"/>
              </a:rPr>
              <a:t>The main goal of Spring Boot is to reduce development, unit test, and integration test time and leveraging the following features:</a:t>
            </a:r>
          </a:p>
          <a:p>
            <a:pPr algn="l">
              <a:buFont typeface="Arial" panose="020B0604020202020204" pitchFamily="34" charset="0"/>
              <a:buChar char="•"/>
            </a:pPr>
            <a:r>
              <a:rPr lang="en-US" sz="2400" b="0" i="0" dirty="0">
                <a:solidFill>
                  <a:srgbClr val="292929"/>
                </a:solidFill>
                <a:effectLst/>
                <a:latin typeface="charter"/>
              </a:rPr>
              <a:t>Create stand-alone Spring applications</a:t>
            </a:r>
          </a:p>
          <a:p>
            <a:pPr algn="l">
              <a:buFont typeface="Arial" panose="020B0604020202020204" pitchFamily="34" charset="0"/>
              <a:buChar char="•"/>
            </a:pPr>
            <a:r>
              <a:rPr lang="en-US" sz="2400" b="0" i="0" dirty="0">
                <a:solidFill>
                  <a:srgbClr val="292929"/>
                </a:solidFill>
                <a:effectLst/>
                <a:latin typeface="charter"/>
              </a:rPr>
              <a:t>Embed Tomcat, Jetty, or Undertow directly (no need to deploy WAR files)</a:t>
            </a:r>
          </a:p>
          <a:p>
            <a:endParaRPr lang="en-IN" dirty="0"/>
          </a:p>
        </p:txBody>
      </p:sp>
    </p:spTree>
    <p:extLst>
      <p:ext uri="{BB962C8B-B14F-4D97-AF65-F5344CB8AC3E}">
        <p14:creationId xmlns:p14="http://schemas.microsoft.com/office/powerpoint/2010/main" val="1107315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BD290-E354-4851-AAC6-FF866A15A4B8}"/>
              </a:ext>
            </a:extLst>
          </p:cNvPr>
          <p:cNvSpPr>
            <a:spLocks noGrp="1"/>
          </p:cNvSpPr>
          <p:nvPr>
            <p:ph type="title"/>
          </p:nvPr>
        </p:nvSpPr>
        <p:spPr>
          <a:xfrm>
            <a:off x="1097280" y="286603"/>
            <a:ext cx="10058400" cy="952917"/>
          </a:xfrm>
        </p:spPr>
        <p:txBody>
          <a:bodyPr/>
          <a:lstStyle/>
          <a:p>
            <a:r>
              <a:rPr lang="en-IN" b="1" i="0" dirty="0">
                <a:solidFill>
                  <a:srgbClr val="292929"/>
                </a:solidFill>
                <a:effectLst/>
                <a:latin typeface="charter"/>
              </a:rPr>
              <a:t>Spring Boot Architecture</a:t>
            </a:r>
            <a:endParaRPr lang="en-IN" dirty="0"/>
          </a:p>
        </p:txBody>
      </p:sp>
      <p:sp>
        <p:nvSpPr>
          <p:cNvPr id="3" name="Content Placeholder 2">
            <a:extLst>
              <a:ext uri="{FF2B5EF4-FFF2-40B4-BE49-F238E27FC236}">
                <a16:creationId xmlns:a16="http://schemas.microsoft.com/office/drawing/2014/main" id="{C39846DB-7AB0-4BE0-8029-041CA8B9B385}"/>
              </a:ext>
            </a:extLst>
          </p:cNvPr>
          <p:cNvSpPr>
            <a:spLocks noGrp="1"/>
          </p:cNvSpPr>
          <p:nvPr>
            <p:ph idx="1"/>
          </p:nvPr>
        </p:nvSpPr>
        <p:spPr>
          <a:xfrm>
            <a:off x="1097280" y="2108201"/>
            <a:ext cx="10058400" cy="4130039"/>
          </a:xfrm>
        </p:spPr>
        <p:txBody>
          <a:bodyPr>
            <a:normAutofit/>
          </a:bodyPr>
          <a:lstStyle/>
          <a:p>
            <a:pPr algn="l">
              <a:buFont typeface="Arial" panose="020B0604020202020204" pitchFamily="34" charset="0"/>
              <a:buChar char="•"/>
            </a:pPr>
            <a:r>
              <a:rPr lang="en-US" sz="2400" b="0" i="0" dirty="0">
                <a:solidFill>
                  <a:srgbClr val="292929"/>
                </a:solidFill>
                <a:effectLst/>
                <a:latin typeface="charter"/>
              </a:rPr>
              <a:t>Automatically configure Spring whenever possible</a:t>
            </a:r>
          </a:p>
          <a:p>
            <a:pPr algn="l">
              <a:buFont typeface="Arial" panose="020B0604020202020204" pitchFamily="34" charset="0"/>
              <a:buChar char="•"/>
            </a:pPr>
            <a:r>
              <a:rPr lang="en-US" sz="2400" b="0" i="0" dirty="0">
                <a:solidFill>
                  <a:srgbClr val="292929"/>
                </a:solidFill>
                <a:effectLst/>
                <a:latin typeface="charter"/>
              </a:rPr>
              <a:t>Provide production-ready features such as metrics, health checks, and externalized configuration</a:t>
            </a:r>
          </a:p>
          <a:p>
            <a:pPr algn="l">
              <a:buFont typeface="Arial" panose="020B0604020202020204" pitchFamily="34" charset="0"/>
              <a:buChar char="•"/>
            </a:pPr>
            <a:r>
              <a:rPr lang="en-US" sz="2400" b="0" i="0" dirty="0">
                <a:solidFill>
                  <a:srgbClr val="292929"/>
                </a:solidFill>
                <a:effectLst/>
                <a:latin typeface="charter"/>
              </a:rPr>
              <a:t>Absolutely no code generation and no requirement for XML configuration</a:t>
            </a:r>
          </a:p>
          <a:p>
            <a:pPr>
              <a:buFont typeface="Arial" panose="020B0604020202020204" pitchFamily="34" charset="0"/>
              <a:buChar char="•"/>
            </a:pPr>
            <a:r>
              <a:rPr lang="en-US" sz="2400" b="0" i="0" dirty="0">
                <a:solidFill>
                  <a:srgbClr val="292929"/>
                </a:solidFill>
                <a:effectLst/>
                <a:latin typeface="charter"/>
              </a:rPr>
              <a:t>Provide opinionated ‘starter’ POMs to simplify your Maven configuration</a:t>
            </a:r>
          </a:p>
          <a:p>
            <a:pPr marL="0" indent="0" algn="l">
              <a:buNone/>
            </a:pPr>
            <a:endParaRPr lang="en-US" sz="2400" b="0" i="0" dirty="0">
              <a:solidFill>
                <a:srgbClr val="292929"/>
              </a:solidFill>
              <a:effectLst/>
              <a:latin typeface="charter"/>
            </a:endParaRPr>
          </a:p>
          <a:p>
            <a:endParaRPr lang="en-IN" dirty="0"/>
          </a:p>
        </p:txBody>
      </p:sp>
    </p:spTree>
    <p:extLst>
      <p:ext uri="{BB962C8B-B14F-4D97-AF65-F5344CB8AC3E}">
        <p14:creationId xmlns:p14="http://schemas.microsoft.com/office/powerpoint/2010/main" val="1411266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BD290-E354-4851-AAC6-FF866A15A4B8}"/>
              </a:ext>
            </a:extLst>
          </p:cNvPr>
          <p:cNvSpPr>
            <a:spLocks noGrp="1"/>
          </p:cNvSpPr>
          <p:nvPr>
            <p:ph type="title"/>
          </p:nvPr>
        </p:nvSpPr>
        <p:spPr>
          <a:xfrm>
            <a:off x="1097280" y="286603"/>
            <a:ext cx="10058400" cy="952917"/>
          </a:xfrm>
        </p:spPr>
        <p:txBody>
          <a:bodyPr/>
          <a:lstStyle/>
          <a:p>
            <a:r>
              <a:rPr lang="en-IN" b="1" i="0" dirty="0">
                <a:solidFill>
                  <a:srgbClr val="292929"/>
                </a:solidFill>
                <a:effectLst/>
                <a:latin typeface="charter"/>
              </a:rPr>
              <a:t>Spring Boot Architecture</a:t>
            </a:r>
            <a:endParaRPr lang="en-IN" dirty="0"/>
          </a:p>
        </p:txBody>
      </p:sp>
      <p:pic>
        <p:nvPicPr>
          <p:cNvPr id="2050" name="Picture 2">
            <a:extLst>
              <a:ext uri="{FF2B5EF4-FFF2-40B4-BE49-F238E27FC236}">
                <a16:creationId xmlns:a16="http://schemas.microsoft.com/office/drawing/2014/main" id="{C851C77F-9976-4ADC-861B-3705233B3A0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50240" y="2346960"/>
            <a:ext cx="10678159" cy="3586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4091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BD290-E354-4851-AAC6-FF866A15A4B8}"/>
              </a:ext>
            </a:extLst>
          </p:cNvPr>
          <p:cNvSpPr>
            <a:spLocks noGrp="1"/>
          </p:cNvSpPr>
          <p:nvPr>
            <p:ph type="title"/>
          </p:nvPr>
        </p:nvSpPr>
        <p:spPr>
          <a:xfrm>
            <a:off x="1097280" y="286603"/>
            <a:ext cx="10058400" cy="952917"/>
          </a:xfrm>
        </p:spPr>
        <p:txBody>
          <a:bodyPr/>
          <a:lstStyle/>
          <a:p>
            <a:r>
              <a:rPr lang="en-IN" b="1" i="0" dirty="0">
                <a:solidFill>
                  <a:srgbClr val="292929"/>
                </a:solidFill>
                <a:effectLst/>
                <a:latin typeface="charter"/>
              </a:rPr>
              <a:t>Spring Boot Architecture</a:t>
            </a:r>
            <a:endParaRPr lang="en-IN" dirty="0"/>
          </a:p>
        </p:txBody>
      </p:sp>
      <p:sp>
        <p:nvSpPr>
          <p:cNvPr id="3" name="Content Placeholder 2">
            <a:extLst>
              <a:ext uri="{FF2B5EF4-FFF2-40B4-BE49-F238E27FC236}">
                <a16:creationId xmlns:a16="http://schemas.microsoft.com/office/drawing/2014/main" id="{C39846DB-7AB0-4BE0-8029-041CA8B9B385}"/>
              </a:ext>
            </a:extLst>
          </p:cNvPr>
          <p:cNvSpPr>
            <a:spLocks noGrp="1"/>
          </p:cNvSpPr>
          <p:nvPr>
            <p:ph idx="1"/>
          </p:nvPr>
        </p:nvSpPr>
        <p:spPr>
          <a:xfrm>
            <a:off x="1097280" y="2108201"/>
            <a:ext cx="10058400" cy="4251959"/>
          </a:xfrm>
        </p:spPr>
        <p:txBody>
          <a:bodyPr>
            <a:normAutofit lnSpcReduction="10000"/>
          </a:bodyPr>
          <a:lstStyle/>
          <a:p>
            <a:pPr algn="l"/>
            <a:r>
              <a:rPr lang="en-US" sz="2600" b="1" i="0" dirty="0">
                <a:solidFill>
                  <a:srgbClr val="292929"/>
                </a:solidFill>
                <a:effectLst/>
                <a:latin typeface="charter"/>
              </a:rPr>
              <a:t>Presentation Layer:</a:t>
            </a:r>
            <a:r>
              <a:rPr lang="en-US" sz="2600" b="0" i="0" dirty="0">
                <a:solidFill>
                  <a:srgbClr val="292929"/>
                </a:solidFill>
                <a:effectLst/>
                <a:latin typeface="charter"/>
              </a:rPr>
              <a:t> The presentation layer handles the HTTP requests, translates the JSON parameter to object, and authenticates the request, and transfer it to the business layer. In short, it consists of views.</a:t>
            </a:r>
            <a:br>
              <a:rPr lang="en-US" sz="2600" b="0" i="0" dirty="0">
                <a:solidFill>
                  <a:srgbClr val="292929"/>
                </a:solidFill>
                <a:effectLst/>
                <a:latin typeface="charter"/>
              </a:rPr>
            </a:br>
            <a:r>
              <a:rPr lang="en-US" sz="2600" b="1" i="0" dirty="0">
                <a:solidFill>
                  <a:srgbClr val="292929"/>
                </a:solidFill>
                <a:effectLst/>
                <a:latin typeface="charter"/>
              </a:rPr>
              <a:t>Business Layer: </a:t>
            </a:r>
            <a:r>
              <a:rPr lang="en-US" sz="2600" b="0" i="0" dirty="0">
                <a:solidFill>
                  <a:srgbClr val="292929"/>
                </a:solidFill>
                <a:effectLst/>
                <a:latin typeface="charter"/>
              </a:rPr>
              <a:t>The business layer handles all the business logic. It consists of service classes and uses services provided by data access layers. It also performs authorization and validation.</a:t>
            </a:r>
            <a:br>
              <a:rPr lang="en-US" sz="2600" b="0" i="0" dirty="0">
                <a:solidFill>
                  <a:srgbClr val="292929"/>
                </a:solidFill>
                <a:effectLst/>
                <a:latin typeface="charter"/>
              </a:rPr>
            </a:br>
            <a:r>
              <a:rPr lang="en-US" sz="2600" b="1" i="0" dirty="0">
                <a:solidFill>
                  <a:srgbClr val="292929"/>
                </a:solidFill>
                <a:effectLst/>
                <a:latin typeface="charter"/>
              </a:rPr>
              <a:t>Persistence Layer:</a:t>
            </a:r>
            <a:r>
              <a:rPr lang="en-US" sz="2600" b="0" i="0" dirty="0">
                <a:solidFill>
                  <a:srgbClr val="292929"/>
                </a:solidFill>
                <a:effectLst/>
                <a:latin typeface="charter"/>
              </a:rPr>
              <a:t> The persistence layer contains all the storage logic and translates business objects from and to database rows.</a:t>
            </a:r>
            <a:br>
              <a:rPr lang="en-US" sz="2600" b="0" i="0" dirty="0">
                <a:solidFill>
                  <a:srgbClr val="292929"/>
                </a:solidFill>
                <a:effectLst/>
                <a:latin typeface="charter"/>
              </a:rPr>
            </a:br>
            <a:r>
              <a:rPr lang="en-US" sz="2600" b="1" i="0" dirty="0">
                <a:solidFill>
                  <a:srgbClr val="292929"/>
                </a:solidFill>
                <a:effectLst/>
                <a:latin typeface="charter"/>
              </a:rPr>
              <a:t>Database Layer:</a:t>
            </a:r>
            <a:r>
              <a:rPr lang="en-US" sz="2600" b="0" i="0" dirty="0">
                <a:solidFill>
                  <a:srgbClr val="292929"/>
                </a:solidFill>
                <a:effectLst/>
                <a:latin typeface="charter"/>
              </a:rPr>
              <a:t> In the database layer, CRUD (create, retrieve, update, delete) operations are performed.</a:t>
            </a:r>
          </a:p>
          <a:p>
            <a:br>
              <a:rPr lang="en-US" sz="2000" dirty="0"/>
            </a:br>
            <a:endParaRPr lang="en-IN" dirty="0"/>
          </a:p>
        </p:txBody>
      </p:sp>
    </p:spTree>
    <p:extLst>
      <p:ext uri="{BB962C8B-B14F-4D97-AF65-F5344CB8AC3E}">
        <p14:creationId xmlns:p14="http://schemas.microsoft.com/office/powerpoint/2010/main" val="65891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BD290-E354-4851-AAC6-FF866A15A4B8}"/>
              </a:ext>
            </a:extLst>
          </p:cNvPr>
          <p:cNvSpPr>
            <a:spLocks noGrp="1"/>
          </p:cNvSpPr>
          <p:nvPr>
            <p:ph type="title"/>
          </p:nvPr>
        </p:nvSpPr>
        <p:spPr>
          <a:xfrm>
            <a:off x="1097280" y="286603"/>
            <a:ext cx="10058400" cy="952917"/>
          </a:xfrm>
        </p:spPr>
        <p:txBody>
          <a:bodyPr/>
          <a:lstStyle/>
          <a:p>
            <a:r>
              <a:rPr lang="en-IN" b="1" i="0" dirty="0">
                <a:solidFill>
                  <a:srgbClr val="292929"/>
                </a:solidFill>
                <a:effectLst/>
                <a:latin typeface="charter"/>
              </a:rPr>
              <a:t>Spring Boot Architecture</a:t>
            </a:r>
            <a:endParaRPr lang="en-IN" dirty="0"/>
          </a:p>
        </p:txBody>
      </p:sp>
      <p:sp>
        <p:nvSpPr>
          <p:cNvPr id="3" name="Content Placeholder 2">
            <a:extLst>
              <a:ext uri="{FF2B5EF4-FFF2-40B4-BE49-F238E27FC236}">
                <a16:creationId xmlns:a16="http://schemas.microsoft.com/office/drawing/2014/main" id="{C39846DB-7AB0-4BE0-8029-041CA8B9B385}"/>
              </a:ext>
            </a:extLst>
          </p:cNvPr>
          <p:cNvSpPr>
            <a:spLocks noGrp="1"/>
          </p:cNvSpPr>
          <p:nvPr>
            <p:ph idx="1"/>
          </p:nvPr>
        </p:nvSpPr>
        <p:spPr>
          <a:xfrm>
            <a:off x="1097280" y="2108201"/>
            <a:ext cx="10058400" cy="4251959"/>
          </a:xfrm>
        </p:spPr>
        <p:txBody>
          <a:bodyPr>
            <a:normAutofit fontScale="85000" lnSpcReduction="20000"/>
          </a:bodyPr>
          <a:lstStyle/>
          <a:p>
            <a:r>
              <a:rPr lang="en-US" sz="2800" b="0" i="0" dirty="0">
                <a:solidFill>
                  <a:srgbClr val="292929"/>
                </a:solidFill>
                <a:effectLst/>
                <a:latin typeface="charter"/>
              </a:rPr>
              <a:t>Spring Boot uses all the modules of Spring-like Spring MVC, Spring Data, etc. The architecture of Spring Boot is the same as the architecture of Spring MVC, except for one thing: there is no need for DAO and </a:t>
            </a:r>
            <a:r>
              <a:rPr lang="en-US" sz="2800" b="0" i="0" dirty="0" err="1">
                <a:solidFill>
                  <a:srgbClr val="292929"/>
                </a:solidFill>
                <a:effectLst/>
                <a:latin typeface="charter"/>
              </a:rPr>
              <a:t>DAOImpl</a:t>
            </a:r>
            <a:r>
              <a:rPr lang="en-US" sz="2800" b="0" i="0" dirty="0">
                <a:solidFill>
                  <a:srgbClr val="292929"/>
                </a:solidFill>
                <a:effectLst/>
                <a:latin typeface="charter"/>
              </a:rPr>
              <a:t> classes in Spring boot. As a summary, in a simple spring boot flow:</a:t>
            </a:r>
          </a:p>
          <a:p>
            <a:pPr algn="l">
              <a:buFont typeface="Arial" panose="020B0604020202020204" pitchFamily="34" charset="0"/>
              <a:buChar char="•"/>
            </a:pPr>
            <a:r>
              <a:rPr lang="en-US" sz="2800" b="0" i="0" dirty="0">
                <a:solidFill>
                  <a:srgbClr val="292929"/>
                </a:solidFill>
                <a:effectLst/>
                <a:latin typeface="charter"/>
              </a:rPr>
              <a:t>Data access layer gets created and CRUD operations are performed.</a:t>
            </a:r>
          </a:p>
          <a:p>
            <a:pPr algn="l">
              <a:buFont typeface="Arial" panose="020B0604020202020204" pitchFamily="34" charset="0"/>
              <a:buChar char="•"/>
            </a:pPr>
            <a:r>
              <a:rPr lang="en-US" sz="2800" b="0" i="0" dirty="0">
                <a:solidFill>
                  <a:srgbClr val="292929"/>
                </a:solidFill>
                <a:effectLst/>
                <a:latin typeface="charter"/>
              </a:rPr>
              <a:t>The client makes the HTTP requests.</a:t>
            </a:r>
          </a:p>
          <a:p>
            <a:pPr algn="l">
              <a:buFont typeface="Arial" panose="020B0604020202020204" pitchFamily="34" charset="0"/>
              <a:buChar char="•"/>
            </a:pPr>
            <a:r>
              <a:rPr lang="en-US" sz="2800" b="0" i="0" dirty="0">
                <a:solidFill>
                  <a:srgbClr val="292929"/>
                </a:solidFill>
                <a:effectLst/>
                <a:latin typeface="charter"/>
              </a:rPr>
              <a:t>The request goes to the controller, and the controller maps that request and handles it. After that, it calls the service logic if required.</a:t>
            </a:r>
          </a:p>
          <a:p>
            <a:pPr algn="l">
              <a:buFont typeface="Arial" panose="020B0604020202020204" pitchFamily="34" charset="0"/>
              <a:buChar char="•"/>
            </a:pPr>
            <a:r>
              <a:rPr lang="en-US" sz="2800" b="0" i="0" dirty="0">
                <a:solidFill>
                  <a:srgbClr val="292929"/>
                </a:solidFill>
                <a:effectLst/>
                <a:latin typeface="charter"/>
              </a:rPr>
              <a:t>In the service layer, all the business logic performs. It performs the logic on the data that is mapped to JPA with model classes.</a:t>
            </a:r>
          </a:p>
          <a:p>
            <a:pPr algn="l">
              <a:buFont typeface="Arial" panose="020B0604020202020204" pitchFamily="34" charset="0"/>
              <a:buChar char="•"/>
            </a:pPr>
            <a:r>
              <a:rPr lang="en-US" sz="2800" b="0" i="0" dirty="0">
                <a:solidFill>
                  <a:srgbClr val="292929"/>
                </a:solidFill>
                <a:effectLst/>
                <a:latin typeface="charter"/>
              </a:rPr>
              <a:t>A response page is returned to the user if no error occurs.</a:t>
            </a:r>
          </a:p>
          <a:p>
            <a:br>
              <a:rPr lang="en-US" sz="2000" dirty="0"/>
            </a:br>
            <a:endParaRPr lang="en-IN" dirty="0"/>
          </a:p>
        </p:txBody>
      </p:sp>
    </p:spTree>
    <p:extLst>
      <p:ext uri="{BB962C8B-B14F-4D97-AF65-F5344CB8AC3E}">
        <p14:creationId xmlns:p14="http://schemas.microsoft.com/office/powerpoint/2010/main" val="38994673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2037</TotalTime>
  <Words>2432</Words>
  <Application>Microsoft Office PowerPoint</Application>
  <PresentationFormat>Widescreen</PresentationFormat>
  <Paragraphs>198</Paragraphs>
  <Slides>49</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49</vt:i4>
      </vt:variant>
    </vt:vector>
  </HeadingPairs>
  <TitlesOfParts>
    <vt:vector size="62" baseType="lpstr">
      <vt:lpstr>Arial</vt:lpstr>
      <vt:lpstr>Calibri</vt:lpstr>
      <vt:lpstr>Calibri Light</vt:lpstr>
      <vt:lpstr>charter</vt:lpstr>
      <vt:lpstr>erdana</vt:lpstr>
      <vt:lpstr>Inter</vt:lpstr>
      <vt:lpstr>inter-bold</vt:lpstr>
      <vt:lpstr>inter-regular</vt:lpstr>
      <vt:lpstr>Nunito</vt:lpstr>
      <vt:lpstr>Playfair Display</vt:lpstr>
      <vt:lpstr>Source Sans 3</vt:lpstr>
      <vt:lpstr>Wingdings</vt:lpstr>
      <vt:lpstr>Office Theme</vt:lpstr>
      <vt:lpstr>PowerPoint Presentation</vt:lpstr>
      <vt:lpstr>Spring BOOT Using REST API</vt:lpstr>
      <vt:lpstr>Introduction </vt:lpstr>
      <vt:lpstr>As summarized in the below figure, Spring Boot is the combination of Spring Framework and Embedded Servers. </vt:lpstr>
      <vt:lpstr>Spring Boot Architecture</vt:lpstr>
      <vt:lpstr>Spring Boot Architecture</vt:lpstr>
      <vt:lpstr>Spring Boot Architecture</vt:lpstr>
      <vt:lpstr>Spring Boot Architecture</vt:lpstr>
      <vt:lpstr>Spring Boot Architecture</vt:lpstr>
      <vt:lpstr>Spring Boot Architecture</vt:lpstr>
      <vt:lpstr>Spring Boot Starters</vt:lpstr>
      <vt:lpstr>Spring Tool Suite(STS)</vt:lpstr>
      <vt:lpstr>Springboot code Structure</vt:lpstr>
      <vt:lpstr>Spring Boot Annotations</vt:lpstr>
      <vt:lpstr>Spring Boot Annotations</vt:lpstr>
      <vt:lpstr>Spring Boot run() method</vt:lpstr>
      <vt:lpstr>Spring Boot resources folder</vt:lpstr>
      <vt:lpstr>Spring Boot Normal Application “pom.xml”</vt:lpstr>
      <vt:lpstr>Spring Boot Web Application “pom.xml”</vt:lpstr>
      <vt:lpstr>Spring Boot Runners</vt:lpstr>
      <vt:lpstr>Application Runner</vt:lpstr>
      <vt:lpstr>CommandLine Runner</vt:lpstr>
      <vt:lpstr>Springboot Logger</vt:lpstr>
      <vt:lpstr>PowerPoint Presentation</vt:lpstr>
      <vt:lpstr>PowerPoint Presentation</vt:lpstr>
      <vt:lpstr>PowerPoint Presentation</vt:lpstr>
      <vt:lpstr>Restful Web Services</vt:lpstr>
      <vt:lpstr>Restful Web Services</vt:lpstr>
      <vt:lpstr>Restful Web Services</vt:lpstr>
      <vt:lpstr>Restful Web Services</vt:lpstr>
      <vt:lpstr>PowerPoint Presentation</vt:lpstr>
      <vt:lpstr> 1. Spring – REST Controller </vt:lpstr>
      <vt:lpstr>PowerPoint Presentation</vt:lpstr>
      <vt:lpstr>2. PostMapping</vt:lpstr>
      <vt:lpstr> 3. Spring – Request Body </vt:lpstr>
      <vt:lpstr> 4. Spring – Request Mapping and ResponseBody </vt:lpstr>
      <vt:lpstr> 5. Spring – Request Mapping and ResponseBody </vt:lpstr>
      <vt:lpstr> 6. Spring – PathVariable </vt:lpstr>
      <vt:lpstr> 7. Spring – Request Parameter </vt:lpstr>
      <vt:lpstr>Rest API</vt:lpstr>
      <vt:lpstr>Rest API</vt:lpstr>
      <vt:lpstr>Rest API</vt:lpstr>
      <vt:lpstr>Rest API</vt:lpstr>
      <vt:lpstr>PowerPoint Presentation</vt:lpstr>
      <vt:lpstr>Create Spring boot App using Rest API</vt:lpstr>
      <vt:lpstr>Steps to Create SpringBoot project and use RestAPI</vt:lpstr>
      <vt:lpstr>PowerPoint Presentation</vt:lpstr>
      <vt:lpstr>Run Application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Lopamudra Mohanty</dc:creator>
  <cp:lastModifiedBy>Lopamudra Mohanty</cp:lastModifiedBy>
  <cp:revision>6</cp:revision>
  <dcterms:created xsi:type="dcterms:W3CDTF">2024-07-11T02:19:15Z</dcterms:created>
  <dcterms:modified xsi:type="dcterms:W3CDTF">2024-07-16T06:47:42Z</dcterms:modified>
</cp:coreProperties>
</file>