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88" r:id="rId5"/>
    <p:sldId id="266" r:id="rId6"/>
    <p:sldId id="259" r:id="rId7"/>
    <p:sldId id="265" r:id="rId8"/>
    <p:sldId id="290" r:id="rId9"/>
    <p:sldId id="289" r:id="rId10"/>
    <p:sldId id="294" r:id="rId11"/>
    <p:sldId id="260" r:id="rId12"/>
    <p:sldId id="263" r:id="rId13"/>
    <p:sldId id="264" r:id="rId14"/>
    <p:sldId id="293" r:id="rId15"/>
    <p:sldId id="292" r:id="rId16"/>
    <p:sldId id="295" r:id="rId17"/>
    <p:sldId id="261" r:id="rId18"/>
    <p:sldId id="267" r:id="rId19"/>
    <p:sldId id="268" r:id="rId20"/>
    <p:sldId id="269" r:id="rId21"/>
    <p:sldId id="270" r:id="rId22"/>
    <p:sldId id="271" r:id="rId23"/>
    <p:sldId id="272" r:id="rId24"/>
    <p:sldId id="273" r:id="rId25"/>
    <p:sldId id="276" r:id="rId26"/>
    <p:sldId id="274" r:id="rId27"/>
    <p:sldId id="275" r:id="rId28"/>
    <p:sldId id="277" r:id="rId29"/>
    <p:sldId id="278" r:id="rId30"/>
    <p:sldId id="279" r:id="rId31"/>
    <p:sldId id="280" r:id="rId32"/>
    <p:sldId id="281" r:id="rId33"/>
    <p:sldId id="282" r:id="rId34"/>
    <p:sldId id="284" r:id="rId35"/>
    <p:sldId id="286" r:id="rId36"/>
    <p:sldId id="283" r:id="rId37"/>
    <p:sldId id="29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59" d="100"/>
          <a:sy n="59" d="100"/>
        </p:scale>
        <p:origin x="9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DBC39-9C92-4C8B-A717-7B2EA346402E}" type="datetimeFigureOut">
              <a:rPr lang="en-IN" smtClean="0"/>
              <a:t>16-07-2024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CDFE-A467-428A-8FBA-98BDAD3C82DF}" type="slidenum">
              <a:rPr lang="en-IN" smtClean="0"/>
              <a:t>‹#›</a:t>
            </a:fld>
            <a:endParaRPr lang="en-IN"/>
          </a:p>
        </p:txBody>
      </p:sp>
    </p:spTree>
    <p:extLst>
      <p:ext uri="{BB962C8B-B14F-4D97-AF65-F5344CB8AC3E}">
        <p14:creationId xmlns:p14="http://schemas.microsoft.com/office/powerpoint/2010/main" val="117615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4CDFE-A467-428A-8FBA-98BDAD3C82DF}" type="slidenum">
              <a:rPr lang="en-IN" smtClean="0"/>
              <a:t>31</a:t>
            </a:fld>
            <a:endParaRPr lang="en-IN"/>
          </a:p>
        </p:txBody>
      </p:sp>
    </p:spTree>
    <p:extLst>
      <p:ext uri="{BB962C8B-B14F-4D97-AF65-F5344CB8AC3E}">
        <p14:creationId xmlns:p14="http://schemas.microsoft.com/office/powerpoint/2010/main" val="270372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F77D-4210-A98B-2707-449EF0CAC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1A2BB-D811-B5F8-AD0D-8D86A4257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E7B180-E90E-B011-ADB9-7793CBADC39D}"/>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5" name="Footer Placeholder 4">
            <a:extLst>
              <a:ext uri="{FF2B5EF4-FFF2-40B4-BE49-F238E27FC236}">
                <a16:creationId xmlns:a16="http://schemas.microsoft.com/office/drawing/2014/main" id="{852CFC90-36D9-317E-514E-4A250FD8D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EEA31-F17B-464E-DF54-98F9D4F39A9C}"/>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389506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90E3-9927-F550-59FB-46528CFB0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FB1A6-1D58-B0AE-CF6F-FC79C5029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811FC-4E19-1472-5C94-DAF64D2872FA}"/>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5" name="Footer Placeholder 4">
            <a:extLst>
              <a:ext uri="{FF2B5EF4-FFF2-40B4-BE49-F238E27FC236}">
                <a16:creationId xmlns:a16="http://schemas.microsoft.com/office/drawing/2014/main" id="{6EC38DF1-7043-AC94-D6FE-82B30E87D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72E7E-48B9-4D19-CD78-A7737C3C7555}"/>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384809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201DB-B496-886A-C3F5-6EEF39046C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D8EBBF-92EC-4DDA-6051-B6FEFEA9DE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DF076-5F53-893E-F395-37FB3A4AFFA5}"/>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5" name="Footer Placeholder 4">
            <a:extLst>
              <a:ext uri="{FF2B5EF4-FFF2-40B4-BE49-F238E27FC236}">
                <a16:creationId xmlns:a16="http://schemas.microsoft.com/office/drawing/2014/main" id="{FD659FD1-408D-7DCC-20AA-AC7E96293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ECF58-428A-7F33-3966-D83A9C88F230}"/>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284160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E980-2A0D-DAEA-351E-DF38ED9DD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DD844-790A-AB8E-AEB7-9DDB7D344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89B93-3142-1905-51F6-4213AD8CFD8B}"/>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5" name="Footer Placeholder 4">
            <a:extLst>
              <a:ext uri="{FF2B5EF4-FFF2-40B4-BE49-F238E27FC236}">
                <a16:creationId xmlns:a16="http://schemas.microsoft.com/office/drawing/2014/main" id="{B098D0AA-6513-5BCA-3B11-F7DEEEAC9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428E90-9B87-D386-CF3B-3C1B15E6071B}"/>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184750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19A7-B44B-1108-B390-5D3CB5032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D1722-DD1B-9AF3-64C2-24CFF37441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AFA467-0772-99A8-45F0-4728F1D098F4}"/>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5" name="Footer Placeholder 4">
            <a:extLst>
              <a:ext uri="{FF2B5EF4-FFF2-40B4-BE49-F238E27FC236}">
                <a16:creationId xmlns:a16="http://schemas.microsoft.com/office/drawing/2014/main" id="{420CEC0F-F685-6961-2D0E-47484D15E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A9DAA7-CE4D-7B01-0BCB-DB10D2F7AD77}"/>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327803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2027-8021-603F-AE25-1F75962121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E0B2D-3448-6E9F-B1AA-7B8500F10B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581F67-7CF0-0EA5-B64D-6CC5165E9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B269AA-076B-0D1A-48D4-5EAD140055A4}"/>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6" name="Footer Placeholder 5">
            <a:extLst>
              <a:ext uri="{FF2B5EF4-FFF2-40B4-BE49-F238E27FC236}">
                <a16:creationId xmlns:a16="http://schemas.microsoft.com/office/drawing/2014/main" id="{DE89AC72-267A-BE55-67B7-0133A79E9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2AC17A-202A-A073-55A3-A5759011FA4B}"/>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4243859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5318-22D3-4D7D-9391-6645DB0FD8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86062-AE7A-5171-4426-BCB220F66A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FAF73-104B-27D1-FD67-DB9EA70F7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0FDD1D-B37C-9D12-07C0-8AC09B283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59DD4-6AB2-4E6A-CA69-0A9757F08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B55B83-EE95-629D-68B0-6EE0A22DB064}"/>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8" name="Footer Placeholder 7">
            <a:extLst>
              <a:ext uri="{FF2B5EF4-FFF2-40B4-BE49-F238E27FC236}">
                <a16:creationId xmlns:a16="http://schemas.microsoft.com/office/drawing/2014/main" id="{636875F4-37E1-F045-FFBA-4F07BB0786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E2CF27-97F1-F1DD-2D0A-8C0E05B95460}"/>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203552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62AD-BB3B-96EC-7E1E-8D3BBFAFA3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E99E3E-AD8E-9F86-8CD8-B315FB0D5E33}"/>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4" name="Footer Placeholder 3">
            <a:extLst>
              <a:ext uri="{FF2B5EF4-FFF2-40B4-BE49-F238E27FC236}">
                <a16:creationId xmlns:a16="http://schemas.microsoft.com/office/drawing/2014/main" id="{78AA03FC-2213-0796-5745-F968BD6DEE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6CF744-9EF6-DD6E-75A3-DCCA63AA90E6}"/>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15537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33C61-4D6B-D752-5D25-9C4A00DD08BB}"/>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3" name="Footer Placeholder 2">
            <a:extLst>
              <a:ext uri="{FF2B5EF4-FFF2-40B4-BE49-F238E27FC236}">
                <a16:creationId xmlns:a16="http://schemas.microsoft.com/office/drawing/2014/main" id="{BC2E4636-5070-75AF-C8F4-D3A0ECF64C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74BE56-9EF1-3349-7A06-1F2844FAE43A}"/>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158877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F98B-92CE-5B0A-8BE4-76E164D79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A9B3C6-AC6D-1E83-D5C2-0C0ACD77C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6132BB-E4DC-155F-A5C4-828A37858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501EB-7BA8-ACD5-274C-7AE35D3836D9}"/>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6" name="Footer Placeholder 5">
            <a:extLst>
              <a:ext uri="{FF2B5EF4-FFF2-40B4-BE49-F238E27FC236}">
                <a16:creationId xmlns:a16="http://schemas.microsoft.com/office/drawing/2014/main" id="{E858C2E5-F8E3-90EF-F16A-A01974657B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9FA882-FD56-A245-0B6F-3DBAB58EF2B3}"/>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87987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3B2C-4647-A69E-8BDA-031E4471A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501BD6-89C7-3EB2-227A-685B08D2A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327378-7CFE-36B0-B74E-C0025D045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5121F-0A36-679E-2D36-82A4B9F5B1BE}"/>
              </a:ext>
            </a:extLst>
          </p:cNvPr>
          <p:cNvSpPr>
            <a:spLocks noGrp="1"/>
          </p:cNvSpPr>
          <p:nvPr>
            <p:ph type="dt" sz="half" idx="10"/>
          </p:nvPr>
        </p:nvSpPr>
        <p:spPr/>
        <p:txBody>
          <a:bodyPr/>
          <a:lstStyle/>
          <a:p>
            <a:fld id="{F1D7B39D-FEC6-4C25-B22A-6CA93F93734D}" type="datetimeFigureOut">
              <a:rPr lang="en-IN" smtClean="0"/>
              <a:t>16-07-2024</a:t>
            </a:fld>
            <a:endParaRPr lang="en-IN"/>
          </a:p>
        </p:txBody>
      </p:sp>
      <p:sp>
        <p:nvSpPr>
          <p:cNvPr id="6" name="Footer Placeholder 5">
            <a:extLst>
              <a:ext uri="{FF2B5EF4-FFF2-40B4-BE49-F238E27FC236}">
                <a16:creationId xmlns:a16="http://schemas.microsoft.com/office/drawing/2014/main" id="{140D2084-97D2-9F64-4DAE-B7BBCE25E2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46BC4-B849-17DF-95C4-89D2EA3C9B80}"/>
              </a:ext>
            </a:extLst>
          </p:cNvPr>
          <p:cNvSpPr>
            <a:spLocks noGrp="1"/>
          </p:cNvSpPr>
          <p:nvPr>
            <p:ph type="sldNum" sz="quarter" idx="12"/>
          </p:nvPr>
        </p:nvSpPr>
        <p:spPr/>
        <p:txBody>
          <a:bodyPr/>
          <a:lstStyle/>
          <a:p>
            <a:fld id="{F9831B4D-42B5-405A-A789-48CD6D118C5A}" type="slidenum">
              <a:rPr lang="en-IN" smtClean="0"/>
              <a:t>‹#›</a:t>
            </a:fld>
            <a:endParaRPr lang="en-IN"/>
          </a:p>
        </p:txBody>
      </p:sp>
    </p:spTree>
    <p:extLst>
      <p:ext uri="{BB962C8B-B14F-4D97-AF65-F5344CB8AC3E}">
        <p14:creationId xmlns:p14="http://schemas.microsoft.com/office/powerpoint/2010/main" val="299027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EA5C7-6146-A744-4AC7-B8620D797D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4DB24-1A0F-452B-439C-420D6DB3D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B8026-BFC5-0BB7-FF63-54B2F0D52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D7B39D-FEC6-4C25-B22A-6CA93F93734D}" type="datetimeFigureOut">
              <a:rPr lang="en-IN" smtClean="0"/>
              <a:t>16-07-2024</a:t>
            </a:fld>
            <a:endParaRPr lang="en-IN"/>
          </a:p>
        </p:txBody>
      </p:sp>
      <p:sp>
        <p:nvSpPr>
          <p:cNvPr id="5" name="Footer Placeholder 4">
            <a:extLst>
              <a:ext uri="{FF2B5EF4-FFF2-40B4-BE49-F238E27FC236}">
                <a16:creationId xmlns:a16="http://schemas.microsoft.com/office/drawing/2014/main" id="{F3972CB9-C625-91C9-5B5D-83C0F1AB0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226BAD5-0641-F83F-FF2B-96C43F025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831B4D-42B5-405A-A789-48CD6D118C5A}" type="slidenum">
              <a:rPr lang="en-IN" smtClean="0"/>
              <a:t>‹#›</a:t>
            </a:fld>
            <a:endParaRPr lang="en-IN"/>
          </a:p>
        </p:txBody>
      </p:sp>
    </p:spTree>
    <p:extLst>
      <p:ext uri="{BB962C8B-B14F-4D97-AF65-F5344CB8AC3E}">
        <p14:creationId xmlns:p14="http://schemas.microsoft.com/office/powerpoint/2010/main" val="250311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aspect-oriented-programming-and-aop-in-spring-framework/"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spring.io/spring-framework/reference/core/aop/ataspectj.html" TargetMode="External"/><Relationship Id="rId2" Type="http://schemas.openxmlformats.org/officeDocument/2006/relationships/hyperlink" Target="https://docs.spring.io/spring-framework/reference/core/aop/schema.html" TargetMode="External"/><Relationship Id="rId1" Type="http://schemas.openxmlformats.org/officeDocument/2006/relationships/slideLayout" Target="../slideLayouts/slideLayout2.xml"/><Relationship Id="rId4" Type="http://schemas.openxmlformats.org/officeDocument/2006/relationships/hyperlink" Target="https://docs.spring.io/spring-framework/reference/data-access/transaction/declarativ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6025-A5D7-9436-462F-506D8737D57D}"/>
              </a:ext>
            </a:extLst>
          </p:cNvPr>
          <p:cNvSpPr>
            <a:spLocks noGrp="1"/>
          </p:cNvSpPr>
          <p:nvPr>
            <p:ph type="ctrTitle"/>
          </p:nvPr>
        </p:nvSpPr>
        <p:spPr/>
        <p:txBody>
          <a:bodyPr/>
          <a:lstStyle/>
          <a:p>
            <a:r>
              <a:rPr lang="en-IN" dirty="0"/>
              <a:t>Unit-5</a:t>
            </a:r>
          </a:p>
        </p:txBody>
      </p:sp>
      <p:sp>
        <p:nvSpPr>
          <p:cNvPr id="3" name="Subtitle 2">
            <a:extLst>
              <a:ext uri="{FF2B5EF4-FFF2-40B4-BE49-F238E27FC236}">
                <a16:creationId xmlns:a16="http://schemas.microsoft.com/office/drawing/2014/main" id="{0BD04A65-D147-04F5-F88C-0152EC5C5042}"/>
              </a:ext>
            </a:extLst>
          </p:cNvPr>
          <p:cNvSpPr>
            <a:spLocks noGrp="1"/>
          </p:cNvSpPr>
          <p:nvPr>
            <p:ph type="subTitle" idx="1"/>
          </p:nvPr>
        </p:nvSpPr>
        <p:spPr/>
        <p:txBody>
          <a:bodyPr/>
          <a:lstStyle/>
          <a:p>
            <a:pPr algn="r"/>
            <a:r>
              <a:rPr lang="en-IN"/>
              <a:t>Spring Framework</a:t>
            </a:r>
          </a:p>
        </p:txBody>
      </p:sp>
    </p:spTree>
    <p:extLst>
      <p:ext uri="{BB962C8B-B14F-4D97-AF65-F5344CB8AC3E}">
        <p14:creationId xmlns:p14="http://schemas.microsoft.com/office/powerpoint/2010/main" val="293781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FEDAD3-E147-4FC4-8491-46D2A1D1C5B1}"/>
              </a:ext>
            </a:extLst>
          </p:cNvPr>
          <p:cNvPicPr>
            <a:picLocks noChangeAspect="1"/>
          </p:cNvPicPr>
          <p:nvPr/>
        </p:nvPicPr>
        <p:blipFill>
          <a:blip r:embed="rId2"/>
          <a:stretch>
            <a:fillRect/>
          </a:stretch>
        </p:blipFill>
        <p:spPr>
          <a:xfrm>
            <a:off x="235269" y="817463"/>
            <a:ext cx="3705742" cy="4667901"/>
          </a:xfrm>
          <a:prstGeom prst="rect">
            <a:avLst/>
          </a:prstGeom>
        </p:spPr>
      </p:pic>
      <p:pic>
        <p:nvPicPr>
          <p:cNvPr id="7" name="Picture 6">
            <a:extLst>
              <a:ext uri="{FF2B5EF4-FFF2-40B4-BE49-F238E27FC236}">
                <a16:creationId xmlns:a16="http://schemas.microsoft.com/office/drawing/2014/main" id="{692C210F-5E08-D795-ADCB-BDCF70FBD564}"/>
              </a:ext>
            </a:extLst>
          </p:cNvPr>
          <p:cNvPicPr>
            <a:picLocks noChangeAspect="1"/>
          </p:cNvPicPr>
          <p:nvPr/>
        </p:nvPicPr>
        <p:blipFill>
          <a:blip r:embed="rId3"/>
          <a:stretch>
            <a:fillRect/>
          </a:stretch>
        </p:blipFill>
        <p:spPr>
          <a:xfrm>
            <a:off x="3825731" y="1023665"/>
            <a:ext cx="4010585" cy="3896269"/>
          </a:xfrm>
          <a:prstGeom prst="rect">
            <a:avLst/>
          </a:prstGeom>
        </p:spPr>
      </p:pic>
      <p:pic>
        <p:nvPicPr>
          <p:cNvPr id="9" name="Picture 8">
            <a:extLst>
              <a:ext uri="{FF2B5EF4-FFF2-40B4-BE49-F238E27FC236}">
                <a16:creationId xmlns:a16="http://schemas.microsoft.com/office/drawing/2014/main" id="{178E6ABE-02D0-D1AD-0B3A-D2D47E5E207A}"/>
              </a:ext>
            </a:extLst>
          </p:cNvPr>
          <p:cNvPicPr>
            <a:picLocks noChangeAspect="1"/>
          </p:cNvPicPr>
          <p:nvPr/>
        </p:nvPicPr>
        <p:blipFill>
          <a:blip r:embed="rId4"/>
          <a:stretch>
            <a:fillRect/>
          </a:stretch>
        </p:blipFill>
        <p:spPr>
          <a:xfrm>
            <a:off x="7721035" y="368809"/>
            <a:ext cx="4470965" cy="4667901"/>
          </a:xfrm>
          <a:prstGeom prst="rect">
            <a:avLst/>
          </a:prstGeom>
        </p:spPr>
      </p:pic>
      <p:sp>
        <p:nvSpPr>
          <p:cNvPr id="2" name="TextBox 1">
            <a:extLst>
              <a:ext uri="{FF2B5EF4-FFF2-40B4-BE49-F238E27FC236}">
                <a16:creationId xmlns:a16="http://schemas.microsoft.com/office/drawing/2014/main" id="{568083F3-B3DC-E20B-B9B8-E5B4EC515DBF}"/>
              </a:ext>
            </a:extLst>
          </p:cNvPr>
          <p:cNvSpPr txBox="1"/>
          <p:nvPr/>
        </p:nvSpPr>
        <p:spPr>
          <a:xfrm>
            <a:off x="114300" y="86256"/>
            <a:ext cx="6564086" cy="369332"/>
          </a:xfrm>
          <a:prstGeom prst="rect">
            <a:avLst/>
          </a:prstGeom>
          <a:noFill/>
        </p:spPr>
        <p:txBody>
          <a:bodyPr wrap="square" rtlCol="0">
            <a:spAutoFit/>
          </a:bodyPr>
          <a:lstStyle/>
          <a:p>
            <a:r>
              <a:rPr lang="en-IN" b="1" dirty="0">
                <a:solidFill>
                  <a:srgbClr val="FF0000"/>
                </a:solidFill>
              </a:rPr>
              <a:t>Spring Framework Example with Java Configuration file </a:t>
            </a:r>
          </a:p>
        </p:txBody>
      </p:sp>
    </p:spTree>
    <p:extLst>
      <p:ext uri="{BB962C8B-B14F-4D97-AF65-F5344CB8AC3E}">
        <p14:creationId xmlns:p14="http://schemas.microsoft.com/office/powerpoint/2010/main" val="122979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F3FD-3E64-80AB-2F99-39DBD661619C}"/>
              </a:ext>
            </a:extLst>
          </p:cNvPr>
          <p:cNvSpPr>
            <a:spLocks noGrp="1"/>
          </p:cNvSpPr>
          <p:nvPr>
            <p:ph type="title"/>
          </p:nvPr>
        </p:nvSpPr>
        <p:spPr>
          <a:xfrm>
            <a:off x="838200" y="365125"/>
            <a:ext cx="10515600" cy="960755"/>
          </a:xfrm>
        </p:spPr>
        <p:txBody>
          <a:bodyPr/>
          <a:lstStyle/>
          <a:p>
            <a:pPr algn="ctr"/>
            <a:r>
              <a:rPr lang="en-IN" b="0" i="0" dirty="0">
                <a:solidFill>
                  <a:srgbClr val="00B0F0"/>
                </a:solidFill>
                <a:effectLst/>
                <a:highlight>
                  <a:srgbClr val="FFFFFF"/>
                </a:highlight>
                <a:latin typeface="Google Sans"/>
              </a:rPr>
              <a:t>Inversion of Control (IoC)</a:t>
            </a:r>
            <a:endParaRPr lang="en-IN" dirty="0">
              <a:solidFill>
                <a:srgbClr val="00B0F0"/>
              </a:solidFill>
            </a:endParaRPr>
          </a:p>
        </p:txBody>
      </p:sp>
      <p:sp>
        <p:nvSpPr>
          <p:cNvPr id="3" name="Content Placeholder 2">
            <a:extLst>
              <a:ext uri="{FF2B5EF4-FFF2-40B4-BE49-F238E27FC236}">
                <a16:creationId xmlns:a16="http://schemas.microsoft.com/office/drawing/2014/main" id="{D254391A-A2E8-D5AE-E742-109FA05C46CB}"/>
              </a:ext>
            </a:extLst>
          </p:cNvPr>
          <p:cNvSpPr>
            <a:spLocks noGrp="1"/>
          </p:cNvSpPr>
          <p:nvPr>
            <p:ph idx="1"/>
          </p:nvPr>
        </p:nvSpPr>
        <p:spPr>
          <a:xfrm>
            <a:off x="838200" y="1325880"/>
            <a:ext cx="10515600" cy="4851083"/>
          </a:xfrm>
        </p:spPr>
        <p:txBody>
          <a:bodyPr>
            <a:normAutofit fontScale="85000" lnSpcReduction="10000"/>
          </a:bodyPr>
          <a:lstStyle/>
          <a:p>
            <a:r>
              <a:rPr lang="en-US" b="0" i="0" dirty="0">
                <a:solidFill>
                  <a:srgbClr val="001D35"/>
                </a:solidFill>
                <a:effectLst/>
                <a:highlight>
                  <a:srgbClr val="FFFFFF"/>
                </a:highlight>
                <a:latin typeface="Google Sans"/>
              </a:rPr>
              <a:t>Inversion of Control (IoC) is a </a:t>
            </a:r>
            <a:r>
              <a:rPr lang="en-US" b="0" i="0" dirty="0">
                <a:solidFill>
                  <a:srgbClr val="001D35"/>
                </a:solidFill>
                <a:effectLst/>
                <a:highlight>
                  <a:srgbClr val="FFFF00"/>
                </a:highlight>
                <a:latin typeface="Google Sans"/>
              </a:rPr>
              <a:t>design principle</a:t>
            </a:r>
            <a:r>
              <a:rPr lang="en-US" b="0" i="0" dirty="0">
                <a:solidFill>
                  <a:srgbClr val="001D35"/>
                </a:solidFill>
                <a:effectLst/>
                <a:highlight>
                  <a:srgbClr val="FFFFFF"/>
                </a:highlight>
                <a:latin typeface="Google Sans"/>
              </a:rPr>
              <a:t> that emphasizes keeping Java classes independent of each other.</a:t>
            </a:r>
          </a:p>
          <a:p>
            <a:r>
              <a:rPr lang="en-US" b="0" i="0" dirty="0">
                <a:solidFill>
                  <a:srgbClr val="001D35"/>
                </a:solidFill>
                <a:effectLst/>
                <a:highlight>
                  <a:srgbClr val="FFFFFF"/>
                </a:highlight>
                <a:latin typeface="Google Sans"/>
              </a:rPr>
              <a:t>IoC is achieved through </a:t>
            </a:r>
            <a:r>
              <a:rPr lang="en-US" b="1" i="1" dirty="0">
                <a:solidFill>
                  <a:srgbClr val="001D35"/>
                </a:solidFill>
                <a:effectLst/>
                <a:highlight>
                  <a:srgbClr val="FFFF00"/>
                </a:highlight>
                <a:latin typeface="Google Sans"/>
              </a:rPr>
              <a:t>Dependency Injection (DI).</a:t>
            </a:r>
          </a:p>
          <a:p>
            <a:r>
              <a:rPr lang="en-US" b="0" i="0" dirty="0">
                <a:solidFill>
                  <a:srgbClr val="001D35"/>
                </a:solidFill>
                <a:effectLst/>
                <a:highlight>
                  <a:srgbClr val="FFFFFF"/>
                </a:highlight>
                <a:latin typeface="Google Sans"/>
              </a:rPr>
              <a:t>IoC refers to transferring the control of objects and their dependencies from the main program to a container or framework. </a:t>
            </a:r>
          </a:p>
          <a:p>
            <a:pPr algn="l"/>
            <a:r>
              <a:rPr lang="en-US" b="0" i="0" dirty="0">
                <a:solidFill>
                  <a:srgbClr val="001D35"/>
                </a:solidFill>
                <a:effectLst/>
                <a:highlight>
                  <a:srgbClr val="FFFFFF"/>
                </a:highlight>
                <a:latin typeface="Google Sans"/>
              </a:rPr>
              <a:t>The IoC container uses two primary mechanisms to work:</a:t>
            </a:r>
          </a:p>
          <a:p>
            <a:pPr marL="0" indent="0" algn="l">
              <a:buNone/>
            </a:pPr>
            <a:r>
              <a:rPr lang="en-US" b="1" i="1" dirty="0">
                <a:solidFill>
                  <a:srgbClr val="C00000"/>
                </a:solidFill>
                <a:effectLst/>
                <a:highlight>
                  <a:srgbClr val="FFFFFF"/>
                </a:highlight>
                <a:latin typeface="Google Sans"/>
              </a:rPr>
              <a:t>Bean instantiation:</a:t>
            </a:r>
          </a:p>
          <a:p>
            <a:pPr algn="l">
              <a:buFont typeface="Arial" panose="020B0604020202020204" pitchFamily="34" charset="0"/>
              <a:buChar char="•"/>
            </a:pPr>
            <a:r>
              <a:rPr lang="en-US" b="0" i="0" dirty="0">
                <a:solidFill>
                  <a:srgbClr val="001D35"/>
                </a:solidFill>
                <a:effectLst/>
                <a:highlight>
                  <a:srgbClr val="FFFFFF"/>
                </a:highlight>
                <a:latin typeface="Google Sans"/>
              </a:rPr>
              <a:t>The IoC container is responsible for creating and configuring beans. This can be done through </a:t>
            </a:r>
            <a:r>
              <a:rPr lang="en-US" b="0" i="0" dirty="0">
                <a:solidFill>
                  <a:srgbClr val="FF0000"/>
                </a:solidFill>
                <a:effectLst/>
                <a:highlight>
                  <a:srgbClr val="FFFFFF"/>
                </a:highlight>
                <a:latin typeface="Google Sans"/>
              </a:rPr>
              <a:t>XML configuration, Java annotations, or a combination of both.</a:t>
            </a:r>
          </a:p>
          <a:p>
            <a:pPr marL="0" indent="0" algn="l">
              <a:buNone/>
            </a:pPr>
            <a:r>
              <a:rPr lang="en-US" b="1" i="1" dirty="0">
                <a:solidFill>
                  <a:srgbClr val="C00000"/>
                </a:solidFill>
                <a:effectLst/>
                <a:highlight>
                  <a:srgbClr val="FFFFFF"/>
                </a:highlight>
                <a:latin typeface="Google Sans"/>
              </a:rPr>
              <a:t>Dependency injection:</a:t>
            </a:r>
          </a:p>
          <a:p>
            <a:pPr algn="l">
              <a:buFont typeface="Arial" panose="020B0604020202020204" pitchFamily="34" charset="0"/>
              <a:buChar char="•"/>
            </a:pPr>
            <a:r>
              <a:rPr lang="en-US" b="0" i="0" dirty="0">
                <a:solidFill>
                  <a:srgbClr val="001D35"/>
                </a:solidFill>
                <a:effectLst/>
                <a:highlight>
                  <a:srgbClr val="FFFFFF"/>
                </a:highlight>
                <a:latin typeface="Google Sans"/>
              </a:rPr>
              <a:t>The IoC container injects dependencies into beans. This means that the IoC container is responsible for providing beans with the objects they need to function.</a:t>
            </a:r>
          </a:p>
          <a:p>
            <a:endParaRPr lang="en-US" b="0" i="0" dirty="0">
              <a:solidFill>
                <a:srgbClr val="001D35"/>
              </a:solidFill>
              <a:effectLst/>
              <a:highlight>
                <a:srgbClr val="FFFFFF"/>
              </a:highlight>
              <a:latin typeface="Google Sans"/>
            </a:endParaRPr>
          </a:p>
          <a:p>
            <a:pPr marL="0" indent="0">
              <a:buNone/>
            </a:pPr>
            <a:endParaRPr lang="en-IN" b="1" i="1" dirty="0">
              <a:highlight>
                <a:srgbClr val="FFFF00"/>
              </a:highlight>
            </a:endParaRPr>
          </a:p>
        </p:txBody>
      </p:sp>
    </p:spTree>
    <p:extLst>
      <p:ext uri="{BB962C8B-B14F-4D97-AF65-F5344CB8AC3E}">
        <p14:creationId xmlns:p14="http://schemas.microsoft.com/office/powerpoint/2010/main" val="342812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F71A-DB4E-EEA5-34DC-D5EA6C6836CF}"/>
              </a:ext>
            </a:extLst>
          </p:cNvPr>
          <p:cNvSpPr>
            <a:spLocks noGrp="1"/>
          </p:cNvSpPr>
          <p:nvPr>
            <p:ph type="title"/>
          </p:nvPr>
        </p:nvSpPr>
        <p:spPr>
          <a:xfrm>
            <a:off x="838200" y="365126"/>
            <a:ext cx="10515600" cy="804914"/>
          </a:xfrm>
        </p:spPr>
        <p:txBody>
          <a:bodyPr/>
          <a:lstStyle/>
          <a:p>
            <a:pPr algn="ctr"/>
            <a:r>
              <a:rPr lang="en-IN" dirty="0">
                <a:solidFill>
                  <a:srgbClr val="00B0F0"/>
                </a:solidFill>
              </a:rPr>
              <a:t>Spring Dependency Injection</a:t>
            </a:r>
          </a:p>
        </p:txBody>
      </p:sp>
      <p:sp>
        <p:nvSpPr>
          <p:cNvPr id="3" name="Content Placeholder 2">
            <a:extLst>
              <a:ext uri="{FF2B5EF4-FFF2-40B4-BE49-F238E27FC236}">
                <a16:creationId xmlns:a16="http://schemas.microsoft.com/office/drawing/2014/main" id="{DFB3F078-0C09-7C84-1CA3-738AD1C91F94}"/>
              </a:ext>
            </a:extLst>
          </p:cNvPr>
          <p:cNvSpPr>
            <a:spLocks noGrp="1"/>
          </p:cNvSpPr>
          <p:nvPr>
            <p:ph idx="1"/>
          </p:nvPr>
        </p:nvSpPr>
        <p:spPr>
          <a:xfrm>
            <a:off x="838200" y="1248697"/>
            <a:ext cx="10515600" cy="4928266"/>
          </a:xfrm>
        </p:spPr>
        <p:txBody>
          <a:bodyPr>
            <a:normAutofit lnSpcReduction="10000"/>
          </a:bodyPr>
          <a:lstStyle/>
          <a:p>
            <a:r>
              <a:rPr lang="en-US" b="0" i="0" dirty="0">
                <a:solidFill>
                  <a:srgbClr val="001D35"/>
                </a:solidFill>
                <a:effectLst/>
                <a:highlight>
                  <a:srgbClr val="FFFFFF"/>
                </a:highlight>
                <a:latin typeface="Google Sans"/>
              </a:rPr>
              <a:t>Dependency Injection (DI) is a </a:t>
            </a:r>
            <a:r>
              <a:rPr lang="en-US" b="0" i="0" dirty="0">
                <a:solidFill>
                  <a:srgbClr val="001D35"/>
                </a:solidFill>
                <a:effectLst/>
                <a:highlight>
                  <a:srgbClr val="FFFF00"/>
                </a:highlight>
                <a:latin typeface="Google Sans"/>
              </a:rPr>
              <a:t>design pattern </a:t>
            </a:r>
            <a:r>
              <a:rPr lang="en-US" b="0" i="0" dirty="0">
                <a:solidFill>
                  <a:srgbClr val="001D35"/>
                </a:solidFill>
                <a:effectLst/>
                <a:highlight>
                  <a:srgbClr val="FFFFFF"/>
                </a:highlight>
                <a:latin typeface="Google Sans"/>
              </a:rPr>
              <a:t>that allows you to decouple your code by making it easier to create and manage objects. </a:t>
            </a:r>
          </a:p>
          <a:p>
            <a:r>
              <a:rPr lang="en-US" b="0" i="0" dirty="0">
                <a:solidFill>
                  <a:srgbClr val="001D35"/>
                </a:solidFill>
                <a:effectLst/>
                <a:highlight>
                  <a:srgbClr val="FFFFFF"/>
                </a:highlight>
                <a:latin typeface="Google Sans"/>
              </a:rPr>
              <a:t>In Spring, DI is implemented using the Inversion of Control (IoC) container. The IoC container is responsible for creating and managing objects, and it injects them into your code when needed.</a:t>
            </a:r>
          </a:p>
          <a:p>
            <a:r>
              <a:rPr lang="en-US" b="0" i="0" dirty="0">
                <a:solidFill>
                  <a:srgbClr val="FF0000"/>
                </a:solidFill>
                <a:effectLst/>
                <a:highlight>
                  <a:srgbClr val="FFFFFF"/>
                </a:highlight>
                <a:latin typeface="Google Sans"/>
              </a:rPr>
              <a:t>Dependency Injection </a:t>
            </a:r>
            <a:r>
              <a:rPr lang="en-US" b="0" i="0" dirty="0">
                <a:solidFill>
                  <a:srgbClr val="202124"/>
                </a:solidFill>
                <a:effectLst/>
                <a:highlight>
                  <a:srgbClr val="FFFFFF"/>
                </a:highlight>
                <a:latin typeface="Google Sans"/>
              </a:rPr>
              <a:t>is </a:t>
            </a:r>
            <a:r>
              <a:rPr lang="en-US" b="0" i="0" dirty="0">
                <a:solidFill>
                  <a:srgbClr val="040C28"/>
                </a:solidFill>
                <a:effectLst/>
                <a:latin typeface="Google Sans"/>
              </a:rPr>
              <a:t>a fundamental aspect of the Spring framework, through which the Spring container “</a:t>
            </a:r>
            <a:r>
              <a:rPr lang="en-US" b="0" i="1" dirty="0">
                <a:solidFill>
                  <a:srgbClr val="C00000"/>
                </a:solidFill>
                <a:effectLst/>
                <a:latin typeface="Google Sans"/>
              </a:rPr>
              <a:t>injects</a:t>
            </a:r>
            <a:r>
              <a:rPr lang="en-US" b="0" i="0" dirty="0">
                <a:solidFill>
                  <a:srgbClr val="040C28"/>
                </a:solidFill>
                <a:effectLst/>
                <a:latin typeface="Google Sans"/>
              </a:rPr>
              <a:t>” objects into other objects or “</a:t>
            </a:r>
            <a:r>
              <a:rPr lang="en-US" b="0" i="1" dirty="0">
                <a:solidFill>
                  <a:srgbClr val="C00000"/>
                </a:solidFill>
                <a:effectLst/>
                <a:latin typeface="Google Sans"/>
              </a:rPr>
              <a:t>dependencies</a:t>
            </a:r>
            <a:r>
              <a:rPr lang="en-US" b="0" i="0" dirty="0">
                <a:solidFill>
                  <a:srgbClr val="040C28"/>
                </a:solidFill>
                <a:effectLst/>
                <a:latin typeface="Google Sans"/>
              </a:rPr>
              <a:t>”</a:t>
            </a:r>
            <a:r>
              <a:rPr lang="en-US" b="0" i="0" dirty="0">
                <a:solidFill>
                  <a:srgbClr val="202124"/>
                </a:solidFill>
                <a:effectLst/>
                <a:highlight>
                  <a:srgbClr val="FFFFFF"/>
                </a:highlight>
                <a:latin typeface="Google Sans"/>
              </a:rPr>
              <a:t>. </a:t>
            </a:r>
          </a:p>
          <a:p>
            <a:pPr marL="0" indent="0">
              <a:buNone/>
            </a:pPr>
            <a:r>
              <a:rPr lang="en-US" b="0" i="0" dirty="0">
                <a:solidFill>
                  <a:srgbClr val="273239"/>
                </a:solidFill>
                <a:effectLst/>
                <a:highlight>
                  <a:srgbClr val="FFFFFF"/>
                </a:highlight>
                <a:latin typeface="Nunito" pitchFamily="2" charset="0"/>
              </a:rPr>
              <a:t>There are two types of Spring Dependency Injection.</a:t>
            </a:r>
          </a:p>
          <a:p>
            <a:r>
              <a:rPr lang="en-US" dirty="0">
                <a:solidFill>
                  <a:srgbClr val="C00000"/>
                </a:solidFill>
              </a:rPr>
              <a:t>Setter Dependency Injection (SDI)</a:t>
            </a:r>
          </a:p>
          <a:p>
            <a:r>
              <a:rPr lang="en-US" dirty="0">
                <a:solidFill>
                  <a:srgbClr val="C00000"/>
                </a:solidFill>
              </a:rPr>
              <a:t>Constructor Dependency Injection (CDI)</a:t>
            </a:r>
            <a:endParaRPr lang="en-IN" dirty="0">
              <a:solidFill>
                <a:srgbClr val="C00000"/>
              </a:solidFill>
            </a:endParaRPr>
          </a:p>
        </p:txBody>
      </p:sp>
    </p:spTree>
    <p:extLst>
      <p:ext uri="{BB962C8B-B14F-4D97-AF65-F5344CB8AC3E}">
        <p14:creationId xmlns:p14="http://schemas.microsoft.com/office/powerpoint/2010/main" val="416454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4321E3-D030-4F85-790E-68192BA2BA02}"/>
              </a:ext>
            </a:extLst>
          </p:cNvPr>
          <p:cNvGraphicFramePr>
            <a:graphicFrameLocks noGrp="1"/>
          </p:cNvGraphicFramePr>
          <p:nvPr>
            <p:extLst>
              <p:ext uri="{D42A27DB-BD31-4B8C-83A1-F6EECF244321}">
                <p14:modId xmlns:p14="http://schemas.microsoft.com/office/powerpoint/2010/main" val="3914718812"/>
              </p:ext>
            </p:extLst>
          </p:nvPr>
        </p:nvGraphicFramePr>
        <p:xfrm>
          <a:off x="576470" y="318052"/>
          <a:ext cx="10777332" cy="6324125"/>
        </p:xfrm>
        <a:graphic>
          <a:graphicData uri="http://schemas.openxmlformats.org/drawingml/2006/table">
            <a:tbl>
              <a:tblPr/>
              <a:tblGrid>
                <a:gridCol w="5388666">
                  <a:extLst>
                    <a:ext uri="{9D8B030D-6E8A-4147-A177-3AD203B41FA5}">
                      <a16:colId xmlns:a16="http://schemas.microsoft.com/office/drawing/2014/main" val="757729316"/>
                    </a:ext>
                  </a:extLst>
                </a:gridCol>
                <a:gridCol w="5388666">
                  <a:extLst>
                    <a:ext uri="{9D8B030D-6E8A-4147-A177-3AD203B41FA5}">
                      <a16:colId xmlns:a16="http://schemas.microsoft.com/office/drawing/2014/main" val="4032873751"/>
                    </a:ext>
                  </a:extLst>
                </a:gridCol>
              </a:tblGrid>
              <a:tr h="666513">
                <a:tc>
                  <a:txBody>
                    <a:bodyPr/>
                    <a:lstStyle/>
                    <a:p>
                      <a:pPr algn="ctr" fontAlgn="base"/>
                      <a:r>
                        <a:rPr lang="en-US" sz="2000" b="1" dirty="0">
                          <a:effectLst/>
                          <a:latin typeface="Times New Roman" panose="02020603050405020304" pitchFamily="18" charset="0"/>
                          <a:cs typeface="Times New Roman" panose="02020603050405020304" pitchFamily="18" charset="0"/>
                        </a:rPr>
                        <a:t>Spring IoC (Inversion of Control)</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2000" b="1" dirty="0">
                          <a:effectLst/>
                          <a:latin typeface="Times New Roman" panose="02020603050405020304" pitchFamily="18" charset="0"/>
                          <a:cs typeface="Times New Roman" panose="02020603050405020304" pitchFamily="18" charset="0"/>
                        </a:rPr>
                        <a:t>Spring Dependency Injection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91109854"/>
                  </a:ext>
                </a:extLst>
              </a:tr>
              <a:tr h="1438534">
                <a:tc>
                  <a:txBody>
                    <a:bodyPr/>
                    <a:lstStyle/>
                    <a:p>
                      <a:pPr algn="ctr" fontAlgn="ctr"/>
                      <a:r>
                        <a:rPr lang="en-US" sz="2000" b="0" dirty="0">
                          <a:effectLst/>
                          <a:latin typeface="Times New Roman" panose="02020603050405020304" pitchFamily="18" charset="0"/>
                          <a:cs typeface="Times New Roman" panose="02020603050405020304" pitchFamily="18" charset="0"/>
                        </a:rPr>
                        <a:t>Spring IoC Container is the core of Spring Framework. It creates the objects, configures and assembles their dependencies, manages their entire life cycle.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rgbClr val="FFFFFF"/>
                      </a:fgClr>
                      <a:bgClr>
                        <a:schemeClr val="bg1"/>
                      </a:bgClr>
                    </a:pattFill>
                  </a:tcPr>
                </a:tc>
                <a:tc>
                  <a:txBody>
                    <a:bodyPr/>
                    <a:lstStyle/>
                    <a:p>
                      <a:pPr algn="ctr" fontAlgn="ctr"/>
                      <a:r>
                        <a:rPr lang="en-US" sz="2000" b="0" dirty="0">
                          <a:effectLst/>
                          <a:latin typeface="Times New Roman" panose="02020603050405020304" pitchFamily="18" charset="0"/>
                          <a:cs typeface="Times New Roman" panose="02020603050405020304" pitchFamily="18" charset="0"/>
                        </a:rPr>
                        <a:t>Spring Dependency injection is a way to inject the dependency of a framework component by the following ways of spring: Constructor Injection and Setter Injection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2823058"/>
                  </a:ext>
                </a:extLst>
              </a:tr>
              <a:tr h="1132463">
                <a:tc>
                  <a:txBody>
                    <a:bodyPr/>
                    <a:lstStyle/>
                    <a:p>
                      <a:pPr algn="ctr" fontAlgn="ctr"/>
                      <a:r>
                        <a:rPr lang="en-US" sz="2000" b="0" dirty="0">
                          <a:effectLst/>
                          <a:latin typeface="Times New Roman" panose="02020603050405020304" pitchFamily="18" charset="0"/>
                          <a:cs typeface="Times New Roman" panose="02020603050405020304" pitchFamily="18" charset="0"/>
                        </a:rPr>
                        <a:t>Spring helps in creating objects, managing objects, configurations, etc. because of IoC (Inversion of Control). </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latin typeface="Times New Roman" panose="02020603050405020304" pitchFamily="18" charset="0"/>
                          <a:cs typeface="Times New Roman" panose="02020603050405020304" pitchFamily="18" charset="0"/>
                        </a:rPr>
                        <a:t>Spring framework helps in the creation of loosely-coupled applications because of Dependency Injection.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35031651"/>
                  </a:ext>
                </a:extLst>
              </a:tr>
              <a:tr h="1132463">
                <a:tc>
                  <a:txBody>
                    <a:bodyPr/>
                    <a:lstStyle/>
                    <a:p>
                      <a:pPr algn="ctr" fontAlgn="ctr"/>
                      <a:r>
                        <a:rPr lang="en-US" sz="2000" b="0" dirty="0">
                          <a:effectLst/>
                          <a:latin typeface="Times New Roman" panose="02020603050405020304" pitchFamily="18" charset="0"/>
                          <a:cs typeface="Times New Roman" panose="02020603050405020304" pitchFamily="18" charset="0"/>
                        </a:rPr>
                        <a:t>Spring IoC is achieved through Dependency Injection.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latin typeface="Times New Roman" panose="02020603050405020304" pitchFamily="18" charset="0"/>
                          <a:cs typeface="Times New Roman" panose="02020603050405020304" pitchFamily="18" charset="0"/>
                        </a:rPr>
                        <a:t>Dependency Injection is the method of providing the dependencies and Inversion of Control is the end result of Dependency Injection.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9217869"/>
                  </a:ext>
                </a:extLst>
              </a:tr>
              <a:tr h="826392">
                <a:tc>
                  <a:txBody>
                    <a:bodyPr/>
                    <a:lstStyle/>
                    <a:p>
                      <a:pPr algn="ctr" fontAlgn="ctr"/>
                      <a:r>
                        <a:rPr lang="en-US" sz="2000" b="0" dirty="0">
                          <a:effectLst/>
                          <a:latin typeface="Times New Roman" panose="02020603050405020304" pitchFamily="18" charset="0"/>
                          <a:cs typeface="Times New Roman" panose="02020603050405020304" pitchFamily="18" charset="0"/>
                        </a:rPr>
                        <a:t>IoC is a design principle where the control flow of the program is inverted.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latin typeface="Times New Roman" panose="02020603050405020304" pitchFamily="18" charset="0"/>
                          <a:cs typeface="Times New Roman" panose="02020603050405020304" pitchFamily="18" charset="0"/>
                        </a:rPr>
                        <a:t>Dependency Injection is one of the subtypes of the IOC principle.  </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95611713"/>
                  </a:ext>
                </a:extLst>
              </a:tr>
              <a:tr h="1083083">
                <a:tc>
                  <a:txBody>
                    <a:bodyPr/>
                    <a:lstStyle/>
                    <a:p>
                      <a:pPr algn="ctr" fontAlgn="ctr"/>
                      <a:r>
                        <a:rPr lang="en-US" sz="2000" b="0" u="sng" dirty="0">
                          <a:effectLst/>
                          <a:latin typeface="Times New Roman" panose="02020603050405020304" pitchFamily="18" charset="0"/>
                          <a:cs typeface="Times New Roman" panose="02020603050405020304" pitchFamily="18" charset="0"/>
                          <a:hlinkClick r:id="rId2"/>
                        </a:rPr>
                        <a:t>Aspect-Oriented Programming</a:t>
                      </a:r>
                      <a:r>
                        <a:rPr lang="en-US" sz="2000" b="0" u="sng" dirty="0">
                          <a:effectLst/>
                          <a:latin typeface="Times New Roman" panose="02020603050405020304" pitchFamily="18" charset="0"/>
                          <a:cs typeface="Times New Roman" panose="02020603050405020304" pitchFamily="18" charset="0"/>
                        </a:rPr>
                        <a:t>, Dependency look up are </a:t>
                      </a:r>
                      <a:r>
                        <a:rPr lang="en-US" sz="2000" b="0" u="sng">
                          <a:effectLst/>
                          <a:latin typeface="Times New Roman" panose="02020603050405020304" pitchFamily="18" charset="0"/>
                          <a:cs typeface="Times New Roman" panose="02020603050405020304" pitchFamily="18" charset="0"/>
                        </a:rPr>
                        <a:t>other ways</a:t>
                      </a:r>
                      <a:r>
                        <a:rPr lang="en-US" sz="2000" b="0">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to implement Inversion of Control.</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0" dirty="0">
                          <a:effectLst/>
                          <a:latin typeface="Times New Roman" panose="02020603050405020304" pitchFamily="18" charset="0"/>
                          <a:cs typeface="Times New Roman" panose="02020603050405020304" pitchFamily="18" charset="0"/>
                        </a:rPr>
                        <a:t>In case of any changes in business requirements, no code change is required.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73833487"/>
                  </a:ext>
                </a:extLst>
              </a:tr>
            </a:tbl>
          </a:graphicData>
        </a:graphic>
      </p:graphicFrame>
    </p:spTree>
    <p:extLst>
      <p:ext uri="{BB962C8B-B14F-4D97-AF65-F5344CB8AC3E}">
        <p14:creationId xmlns:p14="http://schemas.microsoft.com/office/powerpoint/2010/main" val="21361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552E6-0E83-EED7-FC77-A64C9A023706}"/>
              </a:ext>
            </a:extLst>
          </p:cNvPr>
          <p:cNvPicPr>
            <a:picLocks noChangeAspect="1"/>
          </p:cNvPicPr>
          <p:nvPr/>
        </p:nvPicPr>
        <p:blipFill>
          <a:blip r:embed="rId2"/>
          <a:stretch>
            <a:fillRect/>
          </a:stretch>
        </p:blipFill>
        <p:spPr>
          <a:xfrm>
            <a:off x="6591654" y="0"/>
            <a:ext cx="4658375" cy="4296375"/>
          </a:xfrm>
          <a:prstGeom prst="rect">
            <a:avLst/>
          </a:prstGeom>
        </p:spPr>
      </p:pic>
      <p:pic>
        <p:nvPicPr>
          <p:cNvPr id="5" name="Picture 4">
            <a:extLst>
              <a:ext uri="{FF2B5EF4-FFF2-40B4-BE49-F238E27FC236}">
                <a16:creationId xmlns:a16="http://schemas.microsoft.com/office/drawing/2014/main" id="{17814AE1-9E19-592A-5C2A-B04D4BCC85A7}"/>
              </a:ext>
            </a:extLst>
          </p:cNvPr>
          <p:cNvPicPr>
            <a:picLocks noChangeAspect="1"/>
          </p:cNvPicPr>
          <p:nvPr/>
        </p:nvPicPr>
        <p:blipFill>
          <a:blip r:embed="rId3"/>
          <a:stretch>
            <a:fillRect/>
          </a:stretch>
        </p:blipFill>
        <p:spPr>
          <a:xfrm>
            <a:off x="282088" y="0"/>
            <a:ext cx="3724795" cy="3648584"/>
          </a:xfrm>
          <a:prstGeom prst="rect">
            <a:avLst/>
          </a:prstGeom>
        </p:spPr>
      </p:pic>
      <p:pic>
        <p:nvPicPr>
          <p:cNvPr id="7" name="Picture 6">
            <a:extLst>
              <a:ext uri="{FF2B5EF4-FFF2-40B4-BE49-F238E27FC236}">
                <a16:creationId xmlns:a16="http://schemas.microsoft.com/office/drawing/2014/main" id="{21585116-684A-2EAD-6E5E-CC6D61CB9C17}"/>
              </a:ext>
            </a:extLst>
          </p:cNvPr>
          <p:cNvPicPr>
            <a:picLocks noChangeAspect="1"/>
          </p:cNvPicPr>
          <p:nvPr/>
        </p:nvPicPr>
        <p:blipFill>
          <a:blip r:embed="rId4"/>
          <a:stretch>
            <a:fillRect/>
          </a:stretch>
        </p:blipFill>
        <p:spPr>
          <a:xfrm>
            <a:off x="517051" y="3429000"/>
            <a:ext cx="4782217" cy="3181794"/>
          </a:xfrm>
          <a:prstGeom prst="rect">
            <a:avLst/>
          </a:prstGeom>
        </p:spPr>
      </p:pic>
      <p:pic>
        <p:nvPicPr>
          <p:cNvPr id="8" name="Picture 7">
            <a:extLst>
              <a:ext uri="{FF2B5EF4-FFF2-40B4-BE49-F238E27FC236}">
                <a16:creationId xmlns:a16="http://schemas.microsoft.com/office/drawing/2014/main" id="{39591597-EF40-7BE6-09BC-2BBFCDF0F6CF}"/>
              </a:ext>
            </a:extLst>
          </p:cNvPr>
          <p:cNvPicPr>
            <a:picLocks noChangeAspect="1"/>
          </p:cNvPicPr>
          <p:nvPr/>
        </p:nvPicPr>
        <p:blipFill>
          <a:blip r:embed="rId5"/>
          <a:stretch>
            <a:fillRect/>
          </a:stretch>
        </p:blipFill>
        <p:spPr>
          <a:xfrm>
            <a:off x="6084432" y="4053597"/>
            <a:ext cx="5590517" cy="2804403"/>
          </a:xfrm>
          <a:prstGeom prst="rect">
            <a:avLst/>
          </a:prstGeom>
        </p:spPr>
      </p:pic>
      <p:sp>
        <p:nvSpPr>
          <p:cNvPr id="2" name="TextBox 1">
            <a:extLst>
              <a:ext uri="{FF2B5EF4-FFF2-40B4-BE49-F238E27FC236}">
                <a16:creationId xmlns:a16="http://schemas.microsoft.com/office/drawing/2014/main" id="{B20D6872-920E-48AB-2DEE-BBC864C3EC5C}"/>
              </a:ext>
            </a:extLst>
          </p:cNvPr>
          <p:cNvSpPr txBox="1"/>
          <p:nvPr/>
        </p:nvSpPr>
        <p:spPr>
          <a:xfrm>
            <a:off x="3151414" y="375557"/>
            <a:ext cx="3440240" cy="646331"/>
          </a:xfrm>
          <a:prstGeom prst="rect">
            <a:avLst/>
          </a:prstGeom>
          <a:noFill/>
        </p:spPr>
        <p:txBody>
          <a:bodyPr wrap="square" rtlCol="0">
            <a:spAutoFit/>
          </a:bodyPr>
          <a:lstStyle/>
          <a:p>
            <a:r>
              <a:rPr lang="en-IN" b="1" dirty="0">
                <a:solidFill>
                  <a:srgbClr val="FF0000"/>
                </a:solidFill>
              </a:rPr>
              <a:t>Dependency Injection using Setter Method</a:t>
            </a:r>
          </a:p>
        </p:txBody>
      </p:sp>
    </p:spTree>
    <p:extLst>
      <p:ext uri="{BB962C8B-B14F-4D97-AF65-F5344CB8AC3E}">
        <p14:creationId xmlns:p14="http://schemas.microsoft.com/office/powerpoint/2010/main" val="186318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E6F822-55D0-B0B9-F743-7D2A46FC159C}"/>
              </a:ext>
            </a:extLst>
          </p:cNvPr>
          <p:cNvPicPr>
            <a:picLocks noChangeAspect="1"/>
          </p:cNvPicPr>
          <p:nvPr/>
        </p:nvPicPr>
        <p:blipFill>
          <a:blip r:embed="rId2"/>
          <a:stretch>
            <a:fillRect/>
          </a:stretch>
        </p:blipFill>
        <p:spPr>
          <a:xfrm>
            <a:off x="147238" y="190048"/>
            <a:ext cx="5725324" cy="3238952"/>
          </a:xfrm>
          <a:prstGeom prst="rect">
            <a:avLst/>
          </a:prstGeom>
        </p:spPr>
      </p:pic>
      <p:pic>
        <p:nvPicPr>
          <p:cNvPr id="5" name="Picture 4">
            <a:extLst>
              <a:ext uri="{FF2B5EF4-FFF2-40B4-BE49-F238E27FC236}">
                <a16:creationId xmlns:a16="http://schemas.microsoft.com/office/drawing/2014/main" id="{749EC9AC-71AC-19EA-5B74-4789F7860BD5}"/>
              </a:ext>
            </a:extLst>
          </p:cNvPr>
          <p:cNvPicPr>
            <a:picLocks noChangeAspect="1"/>
          </p:cNvPicPr>
          <p:nvPr/>
        </p:nvPicPr>
        <p:blipFill>
          <a:blip r:embed="rId3"/>
          <a:stretch>
            <a:fillRect/>
          </a:stretch>
        </p:blipFill>
        <p:spPr>
          <a:xfrm>
            <a:off x="4512431" y="350148"/>
            <a:ext cx="5856212" cy="3381847"/>
          </a:xfrm>
          <a:prstGeom prst="rect">
            <a:avLst/>
          </a:prstGeom>
        </p:spPr>
      </p:pic>
      <p:pic>
        <p:nvPicPr>
          <p:cNvPr id="7" name="Picture 6">
            <a:extLst>
              <a:ext uri="{FF2B5EF4-FFF2-40B4-BE49-F238E27FC236}">
                <a16:creationId xmlns:a16="http://schemas.microsoft.com/office/drawing/2014/main" id="{E1B10D3E-9F30-CA21-2507-D4B95DF9DB73}"/>
              </a:ext>
            </a:extLst>
          </p:cNvPr>
          <p:cNvPicPr>
            <a:picLocks noChangeAspect="1"/>
          </p:cNvPicPr>
          <p:nvPr/>
        </p:nvPicPr>
        <p:blipFill>
          <a:blip r:embed="rId4"/>
          <a:stretch>
            <a:fillRect/>
          </a:stretch>
        </p:blipFill>
        <p:spPr>
          <a:xfrm>
            <a:off x="5872562" y="3218942"/>
            <a:ext cx="5391902" cy="3639058"/>
          </a:xfrm>
          <a:prstGeom prst="rect">
            <a:avLst/>
          </a:prstGeom>
        </p:spPr>
      </p:pic>
      <p:pic>
        <p:nvPicPr>
          <p:cNvPr id="9" name="Picture 8">
            <a:extLst>
              <a:ext uri="{FF2B5EF4-FFF2-40B4-BE49-F238E27FC236}">
                <a16:creationId xmlns:a16="http://schemas.microsoft.com/office/drawing/2014/main" id="{5A649713-9360-099B-18E0-85870ED0DC33}"/>
              </a:ext>
            </a:extLst>
          </p:cNvPr>
          <p:cNvPicPr>
            <a:picLocks noChangeAspect="1"/>
          </p:cNvPicPr>
          <p:nvPr/>
        </p:nvPicPr>
        <p:blipFill>
          <a:blip r:embed="rId5"/>
          <a:stretch>
            <a:fillRect/>
          </a:stretch>
        </p:blipFill>
        <p:spPr>
          <a:xfrm>
            <a:off x="0" y="3892095"/>
            <a:ext cx="5591955" cy="2800741"/>
          </a:xfrm>
          <a:prstGeom prst="rect">
            <a:avLst/>
          </a:prstGeom>
        </p:spPr>
      </p:pic>
      <p:sp>
        <p:nvSpPr>
          <p:cNvPr id="2" name="TextBox 1">
            <a:extLst>
              <a:ext uri="{FF2B5EF4-FFF2-40B4-BE49-F238E27FC236}">
                <a16:creationId xmlns:a16="http://schemas.microsoft.com/office/drawing/2014/main" id="{0A7BEC8F-0829-084D-D972-74E5956E00E6}"/>
              </a:ext>
            </a:extLst>
          </p:cNvPr>
          <p:cNvSpPr txBox="1"/>
          <p:nvPr/>
        </p:nvSpPr>
        <p:spPr>
          <a:xfrm flipH="1">
            <a:off x="239790" y="85432"/>
            <a:ext cx="5856210" cy="369332"/>
          </a:xfrm>
          <a:prstGeom prst="rect">
            <a:avLst/>
          </a:prstGeom>
          <a:noFill/>
        </p:spPr>
        <p:txBody>
          <a:bodyPr wrap="square" rtlCol="0">
            <a:spAutoFit/>
          </a:bodyPr>
          <a:lstStyle/>
          <a:p>
            <a:r>
              <a:rPr lang="en-IN" b="1" dirty="0">
                <a:solidFill>
                  <a:srgbClr val="FF0000"/>
                </a:solidFill>
              </a:rPr>
              <a:t>// </a:t>
            </a:r>
            <a:r>
              <a:rPr lang="en-IN" b="1" dirty="0" err="1">
                <a:solidFill>
                  <a:srgbClr val="FF0000"/>
                </a:solidFill>
              </a:rPr>
              <a:t>Dependecy</a:t>
            </a:r>
            <a:r>
              <a:rPr lang="en-IN" b="1" dirty="0">
                <a:solidFill>
                  <a:srgbClr val="FF0000"/>
                </a:solidFill>
              </a:rPr>
              <a:t> Injection Using Constructor</a:t>
            </a:r>
          </a:p>
        </p:txBody>
      </p:sp>
    </p:spTree>
    <p:extLst>
      <p:ext uri="{BB962C8B-B14F-4D97-AF65-F5344CB8AC3E}">
        <p14:creationId xmlns:p14="http://schemas.microsoft.com/office/powerpoint/2010/main" val="265380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ABC75E-A7AD-7955-69FD-FFD0A9A75E9C}"/>
              </a:ext>
            </a:extLst>
          </p:cNvPr>
          <p:cNvGraphicFramePr>
            <a:graphicFrameLocks noGrp="1"/>
          </p:cNvGraphicFramePr>
          <p:nvPr>
            <p:extLst>
              <p:ext uri="{D42A27DB-BD31-4B8C-83A1-F6EECF244321}">
                <p14:modId xmlns:p14="http://schemas.microsoft.com/office/powerpoint/2010/main" val="3031378542"/>
              </p:ext>
            </p:extLst>
          </p:nvPr>
        </p:nvGraphicFramePr>
        <p:xfrm>
          <a:off x="1297211" y="1536095"/>
          <a:ext cx="9871532" cy="3297162"/>
        </p:xfrm>
        <a:graphic>
          <a:graphicData uri="http://schemas.openxmlformats.org/drawingml/2006/table">
            <a:tbl>
              <a:tblPr firstRow="1" bandRow="1">
                <a:tableStyleId>{5C22544A-7EE6-4342-B048-85BDC9FD1C3A}</a:tableStyleId>
              </a:tblPr>
              <a:tblGrid>
                <a:gridCol w="4935766">
                  <a:extLst>
                    <a:ext uri="{9D8B030D-6E8A-4147-A177-3AD203B41FA5}">
                      <a16:colId xmlns:a16="http://schemas.microsoft.com/office/drawing/2014/main" val="2613163737"/>
                    </a:ext>
                  </a:extLst>
                </a:gridCol>
                <a:gridCol w="4935766">
                  <a:extLst>
                    <a:ext uri="{9D8B030D-6E8A-4147-A177-3AD203B41FA5}">
                      <a16:colId xmlns:a16="http://schemas.microsoft.com/office/drawing/2014/main" val="2005257091"/>
                    </a:ext>
                  </a:extLst>
                </a:gridCol>
              </a:tblGrid>
              <a:tr h="581852">
                <a:tc>
                  <a:txBody>
                    <a:bodyPr/>
                    <a:lstStyle/>
                    <a:p>
                      <a:pPr algn="ctr"/>
                      <a:r>
                        <a:rPr lang="en-IN" sz="3000" dirty="0"/>
                        <a:t>Setter Method DI</a:t>
                      </a:r>
                    </a:p>
                  </a:txBody>
                  <a:tcPr/>
                </a:tc>
                <a:tc>
                  <a:txBody>
                    <a:bodyPr/>
                    <a:lstStyle/>
                    <a:p>
                      <a:pPr algn="ctr"/>
                      <a:r>
                        <a:rPr lang="en-IN" sz="3000" dirty="0"/>
                        <a:t>Constructor DI</a:t>
                      </a:r>
                    </a:p>
                  </a:txBody>
                  <a:tcPr/>
                </a:tc>
                <a:extLst>
                  <a:ext uri="{0D108BD9-81ED-4DB2-BD59-A6C34878D82A}">
                    <a16:rowId xmlns:a16="http://schemas.microsoft.com/office/drawing/2014/main" val="1961976435"/>
                  </a:ext>
                </a:extLst>
              </a:tr>
              <a:tr h="1551606">
                <a:tc>
                  <a:txBody>
                    <a:bodyPr/>
                    <a:lstStyle/>
                    <a:p>
                      <a:r>
                        <a:rPr lang="en-IN" sz="3000" dirty="0"/>
                        <a:t>Dependencies are injected into class through setter methods</a:t>
                      </a:r>
                    </a:p>
                  </a:txBody>
                  <a:tcPr/>
                </a:tc>
                <a:tc>
                  <a:txBody>
                    <a:bodyPr/>
                    <a:lstStyle/>
                    <a:p>
                      <a:r>
                        <a:rPr lang="en-IN" sz="3000" dirty="0"/>
                        <a:t>Dependencies are injected into a class through constructor</a:t>
                      </a:r>
                    </a:p>
                  </a:txBody>
                  <a:tcPr/>
                </a:tc>
                <a:extLst>
                  <a:ext uri="{0D108BD9-81ED-4DB2-BD59-A6C34878D82A}">
                    <a16:rowId xmlns:a16="http://schemas.microsoft.com/office/drawing/2014/main" val="1962784923"/>
                  </a:ext>
                </a:extLst>
              </a:tr>
              <a:tr h="581852">
                <a:tc>
                  <a:txBody>
                    <a:bodyPr/>
                    <a:lstStyle/>
                    <a:p>
                      <a:r>
                        <a:rPr lang="en-IN" sz="3000" dirty="0"/>
                        <a:t>More readable </a:t>
                      </a:r>
                    </a:p>
                  </a:txBody>
                  <a:tcPr/>
                </a:tc>
                <a:tc>
                  <a:txBody>
                    <a:bodyPr/>
                    <a:lstStyle/>
                    <a:p>
                      <a:r>
                        <a:rPr lang="en-IN" sz="3000" dirty="0"/>
                        <a:t>Less readable </a:t>
                      </a:r>
                    </a:p>
                  </a:txBody>
                  <a:tcPr/>
                </a:tc>
                <a:extLst>
                  <a:ext uri="{0D108BD9-81ED-4DB2-BD59-A6C34878D82A}">
                    <a16:rowId xmlns:a16="http://schemas.microsoft.com/office/drawing/2014/main" val="1718676904"/>
                  </a:ext>
                </a:extLst>
              </a:tr>
              <a:tr h="581852">
                <a:tc>
                  <a:txBody>
                    <a:bodyPr/>
                    <a:lstStyle/>
                    <a:p>
                      <a:r>
                        <a:rPr lang="en-IN" sz="3000" dirty="0"/>
                        <a:t>More Flexible </a:t>
                      </a:r>
                    </a:p>
                  </a:txBody>
                  <a:tcPr/>
                </a:tc>
                <a:tc>
                  <a:txBody>
                    <a:bodyPr/>
                    <a:lstStyle/>
                    <a:p>
                      <a:r>
                        <a:rPr lang="en-IN" sz="3000" dirty="0"/>
                        <a:t>Less Flexible </a:t>
                      </a:r>
                    </a:p>
                  </a:txBody>
                  <a:tcPr/>
                </a:tc>
                <a:extLst>
                  <a:ext uri="{0D108BD9-81ED-4DB2-BD59-A6C34878D82A}">
                    <a16:rowId xmlns:a16="http://schemas.microsoft.com/office/drawing/2014/main" val="1641733855"/>
                  </a:ext>
                </a:extLst>
              </a:tr>
            </a:tbl>
          </a:graphicData>
        </a:graphic>
      </p:graphicFrame>
    </p:spTree>
    <p:extLst>
      <p:ext uri="{BB962C8B-B14F-4D97-AF65-F5344CB8AC3E}">
        <p14:creationId xmlns:p14="http://schemas.microsoft.com/office/powerpoint/2010/main" val="61536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project&#10;&#10;Description automatically generated with medium confidence">
            <a:extLst>
              <a:ext uri="{FF2B5EF4-FFF2-40B4-BE49-F238E27FC236}">
                <a16:creationId xmlns:a16="http://schemas.microsoft.com/office/drawing/2014/main" id="{9B4FC6F3-B8C9-95BA-80F4-814A5F431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153" y="814022"/>
            <a:ext cx="6763694" cy="5229955"/>
          </a:xfrm>
          <a:prstGeom prst="rect">
            <a:avLst/>
          </a:prstGeom>
        </p:spPr>
      </p:pic>
    </p:spTree>
    <p:extLst>
      <p:ext uri="{BB962C8B-B14F-4D97-AF65-F5344CB8AC3E}">
        <p14:creationId xmlns:p14="http://schemas.microsoft.com/office/powerpoint/2010/main" val="2112684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EA25B-502E-787C-0AA8-0BD3FC968150}"/>
              </a:ext>
            </a:extLst>
          </p:cNvPr>
          <p:cNvPicPr>
            <a:picLocks noChangeAspect="1"/>
          </p:cNvPicPr>
          <p:nvPr/>
        </p:nvPicPr>
        <p:blipFill>
          <a:blip r:embed="rId2"/>
          <a:stretch>
            <a:fillRect/>
          </a:stretch>
        </p:blipFill>
        <p:spPr>
          <a:xfrm>
            <a:off x="4306691" y="380012"/>
            <a:ext cx="4778154" cy="1196444"/>
          </a:xfrm>
          <a:prstGeom prst="rect">
            <a:avLst/>
          </a:prstGeom>
        </p:spPr>
      </p:pic>
      <p:sp>
        <p:nvSpPr>
          <p:cNvPr id="4" name="TextBox 3">
            <a:extLst>
              <a:ext uri="{FF2B5EF4-FFF2-40B4-BE49-F238E27FC236}">
                <a16:creationId xmlns:a16="http://schemas.microsoft.com/office/drawing/2014/main" id="{4894A5EF-05BB-806D-0751-B9D1BECD10C3}"/>
              </a:ext>
            </a:extLst>
          </p:cNvPr>
          <p:cNvSpPr txBox="1"/>
          <p:nvPr/>
        </p:nvSpPr>
        <p:spPr>
          <a:xfrm>
            <a:off x="540774" y="294968"/>
            <a:ext cx="2661754" cy="369332"/>
          </a:xfrm>
          <a:prstGeom prst="rect">
            <a:avLst/>
          </a:prstGeom>
          <a:noFill/>
        </p:spPr>
        <p:txBody>
          <a:bodyPr wrap="none" rtlCol="0">
            <a:spAutoFit/>
          </a:bodyPr>
          <a:lstStyle/>
          <a:p>
            <a:r>
              <a:rPr lang="en-IN" b="1" dirty="0"/>
              <a:t>1. Create Maven project</a:t>
            </a:r>
          </a:p>
        </p:txBody>
      </p:sp>
      <p:sp>
        <p:nvSpPr>
          <p:cNvPr id="5" name="TextBox 4">
            <a:extLst>
              <a:ext uri="{FF2B5EF4-FFF2-40B4-BE49-F238E27FC236}">
                <a16:creationId xmlns:a16="http://schemas.microsoft.com/office/drawing/2014/main" id="{7E849B40-F13C-82E1-C72C-E431D851A225}"/>
              </a:ext>
            </a:extLst>
          </p:cNvPr>
          <p:cNvSpPr txBox="1"/>
          <p:nvPr/>
        </p:nvSpPr>
        <p:spPr>
          <a:xfrm>
            <a:off x="447368" y="2344993"/>
            <a:ext cx="3538918" cy="646331"/>
          </a:xfrm>
          <a:prstGeom prst="rect">
            <a:avLst/>
          </a:prstGeom>
          <a:noFill/>
        </p:spPr>
        <p:txBody>
          <a:bodyPr wrap="none" rtlCol="0">
            <a:spAutoFit/>
          </a:bodyPr>
          <a:lstStyle/>
          <a:p>
            <a:r>
              <a:rPr lang="en-IN" b="1" dirty="0"/>
              <a:t>2. Select </a:t>
            </a:r>
            <a:r>
              <a:rPr lang="en-IN" b="1" dirty="0" err="1"/>
              <a:t>Catlog</a:t>
            </a:r>
            <a:r>
              <a:rPr lang="en-IN" b="1" dirty="0"/>
              <a:t> and </a:t>
            </a:r>
            <a:r>
              <a:rPr lang="en-IN" b="1" dirty="0" err="1"/>
              <a:t>archtype</a:t>
            </a:r>
            <a:r>
              <a:rPr lang="en-IN" b="1" dirty="0"/>
              <a:t> as</a:t>
            </a:r>
          </a:p>
          <a:p>
            <a:r>
              <a:rPr lang="en-IN" b="1" dirty="0"/>
              <a:t>marked</a:t>
            </a:r>
          </a:p>
        </p:txBody>
      </p:sp>
      <p:pic>
        <p:nvPicPr>
          <p:cNvPr id="7" name="Picture 6">
            <a:extLst>
              <a:ext uri="{FF2B5EF4-FFF2-40B4-BE49-F238E27FC236}">
                <a16:creationId xmlns:a16="http://schemas.microsoft.com/office/drawing/2014/main" id="{4A6F344F-BFBD-409B-2DA5-D6B35B840240}"/>
              </a:ext>
            </a:extLst>
          </p:cNvPr>
          <p:cNvPicPr>
            <a:picLocks noChangeAspect="1"/>
          </p:cNvPicPr>
          <p:nvPr/>
        </p:nvPicPr>
        <p:blipFill>
          <a:blip r:embed="rId3"/>
          <a:stretch>
            <a:fillRect/>
          </a:stretch>
        </p:blipFill>
        <p:spPr>
          <a:xfrm>
            <a:off x="4719466" y="2344993"/>
            <a:ext cx="4483528" cy="4236554"/>
          </a:xfrm>
          <a:prstGeom prst="rect">
            <a:avLst/>
          </a:prstGeom>
        </p:spPr>
      </p:pic>
    </p:spTree>
    <p:extLst>
      <p:ext uri="{BB962C8B-B14F-4D97-AF65-F5344CB8AC3E}">
        <p14:creationId xmlns:p14="http://schemas.microsoft.com/office/powerpoint/2010/main" val="41209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AAD2A-C0BA-8830-867A-C1BF94C136A4}"/>
              </a:ext>
            </a:extLst>
          </p:cNvPr>
          <p:cNvPicPr>
            <a:picLocks noChangeAspect="1"/>
          </p:cNvPicPr>
          <p:nvPr/>
        </p:nvPicPr>
        <p:blipFill>
          <a:blip r:embed="rId2"/>
          <a:stretch>
            <a:fillRect/>
          </a:stretch>
        </p:blipFill>
        <p:spPr>
          <a:xfrm>
            <a:off x="5079602" y="257631"/>
            <a:ext cx="4575675" cy="4278385"/>
          </a:xfrm>
          <a:prstGeom prst="rect">
            <a:avLst/>
          </a:prstGeom>
        </p:spPr>
      </p:pic>
      <p:sp>
        <p:nvSpPr>
          <p:cNvPr id="4" name="TextBox 3">
            <a:extLst>
              <a:ext uri="{FF2B5EF4-FFF2-40B4-BE49-F238E27FC236}">
                <a16:creationId xmlns:a16="http://schemas.microsoft.com/office/drawing/2014/main" id="{F317F797-9E56-393D-760D-D2E0DD03FD1D}"/>
              </a:ext>
            </a:extLst>
          </p:cNvPr>
          <p:cNvSpPr txBox="1"/>
          <p:nvPr/>
        </p:nvSpPr>
        <p:spPr>
          <a:xfrm>
            <a:off x="309716" y="329380"/>
            <a:ext cx="3741089" cy="369332"/>
          </a:xfrm>
          <a:prstGeom prst="rect">
            <a:avLst/>
          </a:prstGeom>
          <a:noFill/>
        </p:spPr>
        <p:txBody>
          <a:bodyPr wrap="none" rtlCol="0">
            <a:spAutoFit/>
          </a:bodyPr>
          <a:lstStyle/>
          <a:p>
            <a:r>
              <a:rPr lang="en-IN" b="1" dirty="0"/>
              <a:t>3. Provide group id and artifact Id</a:t>
            </a:r>
          </a:p>
        </p:txBody>
      </p:sp>
      <p:sp>
        <p:nvSpPr>
          <p:cNvPr id="5" name="TextBox 4">
            <a:extLst>
              <a:ext uri="{FF2B5EF4-FFF2-40B4-BE49-F238E27FC236}">
                <a16:creationId xmlns:a16="http://schemas.microsoft.com/office/drawing/2014/main" id="{59FBABC3-CB20-2B2E-D4F0-62D8161F41C3}"/>
              </a:ext>
            </a:extLst>
          </p:cNvPr>
          <p:cNvSpPr txBox="1"/>
          <p:nvPr/>
        </p:nvSpPr>
        <p:spPr>
          <a:xfrm>
            <a:off x="309716" y="2684206"/>
            <a:ext cx="2469074" cy="923330"/>
          </a:xfrm>
          <a:prstGeom prst="rect">
            <a:avLst/>
          </a:prstGeom>
          <a:noFill/>
        </p:spPr>
        <p:txBody>
          <a:bodyPr wrap="none" rtlCol="0">
            <a:spAutoFit/>
          </a:bodyPr>
          <a:lstStyle/>
          <a:p>
            <a:r>
              <a:rPr lang="en-IN" b="1" dirty="0"/>
              <a:t>4. Press finish</a:t>
            </a:r>
          </a:p>
          <a:p>
            <a:endParaRPr lang="en-IN" b="1" dirty="0"/>
          </a:p>
          <a:p>
            <a:r>
              <a:rPr lang="en-IN" b="1" dirty="0">
                <a:solidFill>
                  <a:srgbClr val="FF0000"/>
                </a:solidFill>
              </a:rPr>
              <a:t>*(Internet must be on)</a:t>
            </a:r>
          </a:p>
        </p:txBody>
      </p:sp>
      <p:pic>
        <p:nvPicPr>
          <p:cNvPr id="7" name="Picture 6">
            <a:extLst>
              <a:ext uri="{FF2B5EF4-FFF2-40B4-BE49-F238E27FC236}">
                <a16:creationId xmlns:a16="http://schemas.microsoft.com/office/drawing/2014/main" id="{BD37C63A-50FF-07F3-D0E0-EE6973300EE6}"/>
              </a:ext>
            </a:extLst>
          </p:cNvPr>
          <p:cNvPicPr>
            <a:picLocks noChangeAspect="1"/>
          </p:cNvPicPr>
          <p:nvPr/>
        </p:nvPicPr>
        <p:blipFill>
          <a:blip r:embed="rId3"/>
          <a:stretch>
            <a:fillRect/>
          </a:stretch>
        </p:blipFill>
        <p:spPr>
          <a:xfrm>
            <a:off x="5040538" y="4903040"/>
            <a:ext cx="2110923" cy="1417443"/>
          </a:xfrm>
          <a:prstGeom prst="rect">
            <a:avLst/>
          </a:prstGeom>
        </p:spPr>
      </p:pic>
      <p:sp>
        <p:nvSpPr>
          <p:cNvPr id="8" name="TextBox 7">
            <a:extLst>
              <a:ext uri="{FF2B5EF4-FFF2-40B4-BE49-F238E27FC236}">
                <a16:creationId xmlns:a16="http://schemas.microsoft.com/office/drawing/2014/main" id="{7EDEFD78-45F1-196A-E51C-36B1D201EC71}"/>
              </a:ext>
            </a:extLst>
          </p:cNvPr>
          <p:cNvSpPr txBox="1"/>
          <p:nvPr/>
        </p:nvSpPr>
        <p:spPr>
          <a:xfrm>
            <a:off x="186813" y="4903040"/>
            <a:ext cx="4279377" cy="369332"/>
          </a:xfrm>
          <a:prstGeom prst="rect">
            <a:avLst/>
          </a:prstGeom>
          <a:noFill/>
        </p:spPr>
        <p:txBody>
          <a:bodyPr wrap="none" rtlCol="0">
            <a:spAutoFit/>
          </a:bodyPr>
          <a:lstStyle/>
          <a:p>
            <a:r>
              <a:rPr lang="en-IN" b="1" dirty="0"/>
              <a:t>5. Open pom.xml(project object model)</a:t>
            </a:r>
          </a:p>
        </p:txBody>
      </p:sp>
    </p:spTree>
    <p:extLst>
      <p:ext uri="{BB962C8B-B14F-4D97-AF65-F5344CB8AC3E}">
        <p14:creationId xmlns:p14="http://schemas.microsoft.com/office/powerpoint/2010/main" val="92237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A4B2-6B73-8C26-CD38-56560273244D}"/>
              </a:ext>
            </a:extLst>
          </p:cNvPr>
          <p:cNvSpPr>
            <a:spLocks noGrp="1"/>
          </p:cNvSpPr>
          <p:nvPr>
            <p:ph type="title"/>
          </p:nvPr>
        </p:nvSpPr>
        <p:spPr/>
        <p:txBody>
          <a:bodyPr/>
          <a:lstStyle/>
          <a:p>
            <a:pPr algn="ctr"/>
            <a:r>
              <a:rPr lang="en-IN" dirty="0"/>
              <a:t>Spring Framework</a:t>
            </a:r>
          </a:p>
        </p:txBody>
      </p:sp>
      <p:sp>
        <p:nvSpPr>
          <p:cNvPr id="3" name="Content Placeholder 2">
            <a:extLst>
              <a:ext uri="{FF2B5EF4-FFF2-40B4-BE49-F238E27FC236}">
                <a16:creationId xmlns:a16="http://schemas.microsoft.com/office/drawing/2014/main" id="{8985BC85-F2ED-B2FE-93E3-FD52B6A9879D}"/>
              </a:ext>
            </a:extLst>
          </p:cNvPr>
          <p:cNvSpPr>
            <a:spLocks noGrp="1"/>
          </p:cNvSpPr>
          <p:nvPr>
            <p:ph idx="1"/>
          </p:nvPr>
        </p:nvSpPr>
        <p:spPr/>
        <p:txBody>
          <a:bodyPr/>
          <a:lstStyle/>
          <a:p>
            <a:r>
              <a:rPr lang="en-IN" dirty="0"/>
              <a:t>Open-Source Framework</a:t>
            </a:r>
          </a:p>
          <a:p>
            <a:r>
              <a:rPr lang="en-IN" dirty="0"/>
              <a:t>Standalone and Enterprise application can be developed</a:t>
            </a:r>
          </a:p>
          <a:p>
            <a:r>
              <a:rPr lang="en-IN" dirty="0"/>
              <a:t>Released in 2003(initial), 2004(production) developed by </a:t>
            </a:r>
            <a:r>
              <a:rPr lang="en-IN" dirty="0">
                <a:solidFill>
                  <a:srgbClr val="FF0000"/>
                </a:solidFill>
              </a:rPr>
              <a:t>Rod Johnson</a:t>
            </a:r>
          </a:p>
          <a:p>
            <a:endParaRPr lang="en-IN" dirty="0"/>
          </a:p>
        </p:txBody>
      </p:sp>
    </p:spTree>
    <p:extLst>
      <p:ext uri="{BB962C8B-B14F-4D97-AF65-F5344CB8AC3E}">
        <p14:creationId xmlns:p14="http://schemas.microsoft.com/office/powerpoint/2010/main" val="3073813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F8F76-1B73-B0C9-93F3-C65427B1F2F3}"/>
              </a:ext>
            </a:extLst>
          </p:cNvPr>
          <p:cNvSpPr txBox="1"/>
          <p:nvPr/>
        </p:nvSpPr>
        <p:spPr>
          <a:xfrm>
            <a:off x="309716" y="975711"/>
            <a:ext cx="7093974" cy="2800767"/>
          </a:xfrm>
          <a:prstGeom prst="rect">
            <a:avLst/>
          </a:prstGeom>
          <a:noFill/>
        </p:spPr>
        <p:txBody>
          <a:bodyPr wrap="square">
            <a:spAutoFit/>
          </a:bodyPr>
          <a:lstStyle/>
          <a:p>
            <a:pPr marL="0" marR="0">
              <a:spcBef>
                <a:spcPts val="0"/>
              </a:spcBef>
              <a:spcAft>
                <a:spcPts val="0"/>
              </a:spcAft>
            </a:pPr>
            <a:r>
              <a:rPr lang="en-IN" sz="1600" dirty="0">
                <a:solidFill>
                  <a:srgbClr val="0066CC"/>
                </a:solidFill>
                <a:effectLst/>
                <a:highlight>
                  <a:srgbClr val="FFFFFF"/>
                </a:highlight>
                <a:latin typeface="Consolas" panose="020B0609020204030204" pitchFamily="49" charset="0"/>
              </a:rPr>
              <a:t>&lt;dependency&gt;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66CC"/>
                </a:solidFill>
                <a:effectLst/>
                <a:highlight>
                  <a:srgbClr val="FFFFFF"/>
                </a:highlight>
                <a:latin typeface="Consolas" panose="020B0609020204030204" pitchFamily="49" charset="0"/>
              </a:rPr>
              <a:t>&lt;</a:t>
            </a:r>
            <a:r>
              <a:rPr lang="en-IN" sz="1600" dirty="0" err="1">
                <a:solidFill>
                  <a:srgbClr val="0066CC"/>
                </a:solidFill>
                <a:effectLst/>
                <a:highlight>
                  <a:srgbClr val="FFFFFF"/>
                </a:highlight>
                <a:latin typeface="Consolas" panose="020B0609020204030204" pitchFamily="49" charset="0"/>
              </a:rPr>
              <a:t>groupId</a:t>
            </a:r>
            <a:r>
              <a:rPr lang="en-IN" sz="1600" dirty="0">
                <a:solidFill>
                  <a:srgbClr val="0066CC"/>
                </a:solidFill>
                <a:effectLst/>
                <a:highlight>
                  <a:srgbClr val="FFFFFF"/>
                </a:highlight>
                <a:latin typeface="Consolas" panose="020B0609020204030204" pitchFamily="49" charset="0"/>
              </a:rPr>
              <a:t>&gt;</a:t>
            </a:r>
            <a:r>
              <a:rPr lang="en-IN" sz="1600" dirty="0" err="1">
                <a:effectLst/>
                <a:highlight>
                  <a:srgbClr val="FFFFFF"/>
                </a:highlight>
                <a:latin typeface="Consolas" panose="020B0609020204030204" pitchFamily="49" charset="0"/>
              </a:rPr>
              <a:t>org.springframework</a:t>
            </a:r>
            <a:r>
              <a:rPr lang="en-IN" sz="1600" dirty="0">
                <a:solidFill>
                  <a:srgbClr val="0066CC"/>
                </a:solidFill>
                <a:effectLst/>
                <a:highlight>
                  <a:srgbClr val="FFFFFF"/>
                </a:highlight>
                <a:latin typeface="Consolas" panose="020B0609020204030204" pitchFamily="49" charset="0"/>
              </a:rPr>
              <a:t>&lt;/</a:t>
            </a:r>
            <a:r>
              <a:rPr lang="en-IN" sz="1600" dirty="0" err="1">
                <a:solidFill>
                  <a:srgbClr val="0066CC"/>
                </a:solidFill>
                <a:effectLst/>
                <a:highlight>
                  <a:srgbClr val="FFFFFF"/>
                </a:highlight>
                <a:latin typeface="Consolas" panose="020B0609020204030204" pitchFamily="49" charset="0"/>
              </a:rPr>
              <a:t>groupId</a:t>
            </a:r>
            <a:r>
              <a:rPr lang="en-IN" sz="1600" dirty="0">
                <a:solidFill>
                  <a:srgbClr val="0066CC"/>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66CC"/>
                </a:solidFill>
                <a:effectLst/>
                <a:highlight>
                  <a:srgbClr val="FFFFFF"/>
                </a:highlight>
                <a:latin typeface="Consolas" panose="020B0609020204030204" pitchFamily="49" charset="0"/>
              </a:rPr>
              <a:t>&lt;</a:t>
            </a:r>
            <a:r>
              <a:rPr lang="en-IN" sz="1600" dirty="0" err="1">
                <a:solidFill>
                  <a:srgbClr val="0066CC"/>
                </a:solidFill>
                <a:effectLst/>
                <a:highlight>
                  <a:srgbClr val="FFFFFF"/>
                </a:highlight>
                <a:latin typeface="Consolas" panose="020B0609020204030204" pitchFamily="49" charset="0"/>
              </a:rPr>
              <a:t>artifactId</a:t>
            </a:r>
            <a:r>
              <a:rPr lang="en-IN" sz="1600" dirty="0">
                <a:solidFill>
                  <a:srgbClr val="0066CC"/>
                </a:solidFill>
                <a:effectLst/>
                <a:highlight>
                  <a:srgbClr val="FFFFFF"/>
                </a:highlight>
                <a:latin typeface="Consolas" panose="020B0609020204030204" pitchFamily="49" charset="0"/>
              </a:rPr>
              <a:t>&gt;</a:t>
            </a:r>
            <a:r>
              <a:rPr lang="en-IN" sz="1600" dirty="0">
                <a:effectLst/>
                <a:highlight>
                  <a:srgbClr val="FFFFFF"/>
                </a:highlight>
                <a:latin typeface="Consolas" panose="020B0609020204030204" pitchFamily="49" charset="0"/>
              </a:rPr>
              <a:t>spring-core</a:t>
            </a:r>
            <a:r>
              <a:rPr lang="en-IN" sz="1600" dirty="0">
                <a:solidFill>
                  <a:srgbClr val="0066CC"/>
                </a:solidFill>
                <a:effectLst/>
                <a:highlight>
                  <a:srgbClr val="FFFFFF"/>
                </a:highlight>
                <a:latin typeface="Consolas" panose="020B0609020204030204" pitchFamily="49" charset="0"/>
              </a:rPr>
              <a:t>&lt;/</a:t>
            </a:r>
            <a:r>
              <a:rPr lang="en-IN" sz="1600" dirty="0" err="1">
                <a:solidFill>
                  <a:srgbClr val="0066CC"/>
                </a:solidFill>
                <a:effectLst/>
                <a:highlight>
                  <a:srgbClr val="FFFFFF"/>
                </a:highlight>
                <a:latin typeface="Consolas" panose="020B0609020204030204" pitchFamily="49" charset="0"/>
              </a:rPr>
              <a:t>artifactId</a:t>
            </a:r>
            <a:r>
              <a:rPr lang="en-IN" sz="1600" dirty="0">
                <a:solidFill>
                  <a:srgbClr val="0066CC"/>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66CC"/>
                </a:solidFill>
                <a:effectLst/>
                <a:highlight>
                  <a:srgbClr val="FFFFFF"/>
                </a:highlight>
                <a:latin typeface="Consolas" panose="020B0609020204030204" pitchFamily="49" charset="0"/>
              </a:rPr>
              <a:t>&lt;version&gt;</a:t>
            </a:r>
            <a:r>
              <a:rPr lang="en-IN" sz="1600" dirty="0">
                <a:effectLst/>
                <a:highlight>
                  <a:srgbClr val="FFFFFF"/>
                </a:highlight>
                <a:latin typeface="Consolas" panose="020B0609020204030204" pitchFamily="49" charset="0"/>
              </a:rPr>
              <a:t>6.1.8</a:t>
            </a:r>
            <a:r>
              <a:rPr lang="en-IN" sz="1600" dirty="0">
                <a:solidFill>
                  <a:srgbClr val="0066CC"/>
                </a:solidFill>
                <a:effectLst/>
                <a:highlight>
                  <a:srgbClr val="FFFFFF"/>
                </a:highlight>
                <a:latin typeface="Consolas" panose="020B0609020204030204" pitchFamily="49" charset="0"/>
              </a:rPr>
              <a:t>&lt;/version&gt;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66CC"/>
                </a:solidFill>
                <a:effectLst/>
                <a:highlight>
                  <a:srgbClr val="FFFFFF"/>
                </a:highlight>
                <a:latin typeface="Consolas" panose="020B0609020204030204" pitchFamily="49" charset="0"/>
              </a:rPr>
              <a:t>&lt;/dependency&gt;</a:t>
            </a:r>
          </a:p>
          <a:p>
            <a:pPr marL="0" marR="0">
              <a:spcBef>
                <a:spcPts val="0"/>
              </a:spcBef>
              <a:spcAft>
                <a:spcPts val="0"/>
              </a:spcAft>
            </a:pP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0000"/>
                </a:solidFill>
                <a:effectLst/>
                <a:highlight>
                  <a:srgbClr val="FFFFFF"/>
                </a:highlight>
                <a:latin typeface="Consolas" panose="020B0609020204030204" pitchFamily="49" charset="0"/>
              </a:rPr>
              <a:t>&lt;</a:t>
            </a:r>
            <a:r>
              <a:rPr lang="en-IN" sz="1600" dirty="0">
                <a:solidFill>
                  <a:srgbClr val="268BD2"/>
                </a:solidFill>
                <a:effectLst/>
                <a:highlight>
                  <a:srgbClr val="FFFFFF"/>
                </a:highlight>
                <a:latin typeface="Consolas" panose="020B0609020204030204" pitchFamily="49" charset="0"/>
              </a:rPr>
              <a:t>dependency</a:t>
            </a:r>
            <a:r>
              <a:rPr lang="en-IN" sz="1600" dirty="0">
                <a:solidFill>
                  <a:srgbClr val="000000"/>
                </a:solidFill>
                <a:effectLst/>
                <a:highlight>
                  <a:srgbClr val="FFFFFF"/>
                </a:highlight>
                <a:latin typeface="Consolas" panose="020B0609020204030204" pitchFamily="49" charset="0"/>
              </a:rPr>
              <a:t>&gt;</a:t>
            </a:r>
          </a:p>
          <a:p>
            <a:pPr marL="0" marR="0">
              <a:spcBef>
                <a:spcPts val="0"/>
              </a:spcBef>
              <a:spcAft>
                <a:spcPts val="0"/>
              </a:spcAft>
            </a:pPr>
            <a:r>
              <a:rPr lang="en-IN" sz="1600" dirty="0">
                <a:solidFill>
                  <a:srgbClr val="000000"/>
                </a:solidFill>
                <a:effectLst/>
                <a:highlight>
                  <a:srgbClr val="FFFFFF"/>
                </a:highlight>
                <a:latin typeface="Consolas" panose="020B0609020204030204" pitchFamily="49" charset="0"/>
              </a:rPr>
              <a:t>&lt;</a:t>
            </a:r>
            <a:r>
              <a:rPr lang="en-IN" sz="1600" dirty="0" err="1">
                <a:solidFill>
                  <a:srgbClr val="268BD2"/>
                </a:solidFill>
                <a:effectLst/>
                <a:highlight>
                  <a:srgbClr val="FFFFFF"/>
                </a:highlight>
                <a:latin typeface="Consolas" panose="020B0609020204030204" pitchFamily="49" charset="0"/>
              </a:rPr>
              <a:t>groupId</a:t>
            </a:r>
            <a:r>
              <a:rPr lang="en-IN" sz="1600" dirty="0">
                <a:solidFill>
                  <a:srgbClr val="000000"/>
                </a:solidFill>
                <a:effectLst/>
                <a:highlight>
                  <a:srgbClr val="FFFFFF"/>
                </a:highlight>
                <a:latin typeface="Consolas" panose="020B0609020204030204" pitchFamily="49" charset="0"/>
              </a:rPr>
              <a:t>&gt;</a:t>
            </a:r>
            <a:r>
              <a:rPr lang="en-IN" sz="1600" dirty="0" err="1">
                <a:solidFill>
                  <a:srgbClr val="000000"/>
                </a:solidFill>
                <a:effectLst/>
                <a:highlight>
                  <a:srgbClr val="FFFFFF"/>
                </a:highlight>
                <a:latin typeface="Consolas" panose="020B0609020204030204" pitchFamily="49" charset="0"/>
              </a:rPr>
              <a:t>org.springframework</a:t>
            </a:r>
            <a:r>
              <a:rPr lang="en-IN" sz="1600" dirty="0">
                <a:solidFill>
                  <a:srgbClr val="000000"/>
                </a:solidFill>
                <a:effectLst/>
                <a:highlight>
                  <a:srgbClr val="FFFFFF"/>
                </a:highlight>
                <a:latin typeface="Consolas" panose="020B0609020204030204" pitchFamily="49" charset="0"/>
              </a:rPr>
              <a:t>&lt;/</a:t>
            </a:r>
            <a:r>
              <a:rPr lang="en-IN" sz="1600" dirty="0" err="1">
                <a:solidFill>
                  <a:srgbClr val="268BD2"/>
                </a:solidFill>
                <a:effectLst/>
                <a:highlight>
                  <a:srgbClr val="FFFFFF"/>
                </a:highlight>
                <a:latin typeface="Consolas" panose="020B0609020204030204" pitchFamily="49" charset="0"/>
              </a:rPr>
              <a:t>groupId</a:t>
            </a:r>
            <a:r>
              <a:rPr lang="en-IN" sz="1600" dirty="0">
                <a:solidFill>
                  <a:srgbClr val="000000"/>
                </a:solidFill>
                <a:effectLst/>
                <a:highlight>
                  <a:srgbClr val="FFFFFF"/>
                </a:highlight>
                <a:latin typeface="Consolas" panose="020B0609020204030204" pitchFamily="49" charset="0"/>
              </a:rPr>
              <a:t>&gt;</a:t>
            </a:r>
          </a:p>
          <a:p>
            <a:pPr marL="0" marR="0">
              <a:spcBef>
                <a:spcPts val="0"/>
              </a:spcBef>
              <a:spcAft>
                <a:spcPts val="0"/>
              </a:spcAft>
            </a:pPr>
            <a:r>
              <a:rPr lang="en-IN" sz="1600" dirty="0">
                <a:solidFill>
                  <a:srgbClr val="000000"/>
                </a:solidFill>
                <a:effectLst/>
                <a:highlight>
                  <a:srgbClr val="FFFFFF"/>
                </a:highlight>
                <a:latin typeface="Consolas" panose="020B0609020204030204" pitchFamily="49" charset="0"/>
              </a:rPr>
              <a:t>&lt;</a:t>
            </a:r>
            <a:r>
              <a:rPr lang="en-IN" sz="1600" dirty="0" err="1">
                <a:solidFill>
                  <a:srgbClr val="268BD2"/>
                </a:solidFill>
                <a:effectLst/>
                <a:highlight>
                  <a:srgbClr val="FFFFFF"/>
                </a:highlight>
                <a:latin typeface="Consolas" panose="020B0609020204030204" pitchFamily="49" charset="0"/>
              </a:rPr>
              <a:t>artifactId</a:t>
            </a:r>
            <a:r>
              <a:rPr lang="en-IN" sz="1600" dirty="0">
                <a:solidFill>
                  <a:srgbClr val="000000"/>
                </a:solidFill>
                <a:effectLst/>
                <a:highlight>
                  <a:srgbClr val="FFFFFF"/>
                </a:highlight>
                <a:latin typeface="Consolas" panose="020B0609020204030204" pitchFamily="49" charset="0"/>
              </a:rPr>
              <a:t>&gt;spring-context&lt;/</a:t>
            </a:r>
            <a:r>
              <a:rPr lang="en-IN" sz="1600" dirty="0" err="1">
                <a:solidFill>
                  <a:srgbClr val="268BD2"/>
                </a:solidFill>
                <a:effectLst/>
                <a:highlight>
                  <a:srgbClr val="FFFFFF"/>
                </a:highlight>
                <a:latin typeface="Consolas" panose="020B0609020204030204" pitchFamily="49" charset="0"/>
              </a:rPr>
              <a:t>artifactId</a:t>
            </a:r>
            <a:r>
              <a:rPr lang="en-IN" sz="1600" dirty="0">
                <a:solidFill>
                  <a:srgbClr val="000000"/>
                </a:solidFill>
                <a:effectLst/>
                <a:highlight>
                  <a:srgbClr val="FFFFFF"/>
                </a:highlight>
                <a:latin typeface="Consolas" panose="020B0609020204030204" pitchFamily="49" charset="0"/>
              </a:rPr>
              <a:t>&gt;</a:t>
            </a:r>
          </a:p>
          <a:p>
            <a:pPr marL="0" marR="0">
              <a:spcBef>
                <a:spcPts val="0"/>
              </a:spcBef>
              <a:spcAft>
                <a:spcPts val="0"/>
              </a:spcAft>
            </a:pPr>
            <a:r>
              <a:rPr lang="en-IN" sz="1600" dirty="0">
                <a:solidFill>
                  <a:srgbClr val="000000"/>
                </a:solidFill>
                <a:effectLst/>
                <a:highlight>
                  <a:srgbClr val="FFFFFF"/>
                </a:highlight>
                <a:latin typeface="Consolas" panose="020B0609020204030204" pitchFamily="49" charset="0"/>
              </a:rPr>
              <a:t>&lt;</a:t>
            </a:r>
            <a:r>
              <a:rPr lang="en-IN" sz="1600" dirty="0">
                <a:solidFill>
                  <a:srgbClr val="268BD2"/>
                </a:solidFill>
                <a:effectLst/>
                <a:highlight>
                  <a:srgbClr val="FFFFFF"/>
                </a:highlight>
                <a:latin typeface="Consolas" panose="020B0609020204030204" pitchFamily="49" charset="0"/>
              </a:rPr>
              <a:t>version</a:t>
            </a:r>
            <a:r>
              <a:rPr lang="en-IN" sz="1600" dirty="0">
                <a:solidFill>
                  <a:srgbClr val="000000"/>
                </a:solidFill>
                <a:effectLst/>
                <a:highlight>
                  <a:srgbClr val="FFFFFF"/>
                </a:highlight>
                <a:latin typeface="Consolas" panose="020B0609020204030204" pitchFamily="49" charset="0"/>
              </a:rPr>
              <a:t>&gt;6.1.8&lt;/</a:t>
            </a:r>
            <a:r>
              <a:rPr lang="en-IN" sz="1600" dirty="0">
                <a:solidFill>
                  <a:srgbClr val="268BD2"/>
                </a:solidFill>
                <a:effectLst/>
                <a:highlight>
                  <a:srgbClr val="FFFFFF"/>
                </a:highlight>
                <a:latin typeface="Consolas" panose="020B0609020204030204" pitchFamily="49" charset="0"/>
              </a:rPr>
              <a:t>version</a:t>
            </a:r>
            <a:r>
              <a:rPr lang="en-IN" sz="1600" dirty="0">
                <a:solidFill>
                  <a:srgbClr val="000000"/>
                </a:solidFill>
                <a:effectLst/>
                <a:highlight>
                  <a:srgbClr val="FFFFFF"/>
                </a:highlight>
                <a:latin typeface="Consolas" panose="020B0609020204030204" pitchFamily="49" charset="0"/>
              </a:rPr>
              <a:t>&gt;</a:t>
            </a:r>
          </a:p>
          <a:p>
            <a:pPr marL="0" marR="0">
              <a:spcBef>
                <a:spcPts val="0"/>
              </a:spcBef>
              <a:spcAft>
                <a:spcPts val="0"/>
              </a:spcAft>
            </a:pPr>
            <a:r>
              <a:rPr lang="en-IN" sz="1600" dirty="0">
                <a:solidFill>
                  <a:srgbClr val="000000"/>
                </a:solidFill>
                <a:effectLst/>
                <a:highlight>
                  <a:srgbClr val="FFFFFF"/>
                </a:highlight>
                <a:latin typeface="Consolas" panose="020B0609020204030204" pitchFamily="49" charset="0"/>
              </a:rPr>
              <a:t>&lt;/</a:t>
            </a:r>
            <a:r>
              <a:rPr lang="en-IN" sz="1600" dirty="0">
                <a:solidFill>
                  <a:srgbClr val="268BD2"/>
                </a:solidFill>
                <a:effectLst/>
                <a:highlight>
                  <a:srgbClr val="FFFFFF"/>
                </a:highlight>
                <a:latin typeface="Consolas" panose="020B0609020204030204" pitchFamily="49" charset="0"/>
              </a:rPr>
              <a:t>dependency</a:t>
            </a:r>
            <a:r>
              <a:rPr lang="en-IN" sz="1600" dirty="0">
                <a:solidFill>
                  <a:srgbClr val="000000"/>
                </a:solidFill>
                <a:effectLst/>
                <a:highlight>
                  <a:srgbClr val="FFFFFF"/>
                </a:highlight>
                <a:latin typeface="Consolas" panose="020B0609020204030204" pitchFamily="49" charset="0"/>
              </a:rPr>
              <a:t>&gt;</a:t>
            </a:r>
          </a:p>
        </p:txBody>
      </p:sp>
      <p:sp>
        <p:nvSpPr>
          <p:cNvPr id="4" name="TextBox 3">
            <a:extLst>
              <a:ext uri="{FF2B5EF4-FFF2-40B4-BE49-F238E27FC236}">
                <a16:creationId xmlns:a16="http://schemas.microsoft.com/office/drawing/2014/main" id="{B21F7AE2-6C7B-FD7D-AA50-D6381E3742D5}"/>
              </a:ext>
            </a:extLst>
          </p:cNvPr>
          <p:cNvSpPr txBox="1"/>
          <p:nvPr/>
        </p:nvSpPr>
        <p:spPr>
          <a:xfrm>
            <a:off x="309716" y="329380"/>
            <a:ext cx="9474325" cy="646331"/>
          </a:xfrm>
          <a:prstGeom prst="rect">
            <a:avLst/>
          </a:prstGeom>
          <a:noFill/>
        </p:spPr>
        <p:txBody>
          <a:bodyPr wrap="none" rtlCol="0">
            <a:spAutoFit/>
          </a:bodyPr>
          <a:lstStyle/>
          <a:p>
            <a:r>
              <a:rPr lang="en-IN" b="1" dirty="0"/>
              <a:t>6. Add dependencies to &lt;dependencies&gt; tag</a:t>
            </a:r>
          </a:p>
          <a:p>
            <a:r>
              <a:rPr lang="en-IN" b="1" dirty="0"/>
              <a:t>Press </a:t>
            </a:r>
            <a:r>
              <a:rPr lang="en-IN" b="1" dirty="0" err="1"/>
              <a:t>crtl+s</a:t>
            </a:r>
            <a:r>
              <a:rPr lang="en-IN" b="1" dirty="0"/>
              <a:t> to save the pom.xml file(all dependencies will be downloaded automatically)</a:t>
            </a:r>
          </a:p>
        </p:txBody>
      </p:sp>
      <p:pic>
        <p:nvPicPr>
          <p:cNvPr id="7" name="Picture 6">
            <a:extLst>
              <a:ext uri="{FF2B5EF4-FFF2-40B4-BE49-F238E27FC236}">
                <a16:creationId xmlns:a16="http://schemas.microsoft.com/office/drawing/2014/main" id="{1CF17199-C059-B25A-861A-E7AB81ABB8A8}"/>
              </a:ext>
            </a:extLst>
          </p:cNvPr>
          <p:cNvPicPr>
            <a:picLocks noChangeAspect="1"/>
          </p:cNvPicPr>
          <p:nvPr/>
        </p:nvPicPr>
        <p:blipFill>
          <a:blip r:embed="rId2"/>
          <a:stretch>
            <a:fillRect/>
          </a:stretch>
        </p:blipFill>
        <p:spPr>
          <a:xfrm>
            <a:off x="7687695" y="1985166"/>
            <a:ext cx="3727557" cy="4505954"/>
          </a:xfrm>
          <a:prstGeom prst="rect">
            <a:avLst/>
          </a:prstGeom>
        </p:spPr>
      </p:pic>
      <p:sp>
        <p:nvSpPr>
          <p:cNvPr id="8" name="TextBox 7">
            <a:extLst>
              <a:ext uri="{FF2B5EF4-FFF2-40B4-BE49-F238E27FC236}">
                <a16:creationId xmlns:a16="http://schemas.microsoft.com/office/drawing/2014/main" id="{12BE7D39-94D7-AF23-1F1D-F352545E802D}"/>
              </a:ext>
            </a:extLst>
          </p:cNvPr>
          <p:cNvSpPr txBox="1"/>
          <p:nvPr/>
        </p:nvSpPr>
        <p:spPr>
          <a:xfrm>
            <a:off x="221226" y="4238143"/>
            <a:ext cx="2914901" cy="369332"/>
          </a:xfrm>
          <a:prstGeom prst="rect">
            <a:avLst/>
          </a:prstGeom>
          <a:noFill/>
        </p:spPr>
        <p:txBody>
          <a:bodyPr wrap="none" rtlCol="0">
            <a:spAutoFit/>
          </a:bodyPr>
          <a:lstStyle/>
          <a:p>
            <a:r>
              <a:rPr lang="en-IN" b="1" dirty="0"/>
              <a:t>7. Check Project structure</a:t>
            </a:r>
          </a:p>
        </p:txBody>
      </p:sp>
      <p:cxnSp>
        <p:nvCxnSpPr>
          <p:cNvPr id="10" name="Straight Arrow Connector 9">
            <a:extLst>
              <a:ext uri="{FF2B5EF4-FFF2-40B4-BE49-F238E27FC236}">
                <a16:creationId xmlns:a16="http://schemas.microsoft.com/office/drawing/2014/main" id="{3A4972B5-CF07-4A74-6E26-6152541AF9D8}"/>
              </a:ext>
            </a:extLst>
          </p:cNvPr>
          <p:cNvCxnSpPr>
            <a:cxnSpLocks/>
          </p:cNvCxnSpPr>
          <p:nvPr/>
        </p:nvCxnSpPr>
        <p:spPr>
          <a:xfrm flipV="1">
            <a:off x="3647768" y="4238143"/>
            <a:ext cx="3755922" cy="6030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976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D7B93-940F-B9EB-B575-E343BC2D767C}"/>
              </a:ext>
            </a:extLst>
          </p:cNvPr>
          <p:cNvSpPr txBox="1"/>
          <p:nvPr/>
        </p:nvSpPr>
        <p:spPr>
          <a:xfrm>
            <a:off x="585020" y="452723"/>
            <a:ext cx="3308085" cy="369332"/>
          </a:xfrm>
          <a:prstGeom prst="rect">
            <a:avLst/>
          </a:prstGeom>
          <a:noFill/>
        </p:spPr>
        <p:txBody>
          <a:bodyPr wrap="none" rtlCol="0">
            <a:spAutoFit/>
          </a:bodyPr>
          <a:lstStyle/>
          <a:p>
            <a:r>
              <a:rPr lang="en-IN" b="1" dirty="0"/>
              <a:t>8. Create new class Employee</a:t>
            </a:r>
          </a:p>
        </p:txBody>
      </p:sp>
      <p:sp>
        <p:nvSpPr>
          <p:cNvPr id="4" name="TextBox 3">
            <a:extLst>
              <a:ext uri="{FF2B5EF4-FFF2-40B4-BE49-F238E27FC236}">
                <a16:creationId xmlns:a16="http://schemas.microsoft.com/office/drawing/2014/main" id="{57ED1B0B-791D-36BB-F27C-B048DB9593C0}"/>
              </a:ext>
            </a:extLst>
          </p:cNvPr>
          <p:cNvSpPr txBox="1"/>
          <p:nvPr/>
        </p:nvSpPr>
        <p:spPr>
          <a:xfrm>
            <a:off x="6666271" y="83391"/>
            <a:ext cx="4876800" cy="5339923"/>
          </a:xfrm>
          <a:prstGeom prst="rect">
            <a:avLst/>
          </a:prstGeom>
          <a:noFill/>
        </p:spPr>
        <p:txBody>
          <a:bodyPr wrap="square">
            <a:spAutoFit/>
          </a:bodyPr>
          <a:lstStyle/>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package</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com.test.DIDemo</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class</a:t>
            </a:r>
            <a:r>
              <a:rPr lang="en-IN" sz="1100" dirty="0">
                <a:solidFill>
                  <a:srgbClr val="000000"/>
                </a:solidFill>
                <a:effectLst/>
                <a:highlight>
                  <a:srgbClr val="FFFFFF"/>
                </a:highlight>
                <a:latin typeface="Consolas" panose="020B0609020204030204" pitchFamily="49" charset="0"/>
              </a:rPr>
              <a:t> Employee {</a:t>
            </a:r>
          </a:p>
          <a:p>
            <a:pPr marL="0" marR="0">
              <a:spcBef>
                <a:spcPts val="0"/>
              </a:spcBef>
              <a:spcAft>
                <a:spcPts val="0"/>
              </a:spcAft>
            </a:pPr>
            <a:r>
              <a:rPr lang="en-IN" sz="1100" dirty="0">
                <a:solidFill>
                  <a:srgbClr val="3F7F5F"/>
                </a:solidFill>
                <a:effectLst/>
                <a:highlight>
                  <a:srgbClr val="FFFFFF"/>
                </a:highlight>
                <a:latin typeface="Consolas" panose="020B0609020204030204" pitchFamily="49" charset="0"/>
              </a:rPr>
              <a:t>//POJO CLASS:FULLY E NCASULATED CLASS</a:t>
            </a:r>
            <a:endParaRPr lang="en-IN" sz="11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private</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C0"/>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private</a:t>
            </a:r>
            <a:r>
              <a:rPr lang="en-IN" sz="1100" dirty="0">
                <a:solidFill>
                  <a:srgbClr val="000000"/>
                </a:solidFill>
                <a:effectLst/>
                <a:highlight>
                  <a:srgbClr val="FFFFFF"/>
                </a:highlight>
                <a:latin typeface="Consolas" panose="020B0609020204030204" pitchFamily="49" charset="0"/>
              </a:rPr>
              <a:t> String </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private</a:t>
            </a:r>
            <a:r>
              <a:rPr lang="en-IN" sz="1100" dirty="0">
                <a:solidFill>
                  <a:srgbClr val="000000"/>
                </a:solidFill>
                <a:effectLst/>
                <a:highlight>
                  <a:srgbClr val="FFFFFF"/>
                </a:highlight>
                <a:latin typeface="Consolas" panose="020B0609020204030204" pitchFamily="49" charset="0"/>
              </a:rPr>
              <a:t> String </a:t>
            </a:r>
            <a:r>
              <a:rPr lang="en-IN" sz="1100" dirty="0">
                <a:solidFill>
                  <a:srgbClr val="0000C0"/>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Employee(</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6A3E3E"/>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 String </a:t>
            </a:r>
            <a:r>
              <a:rPr lang="en-IN" sz="1100" dirty="0">
                <a:solidFill>
                  <a:srgbClr val="6A3E3E"/>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String </a:t>
            </a:r>
            <a:r>
              <a:rPr lang="en-IN" sz="1100" dirty="0">
                <a:solidFill>
                  <a:srgbClr val="6A3E3E"/>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super</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 = </a:t>
            </a:r>
            <a:r>
              <a:rPr lang="en-IN" sz="1100" dirty="0" err="1">
                <a:solidFill>
                  <a:srgbClr val="6A3E3E"/>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this</a:t>
            </a:r>
            <a:r>
              <a:rPr lang="en-IN" sz="1100" dirty="0">
                <a:solidFill>
                  <a:srgbClr val="000000"/>
                </a:solidFill>
                <a:effectLst/>
                <a:highlight>
                  <a:srgbClr val="FFFFFF"/>
                </a:highlight>
                <a:latin typeface="Consolas" panose="020B0609020204030204" pitchFamily="49" charset="0"/>
              </a:rPr>
              <a:t>.</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getEmpId</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C0"/>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void</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setEmpId</a:t>
            </a:r>
            <a:r>
              <a:rPr lang="en-IN" sz="1100" dirty="0">
                <a:solidFill>
                  <a:srgbClr val="000000"/>
                </a:solidFill>
                <a:effectLst/>
                <a:highlight>
                  <a:srgbClr val="FFFFFF"/>
                </a:highlight>
                <a:latin typeface="Consolas" panose="020B0609020204030204" pitchFamily="49" charset="0"/>
              </a:rPr>
              <a:t>(</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6A3E3E"/>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 = </a:t>
            </a:r>
            <a:r>
              <a:rPr lang="en-IN" sz="1100" dirty="0" err="1">
                <a:solidFill>
                  <a:srgbClr val="6A3E3E"/>
                </a:solidFill>
                <a:effectLst/>
                <a:highlight>
                  <a:srgbClr val="FFFFFF"/>
                </a:highlight>
                <a:latin typeface="Consolas" panose="020B0609020204030204" pitchFamily="49" charset="0"/>
              </a:rPr>
              <a:t>empId</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String </a:t>
            </a:r>
            <a:r>
              <a:rPr lang="en-IN" sz="1100" dirty="0" err="1">
                <a:solidFill>
                  <a:srgbClr val="000000"/>
                </a:solidFill>
                <a:effectLst/>
                <a:highlight>
                  <a:srgbClr val="FFFFFF"/>
                </a:highlight>
                <a:latin typeface="Consolas" panose="020B0609020204030204" pitchFamily="49" charset="0"/>
              </a:rPr>
              <a:t>getName</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void</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setName</a:t>
            </a:r>
            <a:r>
              <a:rPr lang="en-IN" sz="1100" dirty="0">
                <a:solidFill>
                  <a:srgbClr val="000000"/>
                </a:solidFill>
                <a:effectLst/>
                <a:highlight>
                  <a:srgbClr val="FFFFFF"/>
                </a:highlight>
                <a:latin typeface="Consolas" panose="020B0609020204030204" pitchFamily="49" charset="0"/>
              </a:rPr>
              <a:t>(String </a:t>
            </a:r>
            <a:r>
              <a:rPr lang="en-IN" sz="1100" dirty="0">
                <a:solidFill>
                  <a:srgbClr val="6A3E3E"/>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this</a:t>
            </a:r>
            <a:r>
              <a:rPr lang="en-IN" sz="1100" dirty="0">
                <a:solidFill>
                  <a:srgbClr val="000000"/>
                </a:solidFill>
                <a:effectLst/>
                <a:highlight>
                  <a:srgbClr val="FFFFFF"/>
                </a:highlight>
                <a:latin typeface="Consolas" panose="020B0609020204030204" pitchFamily="49" charset="0"/>
              </a:rPr>
              <a:t>.</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String </a:t>
            </a:r>
            <a:r>
              <a:rPr lang="en-IN" sz="1100" dirty="0" err="1">
                <a:solidFill>
                  <a:srgbClr val="000000"/>
                </a:solidFill>
                <a:effectLst/>
                <a:highlight>
                  <a:srgbClr val="FFFFFF"/>
                </a:highlight>
                <a:latin typeface="Consolas" panose="020B0609020204030204" pitchFamily="49" charset="0"/>
              </a:rPr>
              <a:t>getDept</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void</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setDept</a:t>
            </a:r>
            <a:r>
              <a:rPr lang="en-IN" sz="1100" dirty="0">
                <a:solidFill>
                  <a:srgbClr val="000000"/>
                </a:solidFill>
                <a:effectLst/>
                <a:highlight>
                  <a:srgbClr val="FFFFFF"/>
                </a:highlight>
                <a:latin typeface="Consolas" panose="020B0609020204030204" pitchFamily="49" charset="0"/>
              </a:rPr>
              <a:t>(String </a:t>
            </a:r>
            <a:r>
              <a:rPr lang="en-IN" sz="1100" dirty="0">
                <a:solidFill>
                  <a:srgbClr val="6A3E3E"/>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dept</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FF1D5D42-7841-CC9A-40C5-93635FF2AB18}"/>
              </a:ext>
            </a:extLst>
          </p:cNvPr>
          <p:cNvCxnSpPr/>
          <p:nvPr/>
        </p:nvCxnSpPr>
        <p:spPr>
          <a:xfrm>
            <a:off x="4227871" y="637389"/>
            <a:ext cx="1868129" cy="1000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B1C007-1ACC-129D-6356-C731535294E6}"/>
              </a:ext>
            </a:extLst>
          </p:cNvPr>
          <p:cNvSpPr txBox="1"/>
          <p:nvPr/>
        </p:nvSpPr>
        <p:spPr>
          <a:xfrm>
            <a:off x="585020" y="2325769"/>
            <a:ext cx="2432525" cy="369332"/>
          </a:xfrm>
          <a:prstGeom prst="rect">
            <a:avLst/>
          </a:prstGeom>
          <a:noFill/>
        </p:spPr>
        <p:txBody>
          <a:bodyPr wrap="none" rtlCol="0">
            <a:spAutoFit/>
          </a:bodyPr>
          <a:lstStyle/>
          <a:p>
            <a:r>
              <a:rPr lang="en-IN" b="1" dirty="0"/>
              <a:t>9. Create new xml file</a:t>
            </a:r>
          </a:p>
        </p:txBody>
      </p:sp>
      <p:sp>
        <p:nvSpPr>
          <p:cNvPr id="9" name="TextBox 8">
            <a:extLst>
              <a:ext uri="{FF2B5EF4-FFF2-40B4-BE49-F238E27FC236}">
                <a16:creationId xmlns:a16="http://schemas.microsoft.com/office/drawing/2014/main" id="{257930F7-F3A3-924E-2033-FD83057BAC32}"/>
              </a:ext>
            </a:extLst>
          </p:cNvPr>
          <p:cNvSpPr txBox="1"/>
          <p:nvPr/>
        </p:nvSpPr>
        <p:spPr>
          <a:xfrm>
            <a:off x="285135" y="3666169"/>
            <a:ext cx="5683046" cy="2677656"/>
          </a:xfrm>
          <a:prstGeom prst="rect">
            <a:avLst/>
          </a:prstGeom>
          <a:noFill/>
        </p:spPr>
        <p:txBody>
          <a:bodyPr wrap="square">
            <a:spAutoFit/>
          </a:bodyPr>
          <a:lstStyle/>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xml</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version</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"1.0"</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encoding</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"UTF-8"</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beans</a:t>
            </a:r>
            <a:r>
              <a:rPr lang="en-IN" sz="1200" dirty="0">
                <a:solidFill>
                  <a:srgbClr val="000000"/>
                </a:solidFill>
                <a:effectLst/>
                <a:highlight>
                  <a:srgbClr val="FFFFFF"/>
                </a:highlight>
                <a:latin typeface="Consolas" panose="020B0609020204030204" pitchFamily="49" charset="0"/>
              </a:rPr>
              <a:t> </a:t>
            </a:r>
            <a:r>
              <a:rPr lang="en-IN" sz="1200" dirty="0" err="1">
                <a:solidFill>
                  <a:srgbClr val="7F007F"/>
                </a:solidFill>
                <a:effectLst/>
                <a:highlight>
                  <a:srgbClr val="FFFFFF"/>
                </a:highlight>
                <a:latin typeface="Consolas" panose="020B0609020204030204" pitchFamily="49" charset="0"/>
              </a:rPr>
              <a:t>xmlns</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"http://www.springframework.org/schema/beans"</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err="1">
                <a:solidFill>
                  <a:srgbClr val="7F007F"/>
                </a:solidFill>
                <a:effectLst/>
                <a:highlight>
                  <a:srgbClr val="FFFFFF"/>
                </a:highlight>
                <a:latin typeface="Consolas" panose="020B0609020204030204" pitchFamily="49" charset="0"/>
              </a:rPr>
              <a:t>xmlns:xsi</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"http://www.w3.org/2001/XMLSchema-instance"</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err="1">
                <a:solidFill>
                  <a:srgbClr val="7F007F"/>
                </a:solidFill>
                <a:effectLst/>
                <a:highlight>
                  <a:srgbClr val="FFFFFF"/>
                </a:highlight>
                <a:latin typeface="Consolas" panose="020B0609020204030204" pitchFamily="49" charset="0"/>
              </a:rPr>
              <a:t>xsi:schemaLocation</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i="1" dirty="0">
                <a:solidFill>
                  <a:srgbClr val="2A00FF"/>
                </a:solidFill>
                <a:effectLst/>
                <a:highlight>
                  <a:srgbClr val="FFFFFF"/>
                </a:highlight>
                <a:latin typeface="Consolas" panose="020B0609020204030204" pitchFamily="49" charset="0"/>
              </a:rPr>
              <a:t>http://www.springframework.org/schema/beans http://www.springframework.org/schema/beans/spring-beans.xsd"</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bean</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class</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a:t>
            </a:r>
            <a:r>
              <a:rPr lang="en-IN" sz="1200" i="1" dirty="0" err="1">
                <a:solidFill>
                  <a:srgbClr val="2A00FF"/>
                </a:solidFill>
                <a:effectLst/>
                <a:highlight>
                  <a:srgbClr val="FFFFFF"/>
                </a:highlight>
                <a:latin typeface="Consolas" panose="020B0609020204030204" pitchFamily="49" charset="0"/>
              </a:rPr>
              <a:t>com.test.DIDemo.Employee</a:t>
            </a:r>
            <a:r>
              <a:rPr lang="en-IN" sz="1200" i="1" dirty="0">
                <a:solidFill>
                  <a:srgbClr val="2A00FF"/>
                </a:solidFill>
                <a:effectLst/>
                <a:highlight>
                  <a:srgbClr val="FFFFFF"/>
                </a:highlight>
                <a:latin typeface="Consolas" panose="020B0609020204030204" pitchFamily="49" charset="0"/>
              </a:rPr>
              <a:t>"</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"stud1"</a:t>
            </a:r>
            <a:r>
              <a:rPr lang="en-IN" sz="1200" dirty="0">
                <a:solidFill>
                  <a:srgbClr val="008080"/>
                </a:solidFill>
                <a:effectLst/>
                <a:highlight>
                  <a:srgbClr val="FFFFFF"/>
                </a:highlight>
                <a:latin typeface="Consolas" panose="020B0609020204030204" pitchFamily="49" charset="0"/>
              </a:rPr>
              <a:t>&gt;</a:t>
            </a:r>
            <a:r>
              <a:rPr lang="en-IN" sz="12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property</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"id"</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value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"1"</a:t>
            </a:r>
            <a:r>
              <a:rPr lang="en-IN" sz="1200" dirty="0">
                <a:solidFill>
                  <a:srgbClr val="000000"/>
                </a:solidFill>
                <a:effectLst/>
                <a:highlight>
                  <a:srgbClr val="FFFFFF"/>
                </a:highlight>
                <a:latin typeface="Consolas" panose="020B0609020204030204" pitchFamily="49" charset="0"/>
              </a:rPr>
              <a:t> </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property</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value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"Raju"</a:t>
            </a:r>
            <a:r>
              <a:rPr lang="en-IN" sz="1200" dirty="0">
                <a:solidFill>
                  <a:srgbClr val="000000"/>
                </a:solidFill>
                <a:effectLst/>
                <a:highlight>
                  <a:srgbClr val="FFFFFF"/>
                </a:highlight>
                <a:latin typeface="Consolas" panose="020B0609020204030204" pitchFamily="49" charset="0"/>
              </a:rPr>
              <a:t> </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property</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"dept"</a:t>
            </a:r>
            <a:r>
              <a:rPr lang="en-IN" sz="1200" dirty="0">
                <a:solidFill>
                  <a:srgbClr val="000000"/>
                </a:solidFill>
                <a:effectLst/>
                <a:highlight>
                  <a:srgbClr val="FFFFFF"/>
                </a:highlight>
                <a:latin typeface="Consolas" panose="020B0609020204030204" pitchFamily="49" charset="0"/>
              </a:rPr>
              <a:t> </a:t>
            </a:r>
            <a:r>
              <a:rPr lang="en-IN" sz="1200" dirty="0">
                <a:solidFill>
                  <a:srgbClr val="7F007F"/>
                </a:solidFill>
                <a:effectLst/>
                <a:highlight>
                  <a:srgbClr val="FFFFFF"/>
                </a:highlight>
                <a:latin typeface="Consolas" panose="020B0609020204030204" pitchFamily="49" charset="0"/>
              </a:rPr>
              <a:t>value</a:t>
            </a:r>
            <a:r>
              <a:rPr lang="en-IN" sz="1200" dirty="0">
                <a:solidFill>
                  <a:srgbClr val="000000"/>
                </a:solidFill>
                <a:effectLst/>
                <a:highlight>
                  <a:srgbClr val="FFFFFF"/>
                </a:highlight>
                <a:latin typeface="Consolas" panose="020B0609020204030204" pitchFamily="49" charset="0"/>
              </a:rPr>
              <a:t>=</a:t>
            </a:r>
            <a:r>
              <a:rPr lang="en-IN" sz="1200" i="1" dirty="0">
                <a:solidFill>
                  <a:srgbClr val="2A00FF"/>
                </a:solidFill>
                <a:effectLst/>
                <a:highlight>
                  <a:srgbClr val="FFFFFF"/>
                </a:highlight>
                <a:latin typeface="Consolas" panose="020B0609020204030204" pitchFamily="49" charset="0"/>
              </a:rPr>
              <a:t>"Sales"</a:t>
            </a:r>
            <a:r>
              <a:rPr lang="en-IN" sz="1200" dirty="0">
                <a:solidFill>
                  <a:srgbClr val="000000"/>
                </a:solidFill>
                <a:effectLst/>
                <a:highlight>
                  <a:srgbClr val="FFFFFF"/>
                </a:highlight>
                <a:latin typeface="Consolas" panose="020B0609020204030204" pitchFamily="49" charset="0"/>
              </a:rPr>
              <a:t> </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bean</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br>
              <a:rPr lang="en-IN" sz="1200" dirty="0">
                <a:solidFill>
                  <a:srgbClr val="000000"/>
                </a:solidFill>
                <a:effectLst/>
                <a:highlight>
                  <a:srgbClr val="FFFFFF"/>
                </a:highlight>
                <a:latin typeface="Consolas" panose="020B0609020204030204" pitchFamily="49" charset="0"/>
              </a:rPr>
            </a:b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dirty="0">
                <a:solidFill>
                  <a:srgbClr val="008080"/>
                </a:solidFill>
                <a:effectLst/>
                <a:highlight>
                  <a:srgbClr val="FFFFFF"/>
                </a:highlight>
                <a:latin typeface="Consolas" panose="020B0609020204030204" pitchFamily="49" charset="0"/>
              </a:rPr>
              <a:t>&lt;/</a:t>
            </a:r>
            <a:r>
              <a:rPr lang="en-IN" sz="1200" dirty="0">
                <a:solidFill>
                  <a:srgbClr val="3F7F7F"/>
                </a:solidFill>
                <a:effectLst/>
                <a:highlight>
                  <a:srgbClr val="FFFFFF"/>
                </a:highlight>
                <a:latin typeface="Consolas" panose="020B0609020204030204" pitchFamily="49" charset="0"/>
              </a:rPr>
              <a:t>beans</a:t>
            </a:r>
            <a:r>
              <a:rPr lang="en-IN" sz="1200" dirty="0">
                <a:solidFill>
                  <a:srgbClr val="008080"/>
                </a:solidFill>
                <a:effectLst/>
                <a:highlight>
                  <a:srgbClr val="FFFFFF"/>
                </a:highlight>
                <a:latin typeface="Consolas" panose="020B0609020204030204" pitchFamily="49" charset="0"/>
              </a:rPr>
              <a:t>&gt;</a:t>
            </a:r>
            <a:endParaRPr lang="en-IN" sz="1200" dirty="0">
              <a:solidFill>
                <a:srgbClr val="000000"/>
              </a:solidFill>
              <a:effectLst/>
              <a:highlight>
                <a:srgbClr val="FFFFFF"/>
              </a:highligh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3FF3D27-CD5F-20DB-50B1-3380912A04D6}"/>
              </a:ext>
            </a:extLst>
          </p:cNvPr>
          <p:cNvCxnSpPr/>
          <p:nvPr/>
        </p:nvCxnSpPr>
        <p:spPr>
          <a:xfrm>
            <a:off x="1543665" y="2753352"/>
            <a:ext cx="117987" cy="9128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7FB34172-117F-E3A8-6B60-22F4188C879B}"/>
              </a:ext>
            </a:extLst>
          </p:cNvPr>
          <p:cNvPicPr>
            <a:picLocks noChangeAspect="1"/>
          </p:cNvPicPr>
          <p:nvPr/>
        </p:nvPicPr>
        <p:blipFill>
          <a:blip r:embed="rId2"/>
          <a:stretch>
            <a:fillRect/>
          </a:stretch>
        </p:blipFill>
        <p:spPr>
          <a:xfrm>
            <a:off x="8727528" y="5532198"/>
            <a:ext cx="1737511" cy="1044030"/>
          </a:xfrm>
          <a:prstGeom prst="rect">
            <a:avLst/>
          </a:prstGeom>
        </p:spPr>
      </p:pic>
      <p:sp>
        <p:nvSpPr>
          <p:cNvPr id="14" name="TextBox 13">
            <a:extLst>
              <a:ext uri="{FF2B5EF4-FFF2-40B4-BE49-F238E27FC236}">
                <a16:creationId xmlns:a16="http://schemas.microsoft.com/office/drawing/2014/main" id="{38DDEDEE-2036-8A66-6251-4E0FD62679BA}"/>
              </a:ext>
            </a:extLst>
          </p:cNvPr>
          <p:cNvSpPr txBox="1"/>
          <p:nvPr/>
        </p:nvSpPr>
        <p:spPr>
          <a:xfrm>
            <a:off x="5089153" y="5903649"/>
            <a:ext cx="3241913" cy="369332"/>
          </a:xfrm>
          <a:prstGeom prst="rect">
            <a:avLst/>
          </a:prstGeom>
          <a:noFill/>
        </p:spPr>
        <p:txBody>
          <a:bodyPr wrap="none" rtlCol="0">
            <a:spAutoFit/>
          </a:bodyPr>
          <a:lstStyle/>
          <a:p>
            <a:r>
              <a:rPr lang="en-IN" b="1" dirty="0"/>
              <a:t>10. See project structure now</a:t>
            </a:r>
          </a:p>
        </p:txBody>
      </p:sp>
      <p:cxnSp>
        <p:nvCxnSpPr>
          <p:cNvPr id="16" name="Straight Arrow Connector 15">
            <a:extLst>
              <a:ext uri="{FF2B5EF4-FFF2-40B4-BE49-F238E27FC236}">
                <a16:creationId xmlns:a16="http://schemas.microsoft.com/office/drawing/2014/main" id="{B89FB269-E75C-9857-3E5D-D2E6EA902F5A}"/>
              </a:ext>
            </a:extLst>
          </p:cNvPr>
          <p:cNvCxnSpPr/>
          <p:nvPr/>
        </p:nvCxnSpPr>
        <p:spPr>
          <a:xfrm flipV="1">
            <a:off x="8331066" y="5791200"/>
            <a:ext cx="396462" cy="1124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66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C6588-16DD-B8FA-20E5-23A8100E1C05}"/>
              </a:ext>
            </a:extLst>
          </p:cNvPr>
          <p:cNvSpPr txBox="1"/>
          <p:nvPr/>
        </p:nvSpPr>
        <p:spPr>
          <a:xfrm>
            <a:off x="506362" y="359318"/>
            <a:ext cx="2136098" cy="369332"/>
          </a:xfrm>
          <a:prstGeom prst="rect">
            <a:avLst/>
          </a:prstGeom>
          <a:noFill/>
        </p:spPr>
        <p:txBody>
          <a:bodyPr wrap="none" rtlCol="0">
            <a:spAutoFit/>
          </a:bodyPr>
          <a:lstStyle/>
          <a:p>
            <a:r>
              <a:rPr lang="en-IN" b="1" dirty="0"/>
              <a:t>9. Update App.java</a:t>
            </a:r>
          </a:p>
        </p:txBody>
      </p:sp>
      <p:sp>
        <p:nvSpPr>
          <p:cNvPr id="4" name="TextBox 3">
            <a:extLst>
              <a:ext uri="{FF2B5EF4-FFF2-40B4-BE49-F238E27FC236}">
                <a16:creationId xmlns:a16="http://schemas.microsoft.com/office/drawing/2014/main" id="{A379E2DB-BB09-F5AE-C6AA-7BF2674AEACA}"/>
              </a:ext>
            </a:extLst>
          </p:cNvPr>
          <p:cNvSpPr txBox="1"/>
          <p:nvPr/>
        </p:nvSpPr>
        <p:spPr>
          <a:xfrm>
            <a:off x="3048000" y="476803"/>
            <a:ext cx="8637638" cy="3108543"/>
          </a:xfrm>
          <a:prstGeom prst="rect">
            <a:avLst/>
          </a:prstGeom>
          <a:noFill/>
        </p:spPr>
        <p:txBody>
          <a:bodyPr wrap="square">
            <a:spAutoFit/>
          </a:bodyPr>
          <a:lstStyle/>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package</a:t>
            </a:r>
            <a:r>
              <a:rPr lang="en-IN" sz="1400" dirty="0">
                <a:solidFill>
                  <a:srgbClr val="000000"/>
                </a:solidFill>
                <a:effectLst/>
                <a:highlight>
                  <a:srgbClr val="FFFFFF"/>
                </a:highlight>
                <a:latin typeface="Consolas" panose="020B0609020204030204" pitchFamily="49" charset="0"/>
              </a:rPr>
              <a:t> </a:t>
            </a:r>
            <a:r>
              <a:rPr lang="en-IN" sz="1400" dirty="0" err="1">
                <a:solidFill>
                  <a:srgbClr val="000000"/>
                </a:solidFill>
                <a:effectLst/>
                <a:highlight>
                  <a:srgbClr val="FFFFFF"/>
                </a:highlight>
                <a:latin typeface="Consolas" panose="020B0609020204030204" pitchFamily="49" charset="0"/>
              </a:rPr>
              <a:t>com.test.DIDemo</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import</a:t>
            </a:r>
            <a:r>
              <a:rPr lang="en-IN" sz="1400" dirty="0">
                <a:solidFill>
                  <a:srgbClr val="000000"/>
                </a:solidFill>
                <a:effectLst/>
                <a:highlight>
                  <a:srgbClr val="FFFFFF"/>
                </a:highlight>
                <a:latin typeface="Consolas" panose="020B0609020204030204" pitchFamily="49" charset="0"/>
              </a:rPr>
              <a:t> </a:t>
            </a:r>
            <a:r>
              <a:rPr lang="en-IN" sz="1400" dirty="0" err="1">
                <a:solidFill>
                  <a:srgbClr val="000000"/>
                </a:solidFill>
                <a:effectLst/>
                <a:highlight>
                  <a:srgbClr val="FFFFFF"/>
                </a:highlight>
                <a:latin typeface="Consolas" panose="020B0609020204030204" pitchFamily="49" charset="0"/>
              </a:rPr>
              <a:t>org.springframework.context.ApplicationContext</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import</a:t>
            </a:r>
            <a:r>
              <a:rPr lang="en-IN" sz="1400" dirty="0">
                <a:solidFill>
                  <a:srgbClr val="000000"/>
                </a:solidFill>
                <a:effectLst/>
                <a:highlight>
                  <a:srgbClr val="FFFFFF"/>
                </a:highlight>
                <a:latin typeface="Consolas" panose="020B0609020204030204" pitchFamily="49" charset="0"/>
              </a:rPr>
              <a:t> org.springframework.context.support.ClassPathXmlApplicationContext;</a:t>
            </a:r>
          </a:p>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public</a:t>
            </a:r>
            <a:r>
              <a:rPr lang="en-IN" sz="1400" dirty="0">
                <a:solidFill>
                  <a:srgbClr val="000000"/>
                </a:solidFill>
                <a:effectLst/>
                <a:highlight>
                  <a:srgbClr val="FFFFFF"/>
                </a:highlight>
                <a:latin typeface="Consolas" panose="020B0609020204030204" pitchFamily="49" charset="0"/>
              </a:rPr>
              <a:t> </a:t>
            </a:r>
            <a:r>
              <a:rPr lang="en-IN" sz="1400" b="1" dirty="0">
                <a:solidFill>
                  <a:srgbClr val="7F0055"/>
                </a:solidFill>
                <a:effectLst/>
                <a:highlight>
                  <a:srgbClr val="FFFFFF"/>
                </a:highlight>
                <a:latin typeface="Consolas" panose="020B0609020204030204" pitchFamily="49" charset="0"/>
              </a:rPr>
              <a:t>class</a:t>
            </a:r>
            <a:r>
              <a:rPr lang="en-IN" sz="1400" dirty="0">
                <a:solidFill>
                  <a:srgbClr val="000000"/>
                </a:solidFill>
                <a:effectLst/>
                <a:highlight>
                  <a:srgbClr val="FFFFFF"/>
                </a:highlight>
                <a:latin typeface="Consolas" panose="020B0609020204030204" pitchFamily="49" charset="0"/>
              </a:rPr>
              <a:t> App </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public</a:t>
            </a:r>
            <a:r>
              <a:rPr lang="en-IN" sz="1400" dirty="0">
                <a:solidFill>
                  <a:srgbClr val="000000"/>
                </a:solidFill>
                <a:effectLst/>
                <a:highlight>
                  <a:srgbClr val="FFFFFF"/>
                </a:highlight>
                <a:latin typeface="Consolas" panose="020B0609020204030204" pitchFamily="49" charset="0"/>
              </a:rPr>
              <a:t> </a:t>
            </a:r>
            <a:r>
              <a:rPr lang="en-IN" sz="1400" b="1" dirty="0">
                <a:solidFill>
                  <a:srgbClr val="7F0055"/>
                </a:solidFill>
                <a:effectLst/>
                <a:highlight>
                  <a:srgbClr val="FFFFFF"/>
                </a:highlight>
                <a:latin typeface="Consolas" panose="020B0609020204030204" pitchFamily="49" charset="0"/>
              </a:rPr>
              <a:t>static</a:t>
            </a:r>
            <a:r>
              <a:rPr lang="en-IN" sz="1400" dirty="0">
                <a:solidFill>
                  <a:srgbClr val="000000"/>
                </a:solidFill>
                <a:effectLst/>
                <a:highlight>
                  <a:srgbClr val="FFFFFF"/>
                </a:highlight>
                <a:latin typeface="Consolas" panose="020B0609020204030204" pitchFamily="49" charset="0"/>
              </a:rPr>
              <a:t> </a:t>
            </a:r>
            <a:r>
              <a:rPr lang="en-IN" sz="1400" b="1" dirty="0">
                <a:solidFill>
                  <a:srgbClr val="7F0055"/>
                </a:solidFill>
                <a:effectLst/>
                <a:highlight>
                  <a:srgbClr val="FFFFFF"/>
                </a:highlight>
                <a:latin typeface="Consolas" panose="020B0609020204030204" pitchFamily="49" charset="0"/>
              </a:rPr>
              <a:t>void</a:t>
            </a:r>
            <a:r>
              <a:rPr lang="en-IN" sz="1400" dirty="0">
                <a:solidFill>
                  <a:srgbClr val="000000"/>
                </a:solidFill>
                <a:effectLst/>
                <a:highlight>
                  <a:srgbClr val="FFFFFF"/>
                </a:highlight>
                <a:latin typeface="Consolas" panose="020B0609020204030204" pitchFamily="49" charset="0"/>
              </a:rPr>
              <a:t> main( String[] </a:t>
            </a:r>
            <a:r>
              <a:rPr lang="en-IN" sz="1400" dirty="0" err="1">
                <a:solidFill>
                  <a:srgbClr val="6A3E3E"/>
                </a:solidFill>
                <a:effectLst/>
                <a:highlight>
                  <a:srgbClr val="FFFFFF"/>
                </a:highlight>
                <a:latin typeface="Consolas" panose="020B0609020204030204" pitchFamily="49" charset="0"/>
              </a:rPr>
              <a:t>args</a:t>
            </a:r>
            <a:r>
              <a:rPr lang="en-IN" sz="14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err="1">
                <a:solidFill>
                  <a:srgbClr val="000000"/>
                </a:solidFill>
                <a:effectLst/>
                <a:highlight>
                  <a:srgbClr val="FFFFFF"/>
                </a:highlight>
                <a:latin typeface="Consolas" panose="020B0609020204030204" pitchFamily="49" charset="0"/>
              </a:rPr>
              <a:t>System.</a:t>
            </a:r>
            <a:r>
              <a:rPr lang="en-IN" sz="1400" b="1" i="1" dirty="0" err="1">
                <a:solidFill>
                  <a:srgbClr val="0000C0"/>
                </a:solidFill>
                <a:effectLst/>
                <a:highlight>
                  <a:srgbClr val="FFFFFF"/>
                </a:highlight>
                <a:latin typeface="Consolas" panose="020B0609020204030204" pitchFamily="49" charset="0"/>
              </a:rPr>
              <a:t>out</a:t>
            </a:r>
            <a:r>
              <a:rPr lang="en-IN" sz="1400" dirty="0" err="1">
                <a:solidFill>
                  <a:srgbClr val="000000"/>
                </a:solidFill>
                <a:effectLst/>
                <a:highlight>
                  <a:srgbClr val="FFFFFF"/>
                </a:highlight>
                <a:latin typeface="Consolas" panose="020B0609020204030204" pitchFamily="49" charset="0"/>
              </a:rPr>
              <a:t>.println</a:t>
            </a:r>
            <a:r>
              <a:rPr lang="en-IN" sz="1400" dirty="0">
                <a:solidFill>
                  <a:srgbClr val="000000"/>
                </a:solidFill>
                <a:effectLst/>
                <a:highlight>
                  <a:srgbClr val="FFFFFF"/>
                </a:highlight>
                <a:latin typeface="Consolas" panose="020B0609020204030204" pitchFamily="49" charset="0"/>
              </a:rPr>
              <a:t>( </a:t>
            </a:r>
            <a:r>
              <a:rPr lang="en-IN" sz="1400" dirty="0">
                <a:solidFill>
                  <a:srgbClr val="2A00FF"/>
                </a:solidFill>
                <a:effectLst/>
                <a:highlight>
                  <a:srgbClr val="FFFFFF"/>
                </a:highlight>
                <a:latin typeface="Consolas" panose="020B0609020204030204" pitchFamily="49" charset="0"/>
              </a:rPr>
              <a:t>"Hello World!"</a:t>
            </a:r>
            <a:r>
              <a:rPr lang="en-IN" sz="14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400" dirty="0" err="1">
                <a:solidFill>
                  <a:srgbClr val="000000"/>
                </a:solidFill>
                <a:effectLst/>
                <a:highlight>
                  <a:srgbClr val="FFFFFF"/>
                </a:highlight>
                <a:latin typeface="Consolas" panose="020B0609020204030204" pitchFamily="49" charset="0"/>
              </a:rPr>
              <a:t>ApplicationContext</a:t>
            </a:r>
            <a:r>
              <a:rPr lang="en-IN" sz="1400" dirty="0">
                <a:solidFill>
                  <a:srgbClr val="000000"/>
                </a:solidFill>
                <a:effectLst/>
                <a:highlight>
                  <a:srgbClr val="FFFFFF"/>
                </a:highlight>
                <a:latin typeface="Consolas" panose="020B0609020204030204" pitchFamily="49" charset="0"/>
              </a:rPr>
              <a:t> </a:t>
            </a:r>
            <a:r>
              <a:rPr lang="en-IN" sz="1400" u="sng" dirty="0">
                <a:solidFill>
                  <a:srgbClr val="6A3E3E"/>
                </a:solidFill>
                <a:effectLst/>
                <a:highlight>
                  <a:srgbClr val="FFFFFF"/>
                </a:highlight>
                <a:latin typeface="Consolas" panose="020B0609020204030204" pitchFamily="49" charset="0"/>
              </a:rPr>
              <a:t>context</a:t>
            </a:r>
            <a:r>
              <a:rPr lang="en-IN" sz="1400" dirty="0">
                <a:solidFill>
                  <a:srgbClr val="000000"/>
                </a:solidFill>
                <a:effectLst/>
                <a:highlight>
                  <a:srgbClr val="FFFFFF"/>
                </a:highlight>
                <a:latin typeface="Consolas" panose="020B0609020204030204" pitchFamily="49" charset="0"/>
              </a:rPr>
              <a:t>=</a:t>
            </a:r>
            <a:r>
              <a:rPr lang="en-IN" sz="1400" b="1" dirty="0">
                <a:solidFill>
                  <a:srgbClr val="7F0055"/>
                </a:solidFill>
                <a:effectLst/>
                <a:highlight>
                  <a:srgbClr val="FFFFFF"/>
                </a:highlight>
                <a:latin typeface="Consolas" panose="020B0609020204030204" pitchFamily="49" charset="0"/>
              </a:rPr>
              <a:t>new</a:t>
            </a:r>
            <a:r>
              <a:rPr lang="en-IN" sz="1400" dirty="0">
                <a:solidFill>
                  <a:srgbClr val="000000"/>
                </a:solidFill>
                <a:effectLst/>
                <a:highlight>
                  <a:srgbClr val="FFFFFF"/>
                </a:highlight>
                <a:latin typeface="Consolas" panose="020B0609020204030204" pitchFamily="49" charset="0"/>
              </a:rPr>
              <a:t> </a:t>
            </a:r>
            <a:r>
              <a:rPr lang="en-IN" sz="1400" dirty="0" err="1">
                <a:solidFill>
                  <a:srgbClr val="000000"/>
                </a:solidFill>
                <a:effectLst/>
                <a:highlight>
                  <a:srgbClr val="FFFFFF"/>
                </a:highlight>
                <a:latin typeface="Consolas" panose="020B0609020204030204" pitchFamily="49" charset="0"/>
              </a:rPr>
              <a:t>ClassPathXmlApplicationContext</a:t>
            </a:r>
            <a:r>
              <a:rPr lang="en-IN" sz="1400" dirty="0">
                <a:solidFill>
                  <a:srgbClr val="000000"/>
                </a:solidFill>
                <a:effectLst/>
                <a:highlight>
                  <a:srgbClr val="FFFFFF"/>
                </a:highlight>
                <a:latin typeface="Consolas" panose="020B0609020204030204" pitchFamily="49" charset="0"/>
              </a:rPr>
              <a:t>(</a:t>
            </a:r>
            <a:r>
              <a:rPr lang="en-IN" sz="1400" dirty="0">
                <a:solidFill>
                  <a:srgbClr val="2A00FF"/>
                </a:solidFill>
                <a:effectLst/>
                <a:highlight>
                  <a:srgbClr val="FFFFFF"/>
                </a:highlight>
                <a:latin typeface="Consolas" panose="020B0609020204030204" pitchFamily="49" charset="0"/>
              </a:rPr>
              <a:t>"com/test/</a:t>
            </a:r>
            <a:r>
              <a:rPr lang="en-IN" sz="1400" dirty="0" err="1">
                <a:solidFill>
                  <a:srgbClr val="2A00FF"/>
                </a:solidFill>
                <a:effectLst/>
                <a:highlight>
                  <a:srgbClr val="FFFFFF"/>
                </a:highlight>
                <a:latin typeface="Consolas" panose="020B0609020204030204" pitchFamily="49" charset="0"/>
              </a:rPr>
              <a:t>DIDemo</a:t>
            </a:r>
            <a:r>
              <a:rPr lang="en-IN" sz="1400" dirty="0">
                <a:solidFill>
                  <a:srgbClr val="2A00FF"/>
                </a:solidFill>
                <a:effectLst/>
                <a:highlight>
                  <a:srgbClr val="FFFFFF"/>
                </a:highlight>
                <a:latin typeface="Consolas" panose="020B0609020204030204" pitchFamily="49" charset="0"/>
              </a:rPr>
              <a:t>/config.xml"</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Employee </a:t>
            </a:r>
            <a:r>
              <a:rPr lang="en-IN" sz="1400" dirty="0">
                <a:solidFill>
                  <a:srgbClr val="6A3E3E"/>
                </a:solidFill>
                <a:effectLst/>
                <a:highlight>
                  <a:srgbClr val="FFFFFF"/>
                </a:highlight>
                <a:latin typeface="Consolas" panose="020B0609020204030204" pitchFamily="49" charset="0"/>
              </a:rPr>
              <a:t>employee</a:t>
            </a:r>
            <a:r>
              <a:rPr lang="en-IN" sz="1400" dirty="0">
                <a:solidFill>
                  <a:srgbClr val="000000"/>
                </a:solidFill>
                <a:effectLst/>
                <a:highlight>
                  <a:srgbClr val="FFFFFF"/>
                </a:highlight>
                <a:latin typeface="Consolas" panose="020B0609020204030204" pitchFamily="49" charset="0"/>
              </a:rPr>
              <a:t>=(Employee)</a:t>
            </a:r>
            <a:r>
              <a:rPr lang="en-IN" sz="1400" dirty="0" err="1">
                <a:solidFill>
                  <a:srgbClr val="6A3E3E"/>
                </a:solidFill>
                <a:effectLst/>
                <a:highlight>
                  <a:srgbClr val="FFFFFF"/>
                </a:highlight>
                <a:latin typeface="Consolas" panose="020B0609020204030204" pitchFamily="49" charset="0"/>
              </a:rPr>
              <a:t>context</a:t>
            </a:r>
            <a:r>
              <a:rPr lang="en-IN" sz="1400" dirty="0" err="1">
                <a:solidFill>
                  <a:srgbClr val="000000"/>
                </a:solidFill>
                <a:effectLst/>
                <a:highlight>
                  <a:srgbClr val="FFFFFF"/>
                </a:highlight>
                <a:latin typeface="Consolas" panose="020B0609020204030204" pitchFamily="49" charset="0"/>
              </a:rPr>
              <a:t>.getBean</a:t>
            </a:r>
            <a:r>
              <a:rPr lang="en-IN" sz="1400" dirty="0">
                <a:solidFill>
                  <a:srgbClr val="000000"/>
                </a:solidFill>
                <a:effectLst/>
                <a:highlight>
                  <a:srgbClr val="FFFFFF"/>
                </a:highlight>
                <a:latin typeface="Consolas" panose="020B0609020204030204" pitchFamily="49" charset="0"/>
              </a:rPr>
              <a:t>(</a:t>
            </a:r>
            <a:r>
              <a:rPr lang="en-IN" sz="1400" dirty="0">
                <a:solidFill>
                  <a:srgbClr val="2A00FF"/>
                </a:solidFill>
                <a:effectLst/>
                <a:highlight>
                  <a:srgbClr val="FFFFFF"/>
                </a:highlight>
                <a:latin typeface="Consolas" panose="020B0609020204030204" pitchFamily="49" charset="0"/>
              </a:rPr>
              <a:t>"stud1"</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err="1">
                <a:solidFill>
                  <a:srgbClr val="000000"/>
                </a:solidFill>
                <a:effectLst/>
                <a:highlight>
                  <a:srgbClr val="FFFFFF"/>
                </a:highlight>
                <a:latin typeface="Consolas" panose="020B0609020204030204" pitchFamily="49" charset="0"/>
              </a:rPr>
              <a:t>System.</a:t>
            </a:r>
            <a:r>
              <a:rPr lang="en-IN" sz="1400" b="1" i="1" dirty="0" err="1">
                <a:solidFill>
                  <a:srgbClr val="0000C0"/>
                </a:solidFill>
                <a:effectLst/>
                <a:highlight>
                  <a:srgbClr val="FFFFFF"/>
                </a:highlight>
                <a:latin typeface="Consolas" panose="020B0609020204030204" pitchFamily="49" charset="0"/>
              </a:rPr>
              <a:t>out</a:t>
            </a:r>
            <a:r>
              <a:rPr lang="en-IN" sz="1400" dirty="0" err="1">
                <a:solidFill>
                  <a:srgbClr val="000000"/>
                </a:solidFill>
                <a:effectLst/>
                <a:highlight>
                  <a:srgbClr val="FFFFFF"/>
                </a:highlight>
                <a:latin typeface="Consolas" panose="020B0609020204030204" pitchFamily="49" charset="0"/>
              </a:rPr>
              <a:t>.println</a:t>
            </a:r>
            <a:r>
              <a:rPr lang="en-IN" sz="1400" dirty="0">
                <a:solidFill>
                  <a:srgbClr val="000000"/>
                </a:solidFill>
                <a:effectLst/>
                <a:highlight>
                  <a:srgbClr val="FFFFFF"/>
                </a:highlight>
                <a:latin typeface="Consolas" panose="020B0609020204030204" pitchFamily="49" charset="0"/>
              </a:rPr>
              <a:t>(</a:t>
            </a:r>
            <a:r>
              <a:rPr lang="en-IN" sz="1400" dirty="0">
                <a:solidFill>
                  <a:srgbClr val="6A3E3E"/>
                </a:solidFill>
                <a:effectLst/>
                <a:highlight>
                  <a:srgbClr val="FFFFFF"/>
                </a:highlight>
                <a:latin typeface="Consolas" panose="020B0609020204030204" pitchFamily="49" charset="0"/>
              </a:rPr>
              <a:t>employee</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a:t>
            </a:r>
          </a:p>
        </p:txBody>
      </p:sp>
      <p:sp>
        <p:nvSpPr>
          <p:cNvPr id="5" name="TextBox 4">
            <a:extLst>
              <a:ext uri="{FF2B5EF4-FFF2-40B4-BE49-F238E27FC236}">
                <a16:creationId xmlns:a16="http://schemas.microsoft.com/office/drawing/2014/main" id="{02726B2D-6AF2-4730-95CD-76D70F6C4D6A}"/>
              </a:ext>
            </a:extLst>
          </p:cNvPr>
          <p:cNvSpPr txBox="1"/>
          <p:nvPr/>
        </p:nvSpPr>
        <p:spPr>
          <a:xfrm>
            <a:off x="506362" y="4228312"/>
            <a:ext cx="1966308" cy="646331"/>
          </a:xfrm>
          <a:prstGeom prst="rect">
            <a:avLst/>
          </a:prstGeom>
          <a:noFill/>
        </p:spPr>
        <p:txBody>
          <a:bodyPr wrap="none" rtlCol="0">
            <a:spAutoFit/>
          </a:bodyPr>
          <a:lstStyle/>
          <a:p>
            <a:r>
              <a:rPr lang="en-IN" b="1" dirty="0"/>
              <a:t>10. </a:t>
            </a:r>
          </a:p>
          <a:p>
            <a:r>
              <a:rPr lang="en-IN" b="1" dirty="0"/>
              <a:t>execute App.java</a:t>
            </a:r>
          </a:p>
        </p:txBody>
      </p:sp>
      <p:pic>
        <p:nvPicPr>
          <p:cNvPr id="7" name="Picture 6">
            <a:extLst>
              <a:ext uri="{FF2B5EF4-FFF2-40B4-BE49-F238E27FC236}">
                <a16:creationId xmlns:a16="http://schemas.microsoft.com/office/drawing/2014/main" id="{D5E5E850-3D7B-190E-68B6-243D19E71D3E}"/>
              </a:ext>
            </a:extLst>
          </p:cNvPr>
          <p:cNvPicPr>
            <a:picLocks noChangeAspect="1"/>
          </p:cNvPicPr>
          <p:nvPr/>
        </p:nvPicPr>
        <p:blipFill>
          <a:blip r:embed="rId2"/>
          <a:stretch>
            <a:fillRect/>
          </a:stretch>
        </p:blipFill>
        <p:spPr>
          <a:xfrm>
            <a:off x="4045030" y="4874643"/>
            <a:ext cx="4770533" cy="1089754"/>
          </a:xfrm>
          <a:prstGeom prst="rect">
            <a:avLst/>
          </a:prstGeom>
        </p:spPr>
      </p:pic>
      <p:cxnSp>
        <p:nvCxnSpPr>
          <p:cNvPr id="9" name="Straight Arrow Connector 8">
            <a:extLst>
              <a:ext uri="{FF2B5EF4-FFF2-40B4-BE49-F238E27FC236}">
                <a16:creationId xmlns:a16="http://schemas.microsoft.com/office/drawing/2014/main" id="{3C1B85E3-C96A-5326-DA7E-3B804734D34D}"/>
              </a:ext>
            </a:extLst>
          </p:cNvPr>
          <p:cNvCxnSpPr/>
          <p:nvPr/>
        </p:nvCxnSpPr>
        <p:spPr>
          <a:xfrm>
            <a:off x="2359742" y="5004619"/>
            <a:ext cx="1376516" cy="3244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29A2E69-0319-307B-A72C-7C627238D4DB}"/>
              </a:ext>
            </a:extLst>
          </p:cNvPr>
          <p:cNvSpPr txBox="1"/>
          <p:nvPr/>
        </p:nvSpPr>
        <p:spPr>
          <a:xfrm>
            <a:off x="9035845" y="2950118"/>
            <a:ext cx="2476960" cy="369332"/>
          </a:xfrm>
          <a:prstGeom prst="rect">
            <a:avLst/>
          </a:prstGeom>
          <a:noFill/>
        </p:spPr>
        <p:txBody>
          <a:bodyPr wrap="none" rtlCol="0">
            <a:spAutoFit/>
          </a:bodyPr>
          <a:lstStyle/>
          <a:p>
            <a:r>
              <a:rPr lang="en-IN" b="1" dirty="0">
                <a:solidFill>
                  <a:srgbClr val="C00000"/>
                </a:solidFill>
              </a:rPr>
              <a:t>Dependency injection</a:t>
            </a:r>
          </a:p>
        </p:txBody>
      </p:sp>
      <p:cxnSp>
        <p:nvCxnSpPr>
          <p:cNvPr id="12" name="Straight Arrow Connector 11">
            <a:extLst>
              <a:ext uri="{FF2B5EF4-FFF2-40B4-BE49-F238E27FC236}">
                <a16:creationId xmlns:a16="http://schemas.microsoft.com/office/drawing/2014/main" id="{02D5CDA9-7F98-F030-CF14-57CB7AB3AD39}"/>
              </a:ext>
            </a:extLst>
          </p:cNvPr>
          <p:cNvCxnSpPr>
            <a:stCxn id="10" idx="1"/>
          </p:cNvCxnSpPr>
          <p:nvPr/>
        </p:nvCxnSpPr>
        <p:spPr>
          <a:xfrm flipH="1" flipV="1">
            <a:off x="8367252" y="2831690"/>
            <a:ext cx="668593" cy="3030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5312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EE7F-9B8D-928A-510E-50CF3F25BAC8}"/>
              </a:ext>
            </a:extLst>
          </p:cNvPr>
          <p:cNvSpPr>
            <a:spLocks noGrp="1"/>
          </p:cNvSpPr>
          <p:nvPr>
            <p:ph type="title"/>
          </p:nvPr>
        </p:nvSpPr>
        <p:spPr>
          <a:xfrm>
            <a:off x="838200" y="365126"/>
            <a:ext cx="10515600" cy="903236"/>
          </a:xfrm>
        </p:spPr>
        <p:txBody>
          <a:bodyPr/>
          <a:lstStyle/>
          <a:p>
            <a:pPr algn="ctr"/>
            <a:r>
              <a:rPr lang="en-IN" dirty="0">
                <a:solidFill>
                  <a:srgbClr val="00B0F0"/>
                </a:solidFill>
              </a:rPr>
              <a:t>Aspect-Oriented Programming (AOP)</a:t>
            </a:r>
          </a:p>
        </p:txBody>
      </p:sp>
      <p:sp>
        <p:nvSpPr>
          <p:cNvPr id="3" name="Content Placeholder 2">
            <a:extLst>
              <a:ext uri="{FF2B5EF4-FFF2-40B4-BE49-F238E27FC236}">
                <a16:creationId xmlns:a16="http://schemas.microsoft.com/office/drawing/2014/main" id="{2ADEFCCB-3AB3-5775-B8DA-77B1F4F10D0C}"/>
              </a:ext>
            </a:extLst>
          </p:cNvPr>
          <p:cNvSpPr>
            <a:spLocks noGrp="1"/>
          </p:cNvSpPr>
          <p:nvPr>
            <p:ph idx="1"/>
          </p:nvPr>
        </p:nvSpPr>
        <p:spPr>
          <a:xfrm>
            <a:off x="838200" y="1268362"/>
            <a:ext cx="10515600" cy="4908601"/>
          </a:xfrm>
        </p:spPr>
        <p:txBody>
          <a:bodyPr>
            <a:normAutofit fontScale="77500" lnSpcReduction="20000"/>
          </a:bodyPr>
          <a:lstStyle/>
          <a:p>
            <a:pPr algn="l"/>
            <a:r>
              <a:rPr lang="en-US" b="0" i="0" dirty="0">
                <a:solidFill>
                  <a:srgbClr val="001D35"/>
                </a:solidFill>
                <a:effectLst/>
                <a:highlight>
                  <a:srgbClr val="FFFFFF"/>
                </a:highlight>
                <a:latin typeface="Google Sans"/>
              </a:rPr>
              <a:t>Aspect-Oriented Programming (AOP) is a programming technique that allows developers to modularize cross-cutting concerns. Cross-cutting concerns are tasks that affect multiple parts of a program, such as logging, security, and transaction management.</a:t>
            </a:r>
          </a:p>
          <a:p>
            <a:pPr algn="l"/>
            <a:r>
              <a:rPr lang="en-US" b="0" i="0" dirty="0">
                <a:solidFill>
                  <a:srgbClr val="001D35"/>
                </a:solidFill>
                <a:effectLst/>
                <a:highlight>
                  <a:srgbClr val="FFFFFF"/>
                </a:highlight>
                <a:latin typeface="Google Sans"/>
              </a:rPr>
              <a:t>AOP allows developers to separate these concerns from the main program logic. This makes the code more modular, reusable, and maintainable.</a:t>
            </a:r>
          </a:p>
          <a:p>
            <a:pPr algn="l"/>
            <a:r>
              <a:rPr lang="en-US" b="0" i="0" dirty="0">
                <a:solidFill>
                  <a:srgbClr val="001D35"/>
                </a:solidFill>
                <a:effectLst/>
                <a:highlight>
                  <a:srgbClr val="FFFFFF"/>
                </a:highlight>
                <a:latin typeface="Google Sans"/>
              </a:rPr>
              <a:t>Spring AOP is a popular implementation of AOP. It provides a simple and powerful way to write custom aspects.</a:t>
            </a:r>
          </a:p>
          <a:p>
            <a:pPr algn="l"/>
            <a:r>
              <a:rPr lang="en-US" b="0" i="0" dirty="0">
                <a:solidFill>
                  <a:srgbClr val="191E1E"/>
                </a:solidFill>
                <a:effectLst/>
                <a:highlight>
                  <a:srgbClr val="EBF2F2"/>
                </a:highlight>
                <a:latin typeface="-apple-system"/>
              </a:rPr>
              <a:t>Spring provides simple and powerful ways of writing custom aspects by using either a </a:t>
            </a:r>
            <a:r>
              <a:rPr lang="en-US" b="0" i="0" u="none" strike="noStrike" dirty="0">
                <a:effectLst/>
                <a:highlight>
                  <a:srgbClr val="FFFF00"/>
                </a:highlight>
                <a:latin typeface="-apple-system"/>
                <a:hlinkClick r:id="rId2"/>
              </a:rPr>
              <a:t>schema-based approach</a:t>
            </a:r>
            <a:r>
              <a:rPr lang="en-US" b="0" i="0" dirty="0">
                <a:solidFill>
                  <a:srgbClr val="191E1E"/>
                </a:solidFill>
                <a:effectLst/>
                <a:highlight>
                  <a:srgbClr val="FFFF00"/>
                </a:highlight>
                <a:latin typeface="-apple-system"/>
              </a:rPr>
              <a:t> </a:t>
            </a:r>
            <a:r>
              <a:rPr lang="en-US" b="0" i="0" dirty="0">
                <a:solidFill>
                  <a:srgbClr val="191E1E"/>
                </a:solidFill>
                <a:effectLst/>
                <a:highlight>
                  <a:srgbClr val="EBF2F2"/>
                </a:highlight>
                <a:latin typeface="-apple-system"/>
              </a:rPr>
              <a:t>or the </a:t>
            </a:r>
            <a:r>
              <a:rPr lang="en-US" b="0" i="0" u="none" strike="noStrike" dirty="0">
                <a:effectLst/>
                <a:highlight>
                  <a:srgbClr val="FFFF00"/>
                </a:highlight>
                <a:latin typeface="-apple-system"/>
                <a:hlinkClick r:id="rId3"/>
              </a:rPr>
              <a:t>@AspectJ annotation style</a:t>
            </a:r>
            <a:r>
              <a:rPr lang="en-US" b="0" i="0" dirty="0">
                <a:solidFill>
                  <a:srgbClr val="191E1E"/>
                </a:solidFill>
                <a:effectLst/>
                <a:highlight>
                  <a:srgbClr val="EBF2F2"/>
                </a:highlight>
                <a:latin typeface="-apple-system"/>
              </a:rPr>
              <a:t>. Both of these styles offer fully typed advice and use of the AspectJ pointcut language while still using Spring AOP for weaving.</a:t>
            </a:r>
          </a:p>
          <a:p>
            <a:pPr algn="l"/>
            <a:r>
              <a:rPr lang="en-US" b="0" i="0" dirty="0">
                <a:solidFill>
                  <a:srgbClr val="191E1E"/>
                </a:solidFill>
                <a:effectLst/>
                <a:highlight>
                  <a:srgbClr val="FFFFFF"/>
                </a:highlight>
                <a:latin typeface="-apple-system"/>
              </a:rPr>
              <a:t>AOP is used in the Spring Framework to:</a:t>
            </a:r>
          </a:p>
          <a:p>
            <a:pPr algn="l">
              <a:buFont typeface="Arial" panose="020B0604020202020204" pitchFamily="34" charset="0"/>
              <a:buChar char="•"/>
            </a:pPr>
            <a:r>
              <a:rPr lang="en-US" b="0" i="0" dirty="0">
                <a:solidFill>
                  <a:srgbClr val="191E1E"/>
                </a:solidFill>
                <a:effectLst/>
                <a:highlight>
                  <a:srgbClr val="FFFFFF"/>
                </a:highlight>
                <a:latin typeface="-apple-system"/>
              </a:rPr>
              <a:t>Provide declarative enterprise services. The most important such service is </a:t>
            </a:r>
            <a:r>
              <a:rPr lang="en-US" b="0" i="0" u="none" strike="noStrike" dirty="0">
                <a:solidFill>
                  <a:srgbClr val="191E1E"/>
                </a:solidFill>
                <a:effectLst/>
                <a:highlight>
                  <a:srgbClr val="FFFFFF"/>
                </a:highlight>
                <a:latin typeface="-apple-system"/>
                <a:hlinkClick r:id="rId4"/>
              </a:rPr>
              <a:t>declarative transaction management</a:t>
            </a:r>
            <a:r>
              <a:rPr lang="en-US" b="0" i="0" dirty="0">
                <a:solidFill>
                  <a:srgbClr val="191E1E"/>
                </a:solidFill>
                <a:effectLst/>
                <a:highlight>
                  <a:srgbClr val="FFFFFF"/>
                </a:highlight>
                <a:latin typeface="-apple-system"/>
              </a:rPr>
              <a:t>.</a:t>
            </a:r>
          </a:p>
          <a:p>
            <a:pPr algn="l">
              <a:buFont typeface="Arial" panose="020B0604020202020204" pitchFamily="34" charset="0"/>
              <a:buChar char="•"/>
            </a:pPr>
            <a:r>
              <a:rPr lang="en-US" b="0" i="0" dirty="0">
                <a:solidFill>
                  <a:srgbClr val="191E1E"/>
                </a:solidFill>
                <a:effectLst/>
                <a:highlight>
                  <a:srgbClr val="FFFFFF"/>
                </a:highlight>
                <a:latin typeface="-apple-system"/>
              </a:rPr>
              <a:t>Let users implement custom aspects, complementing their use of OOP with AOP.</a:t>
            </a:r>
            <a:endParaRPr lang="en-US" b="0" i="0" dirty="0">
              <a:solidFill>
                <a:srgbClr val="001D35"/>
              </a:solidFill>
              <a:effectLst/>
              <a:highlight>
                <a:srgbClr val="FFFFFF"/>
              </a:highlight>
              <a:latin typeface="Google Sans"/>
            </a:endParaRPr>
          </a:p>
        </p:txBody>
      </p:sp>
    </p:spTree>
    <p:extLst>
      <p:ext uri="{BB962C8B-B14F-4D97-AF65-F5344CB8AC3E}">
        <p14:creationId xmlns:p14="http://schemas.microsoft.com/office/powerpoint/2010/main" val="3319235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28F1-9F3B-E55F-F78D-C21BF0BFB27B}"/>
              </a:ext>
            </a:extLst>
          </p:cNvPr>
          <p:cNvSpPr>
            <a:spLocks noGrp="1"/>
          </p:cNvSpPr>
          <p:nvPr>
            <p:ph type="title"/>
          </p:nvPr>
        </p:nvSpPr>
        <p:spPr>
          <a:xfrm>
            <a:off x="838200" y="365126"/>
            <a:ext cx="10515600" cy="588604"/>
          </a:xfrm>
        </p:spPr>
        <p:txBody>
          <a:bodyPr>
            <a:normAutofit fontScale="90000"/>
          </a:bodyPr>
          <a:lstStyle/>
          <a:p>
            <a:r>
              <a:rPr lang="en-US" dirty="0">
                <a:solidFill>
                  <a:srgbClr val="00B0F0"/>
                </a:solidFill>
              </a:rPr>
              <a:t>Benefits of using AOP</a:t>
            </a:r>
            <a:endParaRPr lang="en-IN" dirty="0">
              <a:solidFill>
                <a:srgbClr val="00B0F0"/>
              </a:solidFill>
            </a:endParaRPr>
          </a:p>
        </p:txBody>
      </p:sp>
      <p:sp>
        <p:nvSpPr>
          <p:cNvPr id="3" name="Content Placeholder 2">
            <a:extLst>
              <a:ext uri="{FF2B5EF4-FFF2-40B4-BE49-F238E27FC236}">
                <a16:creationId xmlns:a16="http://schemas.microsoft.com/office/drawing/2014/main" id="{56A37C29-6FFD-0852-9F98-7EEF4767DE60}"/>
              </a:ext>
            </a:extLst>
          </p:cNvPr>
          <p:cNvSpPr>
            <a:spLocks noGrp="1"/>
          </p:cNvSpPr>
          <p:nvPr>
            <p:ph idx="1"/>
          </p:nvPr>
        </p:nvSpPr>
        <p:spPr>
          <a:xfrm>
            <a:off x="838200" y="1052052"/>
            <a:ext cx="10515600" cy="5124911"/>
          </a:xfrm>
        </p:spPr>
        <p:txBody>
          <a:bodyPr>
            <a:normAutofit/>
          </a:bodyPr>
          <a:lstStyle/>
          <a:p>
            <a:pPr marL="0" indent="0">
              <a:buNone/>
            </a:pPr>
            <a:r>
              <a:rPr lang="en-US" i="1" dirty="0">
                <a:solidFill>
                  <a:srgbClr val="C00000"/>
                </a:solidFill>
              </a:rPr>
              <a:t>Modularity:</a:t>
            </a:r>
          </a:p>
          <a:p>
            <a:r>
              <a:rPr lang="en-US" dirty="0"/>
              <a:t>AOP allows developers to separate cross-cutting concerns from the main program logic. This makes the code more modular, reusable, and maintainable.</a:t>
            </a:r>
          </a:p>
          <a:p>
            <a:pPr marL="0" indent="0">
              <a:buNone/>
            </a:pPr>
            <a:r>
              <a:rPr lang="en-US" i="1" dirty="0">
                <a:solidFill>
                  <a:srgbClr val="C00000"/>
                </a:solidFill>
              </a:rPr>
              <a:t>Reusability:</a:t>
            </a:r>
          </a:p>
          <a:p>
            <a:r>
              <a:rPr lang="en-US" dirty="0"/>
              <a:t>Aspects can be reused across multiple projects. This saves time and effort, and it can help to improve the consistency of code.</a:t>
            </a:r>
          </a:p>
          <a:p>
            <a:pPr marL="0" indent="0">
              <a:buNone/>
            </a:pPr>
            <a:r>
              <a:rPr lang="en-US" i="1" dirty="0">
                <a:solidFill>
                  <a:srgbClr val="C00000"/>
                </a:solidFill>
              </a:rPr>
              <a:t>Maintainability:</a:t>
            </a:r>
          </a:p>
          <a:p>
            <a:r>
              <a:rPr lang="en-US" dirty="0"/>
              <a:t>AOP makes it easier to maintain code. This is because cross-cutting concerns are separated from the main program logic. This makes it easier to understand and modify the code.</a:t>
            </a:r>
            <a:endParaRPr lang="en-IN" dirty="0"/>
          </a:p>
        </p:txBody>
      </p:sp>
    </p:spTree>
    <p:extLst>
      <p:ext uri="{BB962C8B-B14F-4D97-AF65-F5344CB8AC3E}">
        <p14:creationId xmlns:p14="http://schemas.microsoft.com/office/powerpoint/2010/main" val="238096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922C-2142-F35A-06C0-717C2651A029}"/>
              </a:ext>
            </a:extLst>
          </p:cNvPr>
          <p:cNvSpPr>
            <a:spLocks noGrp="1"/>
          </p:cNvSpPr>
          <p:nvPr>
            <p:ph type="title"/>
          </p:nvPr>
        </p:nvSpPr>
        <p:spPr>
          <a:xfrm>
            <a:off x="838200" y="365125"/>
            <a:ext cx="10515600" cy="854075"/>
          </a:xfrm>
        </p:spPr>
        <p:txBody>
          <a:bodyPr/>
          <a:lstStyle/>
          <a:p>
            <a:pPr algn="ctr"/>
            <a:r>
              <a:rPr lang="en-US" b="0" i="0" dirty="0">
                <a:solidFill>
                  <a:srgbClr val="00B0F0"/>
                </a:solidFill>
                <a:effectLst/>
                <a:highlight>
                  <a:srgbClr val="FFFFFF"/>
                </a:highlight>
                <a:latin typeface="Google Sans"/>
              </a:rPr>
              <a:t>WebSocket API</a:t>
            </a:r>
            <a:endParaRPr lang="en-IN" dirty="0">
              <a:solidFill>
                <a:srgbClr val="00B0F0"/>
              </a:solidFill>
            </a:endParaRPr>
          </a:p>
        </p:txBody>
      </p:sp>
      <p:sp>
        <p:nvSpPr>
          <p:cNvPr id="3" name="Content Placeholder 2">
            <a:extLst>
              <a:ext uri="{FF2B5EF4-FFF2-40B4-BE49-F238E27FC236}">
                <a16:creationId xmlns:a16="http://schemas.microsoft.com/office/drawing/2014/main" id="{1E1A5FE9-EF5C-82BF-9748-C540541E2719}"/>
              </a:ext>
            </a:extLst>
          </p:cNvPr>
          <p:cNvSpPr>
            <a:spLocks noGrp="1"/>
          </p:cNvSpPr>
          <p:nvPr>
            <p:ph idx="1"/>
          </p:nvPr>
        </p:nvSpPr>
        <p:spPr>
          <a:xfrm>
            <a:off x="838200" y="1288026"/>
            <a:ext cx="10515600" cy="5204849"/>
          </a:xfrm>
        </p:spPr>
        <p:txBody>
          <a:bodyPr>
            <a:normAutofit lnSpcReduction="10000"/>
          </a:bodyPr>
          <a:lstStyle/>
          <a:p>
            <a:pPr marL="0" indent="0" algn="l">
              <a:buNone/>
            </a:pPr>
            <a:r>
              <a:rPr lang="en-US" b="0" i="0" dirty="0">
                <a:solidFill>
                  <a:srgbClr val="001D35"/>
                </a:solidFill>
                <a:effectLst/>
                <a:highlight>
                  <a:srgbClr val="FFFFFF"/>
                </a:highlight>
                <a:latin typeface="Google Sans"/>
              </a:rPr>
              <a:t>Spring Framework provides a WebSocket API that adapts to various WebSocket engines, including Tomcat, Jetty, </a:t>
            </a:r>
            <a:r>
              <a:rPr lang="en-US" b="0" i="0" dirty="0" err="1">
                <a:solidFill>
                  <a:srgbClr val="001D35"/>
                </a:solidFill>
                <a:effectLst/>
                <a:highlight>
                  <a:srgbClr val="FFFFFF"/>
                </a:highlight>
                <a:latin typeface="Google Sans"/>
              </a:rPr>
              <a:t>GlassFish</a:t>
            </a:r>
            <a:r>
              <a:rPr lang="en-US" b="0" i="0" dirty="0">
                <a:solidFill>
                  <a:srgbClr val="001D35"/>
                </a:solidFill>
                <a:effectLst/>
                <a:highlight>
                  <a:srgbClr val="FFFFFF"/>
                </a:highlight>
                <a:latin typeface="Google Sans"/>
              </a:rPr>
              <a:t>, WebLogic, and Undertow. This API allows developers to easily implement WebSocket-based applications. The Spring Framework also provides a number of features that make it easy to develop WebSocket-based applications, including:</a:t>
            </a:r>
          </a:p>
          <a:p>
            <a:pPr algn="l">
              <a:buFont typeface="Arial" panose="020B0604020202020204" pitchFamily="34" charset="0"/>
              <a:buChar char="•"/>
            </a:pPr>
            <a:r>
              <a:rPr lang="en-US" b="0" i="0" dirty="0">
                <a:solidFill>
                  <a:srgbClr val="001D35"/>
                </a:solidFill>
                <a:effectLst/>
                <a:highlight>
                  <a:srgbClr val="FFFFFF"/>
                </a:highlight>
                <a:latin typeface="Google Sans"/>
              </a:rPr>
              <a:t>A messaging framework that supports STOMP, a text-oriented messaging protocol that can be used over any reliable 2-way streaming network protocol such as TCP and WebSocket.</a:t>
            </a:r>
          </a:p>
          <a:p>
            <a:pPr algn="l">
              <a:buFont typeface="Arial" panose="020B0604020202020204" pitchFamily="34" charset="0"/>
              <a:buChar char="•"/>
            </a:pPr>
            <a:r>
              <a:rPr lang="en-US" b="0" i="0" dirty="0">
                <a:solidFill>
                  <a:srgbClr val="001D35"/>
                </a:solidFill>
                <a:effectLst/>
                <a:highlight>
                  <a:srgbClr val="FFFFFF"/>
                </a:highlight>
                <a:latin typeface="Google Sans"/>
              </a:rPr>
              <a:t>A JavaScript client library that makes it easy to develop WebSocket-based web applications.</a:t>
            </a:r>
          </a:p>
          <a:p>
            <a:pPr algn="l">
              <a:buFont typeface="Arial" panose="020B0604020202020204" pitchFamily="34" charset="0"/>
              <a:buChar char="•"/>
            </a:pPr>
            <a:r>
              <a:rPr lang="en-US" b="0" i="0" dirty="0">
                <a:solidFill>
                  <a:srgbClr val="001D35"/>
                </a:solidFill>
                <a:effectLst/>
                <a:highlight>
                  <a:srgbClr val="FFFFFF"/>
                </a:highlight>
                <a:latin typeface="Google Sans"/>
              </a:rPr>
              <a:t>A number of pre-built WebSocket-based applications, such as a chat application and a stock ticker.</a:t>
            </a:r>
          </a:p>
          <a:p>
            <a:pPr algn="l"/>
            <a:endParaRPr lang="en-US" b="0" i="0" dirty="0">
              <a:solidFill>
                <a:srgbClr val="001D35"/>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306574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B6BD-C25E-21F9-D834-3E97D8D69EA7}"/>
              </a:ext>
            </a:extLst>
          </p:cNvPr>
          <p:cNvSpPr>
            <a:spLocks noGrp="1"/>
          </p:cNvSpPr>
          <p:nvPr>
            <p:ph type="title"/>
          </p:nvPr>
        </p:nvSpPr>
        <p:spPr>
          <a:xfrm>
            <a:off x="838200" y="365126"/>
            <a:ext cx="10515600" cy="883572"/>
          </a:xfrm>
        </p:spPr>
        <p:txBody>
          <a:bodyPr/>
          <a:lstStyle/>
          <a:p>
            <a:pPr algn="ctr"/>
            <a:r>
              <a:rPr lang="en-IN" dirty="0">
                <a:solidFill>
                  <a:srgbClr val="00B0F0"/>
                </a:solidFill>
              </a:rPr>
              <a:t>BEAN SCOPE</a:t>
            </a:r>
          </a:p>
        </p:txBody>
      </p:sp>
      <p:sp>
        <p:nvSpPr>
          <p:cNvPr id="3" name="Content Placeholder 2">
            <a:extLst>
              <a:ext uri="{FF2B5EF4-FFF2-40B4-BE49-F238E27FC236}">
                <a16:creationId xmlns:a16="http://schemas.microsoft.com/office/drawing/2014/main" id="{EF31C68A-5AE3-0353-6D85-2DE7BC648806}"/>
              </a:ext>
            </a:extLst>
          </p:cNvPr>
          <p:cNvSpPr>
            <a:spLocks noGrp="1"/>
          </p:cNvSpPr>
          <p:nvPr>
            <p:ph idx="1"/>
          </p:nvPr>
        </p:nvSpPr>
        <p:spPr>
          <a:xfrm>
            <a:off x="838200" y="1248698"/>
            <a:ext cx="10515600" cy="4928265"/>
          </a:xfrm>
        </p:spPr>
        <p:txBody>
          <a:bodyPr>
            <a:normAutofit fontScale="70000" lnSpcReduction="20000"/>
          </a:bodyPr>
          <a:lstStyle/>
          <a:p>
            <a:pPr algn="just"/>
            <a:r>
              <a:rPr lang="en-US" b="1" i="0" dirty="0">
                <a:solidFill>
                  <a:srgbClr val="273239"/>
                </a:solidFill>
                <a:effectLst/>
                <a:highlight>
                  <a:srgbClr val="FFFFFF"/>
                </a:highlight>
                <a:latin typeface="Global scan"/>
              </a:rPr>
              <a:t>Bean Scopes</a:t>
            </a:r>
            <a:r>
              <a:rPr lang="en-US" b="0" i="0" dirty="0">
                <a:solidFill>
                  <a:srgbClr val="273239"/>
                </a:solidFill>
                <a:effectLst/>
                <a:highlight>
                  <a:srgbClr val="FFFFFF"/>
                </a:highlight>
                <a:latin typeface="Global scan"/>
              </a:rPr>
              <a:t> refers to the lifecycle of Bean that means when the object of Bean will be instantiated, how long does that object live, and how many objects will be created for that bean throughout. Basically, it controls the instance creation of the bean and it is managed by the spring container</a:t>
            </a:r>
            <a:r>
              <a:rPr lang="en-US" b="0" i="0" dirty="0">
                <a:solidFill>
                  <a:srgbClr val="273239"/>
                </a:solidFill>
                <a:effectLst/>
                <a:highlight>
                  <a:srgbClr val="FFFFFF"/>
                </a:highlight>
                <a:latin typeface="Nunito" pitchFamily="2" charset="0"/>
              </a:rPr>
              <a:t>.</a:t>
            </a:r>
            <a:endParaRPr lang="en-US" b="0" i="0" dirty="0">
              <a:solidFill>
                <a:srgbClr val="001D35"/>
              </a:solidFill>
              <a:effectLst/>
              <a:highlight>
                <a:srgbClr val="FFFFFF"/>
              </a:highlight>
              <a:latin typeface="Google Sans"/>
            </a:endParaRPr>
          </a:p>
          <a:p>
            <a:r>
              <a:rPr lang="en-US" b="1" i="0" dirty="0">
                <a:solidFill>
                  <a:srgbClr val="C00000"/>
                </a:solidFill>
                <a:effectLst/>
                <a:highlight>
                  <a:srgbClr val="FFFFFF"/>
                </a:highlight>
                <a:latin typeface="Google Sans"/>
              </a:rPr>
              <a:t>In the Spring Framework, a bean's scope determines how long it lives and how many instances of it are created. </a:t>
            </a:r>
          </a:p>
          <a:p>
            <a:pPr algn="just"/>
            <a:r>
              <a:rPr lang="en-US" b="0" i="0" dirty="0">
                <a:solidFill>
                  <a:srgbClr val="001D35"/>
                </a:solidFill>
                <a:effectLst/>
                <a:highlight>
                  <a:srgbClr val="FFFFFF"/>
                </a:highlight>
                <a:latin typeface="Google Sans"/>
              </a:rPr>
              <a:t>The default scope is </a:t>
            </a:r>
            <a:r>
              <a:rPr lang="en-US" b="1" i="1" dirty="0">
                <a:solidFill>
                  <a:srgbClr val="C00000"/>
                </a:solidFill>
                <a:effectLst/>
                <a:highlight>
                  <a:srgbClr val="FFFFFF"/>
                </a:highlight>
                <a:latin typeface="Google Sans"/>
              </a:rPr>
              <a:t>singleton</a:t>
            </a:r>
            <a:r>
              <a:rPr lang="en-US" b="0" i="0" dirty="0">
                <a:solidFill>
                  <a:srgbClr val="001D35"/>
                </a:solidFill>
                <a:effectLst/>
                <a:highlight>
                  <a:srgbClr val="FFFFFF"/>
                </a:highlight>
                <a:latin typeface="Google Sans"/>
              </a:rPr>
              <a:t>, </a:t>
            </a:r>
            <a:r>
              <a:rPr lang="en-US" b="0" i="0" dirty="0">
                <a:solidFill>
                  <a:srgbClr val="273239"/>
                </a:solidFill>
                <a:effectLst/>
                <a:highlight>
                  <a:srgbClr val="FFFFFF"/>
                </a:highlight>
                <a:latin typeface="Google Sans"/>
              </a:rPr>
              <a:t>Only one instance will be created for a single bean definition per Spring IoC container and the same object will be shared for each request made for that bean.</a:t>
            </a:r>
          </a:p>
          <a:p>
            <a:r>
              <a:rPr lang="en-US" b="0" i="0" dirty="0">
                <a:solidFill>
                  <a:srgbClr val="001D35"/>
                </a:solidFill>
                <a:effectLst/>
                <a:highlight>
                  <a:srgbClr val="FFFFFF"/>
                </a:highlight>
                <a:latin typeface="Google Sans"/>
              </a:rPr>
              <a:t>The </a:t>
            </a:r>
            <a:r>
              <a:rPr lang="en-US" b="1" i="1" dirty="0">
                <a:solidFill>
                  <a:srgbClr val="C00000"/>
                </a:solidFill>
                <a:effectLst/>
                <a:highlight>
                  <a:srgbClr val="FFFFFF"/>
                </a:highlight>
                <a:latin typeface="Google Sans"/>
              </a:rPr>
              <a:t>prototype scope </a:t>
            </a:r>
            <a:r>
              <a:rPr lang="en-US" b="0" i="0" dirty="0">
                <a:solidFill>
                  <a:srgbClr val="273239"/>
                </a:solidFill>
                <a:effectLst/>
                <a:highlight>
                  <a:srgbClr val="FFFFFF"/>
                </a:highlight>
                <a:latin typeface="Google Sans"/>
              </a:rPr>
              <a:t>A new instance will be created for a single bean definition every time a request is made for that bean</a:t>
            </a:r>
            <a:r>
              <a:rPr lang="en-US" b="0" i="0" dirty="0">
                <a:solidFill>
                  <a:srgbClr val="001D35"/>
                </a:solidFill>
                <a:effectLst/>
                <a:highlight>
                  <a:srgbClr val="FFFFFF"/>
                </a:highlight>
                <a:latin typeface="Google Sans"/>
              </a:rPr>
              <a:t>. This is useful for beans that are not thread-safe or that need to be customized for each request.</a:t>
            </a:r>
          </a:p>
          <a:p>
            <a:pPr algn="l"/>
            <a:r>
              <a:rPr lang="en-US" b="0" i="0" dirty="0">
                <a:solidFill>
                  <a:srgbClr val="001D35"/>
                </a:solidFill>
                <a:effectLst/>
                <a:highlight>
                  <a:srgbClr val="FFFFFF"/>
                </a:highlight>
                <a:latin typeface="Google Sans"/>
              </a:rPr>
              <a:t>The </a:t>
            </a:r>
            <a:r>
              <a:rPr lang="en-US" b="1" i="1" dirty="0">
                <a:solidFill>
                  <a:srgbClr val="C00000"/>
                </a:solidFill>
                <a:effectLst/>
                <a:highlight>
                  <a:srgbClr val="FFFFFF"/>
                </a:highlight>
                <a:latin typeface="Google Sans"/>
              </a:rPr>
              <a:t>request scope </a:t>
            </a:r>
            <a:r>
              <a:rPr lang="en-US" b="0" i="0" dirty="0">
                <a:solidFill>
                  <a:srgbClr val="001D35"/>
                </a:solidFill>
                <a:effectLst/>
                <a:highlight>
                  <a:srgbClr val="FFFFFF"/>
                </a:highlight>
                <a:latin typeface="Google Sans"/>
              </a:rPr>
              <a:t>creates a new instance of the bean for each HTTP request. This is useful for beans that need to be associated with a specific request, such as a database connection or a shopping cart.</a:t>
            </a:r>
          </a:p>
          <a:p>
            <a:pPr algn="l"/>
            <a:r>
              <a:rPr lang="en-US" b="0" i="0" dirty="0">
                <a:solidFill>
                  <a:srgbClr val="001D35"/>
                </a:solidFill>
                <a:effectLst/>
                <a:highlight>
                  <a:srgbClr val="FFFFFF"/>
                </a:highlight>
                <a:latin typeface="Google Sans"/>
              </a:rPr>
              <a:t>The </a:t>
            </a:r>
            <a:r>
              <a:rPr lang="en-US" b="1" i="1" dirty="0">
                <a:solidFill>
                  <a:srgbClr val="C00000"/>
                </a:solidFill>
                <a:effectLst/>
                <a:highlight>
                  <a:srgbClr val="FFFFFF"/>
                </a:highlight>
                <a:latin typeface="Google Sans"/>
              </a:rPr>
              <a:t>session scope </a:t>
            </a:r>
            <a:r>
              <a:rPr lang="en-US" b="0" i="0" dirty="0">
                <a:solidFill>
                  <a:srgbClr val="001D35"/>
                </a:solidFill>
                <a:effectLst/>
                <a:highlight>
                  <a:srgbClr val="FFFFFF"/>
                </a:highlight>
                <a:latin typeface="Google Sans"/>
              </a:rPr>
              <a:t>creates a new instance of the bean for each user session. This is useful for beans that need to be associated with a specific user, such as a user profile or a shopping cart.</a:t>
            </a:r>
          </a:p>
          <a:p>
            <a:pPr algn="l"/>
            <a:r>
              <a:rPr lang="en-US" b="0" i="0" dirty="0">
                <a:solidFill>
                  <a:srgbClr val="001D35"/>
                </a:solidFill>
                <a:effectLst/>
                <a:highlight>
                  <a:srgbClr val="FFFFFF"/>
                </a:highlight>
                <a:latin typeface="Google Sans"/>
              </a:rPr>
              <a:t>The </a:t>
            </a:r>
            <a:r>
              <a:rPr lang="en-US" b="1" i="1" dirty="0">
                <a:solidFill>
                  <a:srgbClr val="C00000"/>
                </a:solidFill>
                <a:effectLst/>
                <a:highlight>
                  <a:srgbClr val="FFFFFF"/>
                </a:highlight>
                <a:latin typeface="Google Sans"/>
              </a:rPr>
              <a:t>global session scope </a:t>
            </a:r>
            <a:r>
              <a:rPr lang="en-US" b="0" i="0" dirty="0">
                <a:solidFill>
                  <a:srgbClr val="001D35"/>
                </a:solidFill>
                <a:effectLst/>
                <a:highlight>
                  <a:srgbClr val="FFFFFF"/>
                </a:highlight>
                <a:latin typeface="Google Sans"/>
              </a:rPr>
              <a:t>creates a new instance of the bean for each user session across all applications in the same cluster. This is useful for beans that need to be shared across multiple applications, such as a user profile or a shopping cart.</a:t>
            </a:r>
          </a:p>
          <a:p>
            <a:endParaRPr lang="en-IN" dirty="0"/>
          </a:p>
        </p:txBody>
      </p:sp>
    </p:spTree>
    <p:extLst>
      <p:ext uri="{BB962C8B-B14F-4D97-AF65-F5344CB8AC3E}">
        <p14:creationId xmlns:p14="http://schemas.microsoft.com/office/powerpoint/2010/main" val="3327622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EEE-770D-08EA-1EA1-91C8769295F8}"/>
              </a:ext>
            </a:extLst>
          </p:cNvPr>
          <p:cNvSpPr>
            <a:spLocks noGrp="1"/>
          </p:cNvSpPr>
          <p:nvPr>
            <p:ph type="title"/>
          </p:nvPr>
        </p:nvSpPr>
        <p:spPr>
          <a:xfrm>
            <a:off x="838200" y="365126"/>
            <a:ext cx="10515600" cy="804914"/>
          </a:xfrm>
        </p:spPr>
        <p:txBody>
          <a:bodyPr/>
          <a:lstStyle/>
          <a:p>
            <a:r>
              <a:rPr lang="en-IN" dirty="0">
                <a:solidFill>
                  <a:srgbClr val="00B0F0"/>
                </a:solidFill>
              </a:rPr>
              <a:t>BEAN SCOPE</a:t>
            </a:r>
            <a:endParaRPr lang="en-IN" dirty="0"/>
          </a:p>
        </p:txBody>
      </p:sp>
      <p:sp>
        <p:nvSpPr>
          <p:cNvPr id="3" name="Content Placeholder 2">
            <a:extLst>
              <a:ext uri="{FF2B5EF4-FFF2-40B4-BE49-F238E27FC236}">
                <a16:creationId xmlns:a16="http://schemas.microsoft.com/office/drawing/2014/main" id="{5EF7ECD5-5A39-F7D7-0484-A0E22F8FC148}"/>
              </a:ext>
            </a:extLst>
          </p:cNvPr>
          <p:cNvSpPr>
            <a:spLocks noGrp="1"/>
          </p:cNvSpPr>
          <p:nvPr>
            <p:ph idx="1"/>
          </p:nvPr>
        </p:nvSpPr>
        <p:spPr>
          <a:xfrm>
            <a:off x="838200" y="1307691"/>
            <a:ext cx="10515600" cy="1445342"/>
          </a:xfrm>
        </p:spPr>
        <p:txBody>
          <a:bodyPr/>
          <a:lstStyle/>
          <a:p>
            <a:r>
              <a:rPr lang="en-US" b="0" i="0" dirty="0">
                <a:solidFill>
                  <a:srgbClr val="001D35"/>
                </a:solidFill>
                <a:effectLst/>
                <a:highlight>
                  <a:srgbClr val="FFFFFF"/>
                </a:highlight>
                <a:latin typeface="Google Sans"/>
              </a:rPr>
              <a:t>You can specify the scope of a bean using the </a:t>
            </a:r>
            <a:r>
              <a:rPr lang="en-US" b="0" i="1" dirty="0">
                <a:solidFill>
                  <a:srgbClr val="C00000"/>
                </a:solidFill>
                <a:effectLst/>
                <a:highlight>
                  <a:srgbClr val="FFFFFF"/>
                </a:highlight>
                <a:latin typeface="Google Sans"/>
              </a:rPr>
              <a:t>@Scope </a:t>
            </a:r>
            <a:r>
              <a:rPr lang="en-US" b="0" i="0" dirty="0">
                <a:solidFill>
                  <a:srgbClr val="001D35"/>
                </a:solidFill>
                <a:effectLst/>
                <a:highlight>
                  <a:srgbClr val="FFFFFF"/>
                </a:highlight>
                <a:latin typeface="Google Sans"/>
              </a:rPr>
              <a:t>annotation. For example, the following code creates a bean with the prototype scope:</a:t>
            </a:r>
            <a:endParaRPr lang="en-IN" dirty="0"/>
          </a:p>
        </p:txBody>
      </p:sp>
      <p:sp>
        <p:nvSpPr>
          <p:cNvPr id="7" name="TextBox 6">
            <a:extLst>
              <a:ext uri="{FF2B5EF4-FFF2-40B4-BE49-F238E27FC236}">
                <a16:creationId xmlns:a16="http://schemas.microsoft.com/office/drawing/2014/main" id="{40D5143F-4A29-60C1-FDCC-D463996A85FB}"/>
              </a:ext>
            </a:extLst>
          </p:cNvPr>
          <p:cNvSpPr txBox="1"/>
          <p:nvPr/>
        </p:nvSpPr>
        <p:spPr>
          <a:xfrm>
            <a:off x="2499852" y="2867050"/>
            <a:ext cx="6096000" cy="2031325"/>
          </a:xfrm>
          <a:prstGeom prst="rect">
            <a:avLst/>
          </a:prstGeom>
          <a:noFill/>
        </p:spPr>
        <p:txBody>
          <a:bodyPr wrap="square">
            <a:spAutoFit/>
          </a:bodyPr>
          <a:lstStyle/>
          <a:p>
            <a:pPr marL="0" marR="0">
              <a:spcBef>
                <a:spcPts val="0"/>
              </a:spcBef>
              <a:spcAft>
                <a:spcPts val="0"/>
              </a:spcAft>
            </a:pPr>
            <a:r>
              <a:rPr lang="en-US" sz="1800" dirty="0">
                <a:solidFill>
                  <a:srgbClr val="646464"/>
                </a:solidFill>
                <a:effectLst/>
                <a:highlight>
                  <a:srgbClr val="FFFF00"/>
                </a:highlight>
                <a:latin typeface="Consolas" panose="020B0609020204030204" pitchFamily="49" charset="0"/>
              </a:rPr>
              <a:t>@</a:t>
            </a:r>
            <a:r>
              <a:rPr lang="en-US" sz="1800" u="sng" dirty="0">
                <a:solidFill>
                  <a:srgbClr val="000000"/>
                </a:solidFill>
                <a:effectLst/>
                <a:highlight>
                  <a:srgbClr val="FFFF00"/>
                </a:highlight>
                <a:latin typeface="Consolas" panose="020B0609020204030204" pitchFamily="49" charset="0"/>
              </a:rPr>
              <a:t>Scope</a:t>
            </a:r>
            <a:r>
              <a:rPr lang="en-US" sz="1800" dirty="0">
                <a:solidFill>
                  <a:srgbClr val="000000"/>
                </a:solidFill>
                <a:effectLst/>
                <a:highlight>
                  <a:srgbClr val="FFFF00"/>
                </a:highlight>
                <a:latin typeface="Consolas" panose="020B0609020204030204" pitchFamily="49" charset="0"/>
              </a:rPr>
              <a:t>(</a:t>
            </a:r>
            <a:r>
              <a:rPr lang="en-US" sz="1800" dirty="0">
                <a:solidFill>
                  <a:srgbClr val="2A00FF"/>
                </a:solidFill>
                <a:effectLst/>
                <a:highlight>
                  <a:srgbClr val="FFFF00"/>
                </a:highlight>
                <a:latin typeface="Consolas" panose="020B0609020204030204" pitchFamily="49" charset="0"/>
              </a:rPr>
              <a:t>"prototype"</a:t>
            </a:r>
            <a:r>
              <a:rPr lang="en-US" sz="1800" dirty="0">
                <a:solidFill>
                  <a:srgbClr val="000000"/>
                </a:solidFill>
                <a:effectLst/>
                <a:highlight>
                  <a:srgbClr val="FFFF00"/>
                </a:highlight>
                <a:latin typeface="Consolas" panose="020B0609020204030204" pitchFamily="49" charset="0"/>
              </a:rPr>
              <a:t>)</a:t>
            </a:r>
          </a:p>
          <a:p>
            <a:pPr marL="0" marR="0">
              <a:spcBef>
                <a:spcPts val="0"/>
              </a:spcBef>
              <a:spcAft>
                <a:spcPts val="0"/>
              </a:spcAft>
            </a:pPr>
            <a:r>
              <a:rPr lang="en-US" sz="1800" b="1" dirty="0">
                <a:solidFill>
                  <a:srgbClr val="7F0055"/>
                </a:solidFill>
                <a:effectLst/>
                <a:highlight>
                  <a:srgbClr val="FFFFFF"/>
                </a:highlight>
                <a:latin typeface="Consolas" panose="020B0609020204030204" pitchFamily="49" charset="0"/>
              </a:rPr>
              <a:t>public</a:t>
            </a:r>
            <a:r>
              <a:rPr lang="en-US" sz="1800" dirty="0">
                <a:solidFill>
                  <a:srgbClr val="000000"/>
                </a:solidFill>
                <a:effectLst/>
                <a:highlight>
                  <a:srgbClr val="FFFFFF"/>
                </a:highlight>
                <a:latin typeface="Consolas" panose="020B0609020204030204" pitchFamily="49" charset="0"/>
              </a:rPr>
              <a:t> </a:t>
            </a:r>
            <a:r>
              <a:rPr lang="en-US" sz="1800" b="1" dirty="0">
                <a:solidFill>
                  <a:srgbClr val="7F0055"/>
                </a:solidFill>
                <a:effectLst/>
                <a:highlight>
                  <a:srgbClr val="FFFFFF"/>
                </a:highlight>
                <a:latin typeface="Consolas" panose="020B0609020204030204" pitchFamily="49" charset="0"/>
              </a:rPr>
              <a:t>class</a:t>
            </a:r>
            <a:r>
              <a:rPr lang="en-US" sz="1800" dirty="0">
                <a:solidFill>
                  <a:srgbClr val="000000"/>
                </a:solidFill>
                <a:effectLst/>
                <a:highlight>
                  <a:srgbClr val="FFFFFF"/>
                </a:highlight>
                <a:latin typeface="Consolas" panose="020B0609020204030204" pitchFamily="49" charset="0"/>
              </a:rPr>
              <a:t> </a:t>
            </a:r>
            <a:r>
              <a:rPr lang="en-US" sz="1800" u="sng" dirty="0" err="1">
                <a:solidFill>
                  <a:srgbClr val="000000"/>
                </a:solidFill>
                <a:effectLst/>
                <a:highlight>
                  <a:srgbClr val="FFFFFF"/>
                </a:highlight>
                <a:latin typeface="Consolas" panose="020B0609020204030204" pitchFamily="49" charset="0"/>
              </a:rPr>
              <a:t>MyBean</a:t>
            </a:r>
            <a:r>
              <a:rPr lang="en-US" sz="1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1800" dirty="0">
                <a:solidFill>
                  <a:srgbClr val="3F7F5F"/>
                </a:solidFill>
                <a:effectLst/>
                <a:highlight>
                  <a:srgbClr val="FFFFFF"/>
                </a:highlight>
                <a:latin typeface="Consolas" panose="020B0609020204030204" pitchFamily="49" charset="0"/>
              </a:rPr>
              <a:t>// ...</a:t>
            </a:r>
            <a:endParaRPr lang="en-US" sz="18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US"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endParaRPr lang="en-US" dirty="0">
              <a:solidFill>
                <a:srgbClr val="000000"/>
              </a:solidFill>
              <a:highlight>
                <a:srgbClr val="FFFFFF"/>
              </a:highlight>
              <a:latin typeface="Consolas" panose="020B0609020204030204" pitchFamily="49" charset="0"/>
            </a:endParaRPr>
          </a:p>
          <a:p>
            <a:pPr marL="0" marR="0">
              <a:spcBef>
                <a:spcPts val="0"/>
              </a:spcBef>
              <a:spcAft>
                <a:spcPts val="0"/>
              </a:spcAft>
            </a:pPr>
            <a:endParaRPr lang="en-US" sz="1800" dirty="0">
              <a:solidFill>
                <a:srgbClr val="000000"/>
              </a:solidFill>
              <a:effectLst/>
              <a:highlight>
                <a:srgbClr val="FFFFFF"/>
              </a:highlight>
              <a:latin typeface="Consolas" panose="020B0609020204030204" pitchFamily="49" charset="0"/>
            </a:endParaRPr>
          </a:p>
          <a:p>
            <a:pPr marL="0" marR="0" algn="ctr">
              <a:spcBef>
                <a:spcPts val="0"/>
              </a:spcBef>
              <a:spcAft>
                <a:spcPts val="0"/>
              </a:spcAft>
            </a:pPr>
            <a:r>
              <a:rPr lang="en-US" dirty="0">
                <a:solidFill>
                  <a:srgbClr val="000000"/>
                </a:solidFill>
                <a:highlight>
                  <a:srgbClr val="FFFFFF"/>
                </a:highlight>
                <a:latin typeface="Consolas" panose="020B0609020204030204" pitchFamily="49" charset="0"/>
              </a:rPr>
              <a:t>OR</a:t>
            </a:r>
            <a:endParaRPr lang="en-US" sz="1800" dirty="0">
              <a:solidFill>
                <a:srgbClr val="000000"/>
              </a:solidFill>
              <a:effectLst/>
              <a:highlight>
                <a:srgbClr val="FFFFFF"/>
              </a:highlight>
              <a:latin typeface="Consolas" panose="020B0609020204030204" pitchFamily="49" charset="0"/>
            </a:endParaRPr>
          </a:p>
        </p:txBody>
      </p:sp>
      <p:sp>
        <p:nvSpPr>
          <p:cNvPr id="9" name="TextBox 8">
            <a:extLst>
              <a:ext uri="{FF2B5EF4-FFF2-40B4-BE49-F238E27FC236}">
                <a16:creationId xmlns:a16="http://schemas.microsoft.com/office/drawing/2014/main" id="{EDE2034B-3583-834B-0D2D-BAE3FD8DF785}"/>
              </a:ext>
            </a:extLst>
          </p:cNvPr>
          <p:cNvSpPr txBox="1"/>
          <p:nvPr/>
        </p:nvSpPr>
        <p:spPr>
          <a:xfrm>
            <a:off x="2330245" y="5129723"/>
            <a:ext cx="8209935" cy="1200329"/>
          </a:xfrm>
          <a:prstGeom prst="rect">
            <a:avLst/>
          </a:prstGeom>
          <a:noFill/>
        </p:spPr>
        <p:txBody>
          <a:bodyPr wrap="square">
            <a:spAutoFit/>
          </a:bodyPr>
          <a:lstStyle/>
          <a:p>
            <a:pPr marL="0" marR="0">
              <a:spcBef>
                <a:spcPts val="0"/>
              </a:spcBef>
              <a:spcAft>
                <a:spcPts val="0"/>
              </a:spcAft>
            </a:pPr>
            <a:r>
              <a:rPr lang="en-IN" sz="1800" dirty="0">
                <a:solidFill>
                  <a:srgbClr val="008080"/>
                </a:solidFill>
                <a:effectLst/>
                <a:highlight>
                  <a:srgbClr val="FFFFFF"/>
                </a:highlight>
                <a:latin typeface="Consolas" panose="020B0609020204030204" pitchFamily="49" charset="0"/>
              </a:rPr>
              <a:t>&lt;</a:t>
            </a:r>
            <a:r>
              <a:rPr lang="en-IN" sz="1800" u="sng" dirty="0">
                <a:solidFill>
                  <a:srgbClr val="0066CC"/>
                </a:solidFill>
                <a:effectLst/>
                <a:highlight>
                  <a:srgbClr val="D4D4D4"/>
                </a:highlight>
                <a:latin typeface="Consolas" panose="020B0609020204030204" pitchFamily="49" charset="0"/>
              </a:rPr>
              <a:t>bean</a:t>
            </a:r>
            <a:r>
              <a:rPr lang="en-IN" sz="1800" dirty="0">
                <a:solidFill>
                  <a:srgbClr val="000000"/>
                </a:solidFill>
                <a:effectLst/>
                <a:highlight>
                  <a:srgbClr val="FFFFFF"/>
                </a:highlight>
                <a:latin typeface="Consolas" panose="020B0609020204030204" pitchFamily="49" charset="0"/>
              </a:rPr>
              <a:t> </a:t>
            </a:r>
            <a:r>
              <a:rPr lang="en-IN" sz="1800" dirty="0">
                <a:solidFill>
                  <a:srgbClr val="7F007F"/>
                </a:solidFill>
                <a:effectLst/>
                <a:highlight>
                  <a:srgbClr val="FFFFFF"/>
                </a:highlight>
                <a:latin typeface="Consolas" panose="020B0609020204030204" pitchFamily="49" charset="0"/>
              </a:rPr>
              <a:t>class</a:t>
            </a:r>
            <a:r>
              <a:rPr lang="en-IN" sz="1800" dirty="0">
                <a:solidFill>
                  <a:srgbClr val="000000"/>
                </a:solidFill>
                <a:effectLst/>
                <a:highlight>
                  <a:srgbClr val="FFFFFF"/>
                </a:highlight>
                <a:latin typeface="Consolas" panose="020B0609020204030204" pitchFamily="49" charset="0"/>
              </a:rPr>
              <a:t>=</a:t>
            </a:r>
            <a:r>
              <a:rPr lang="en-IN" sz="1800" i="1" dirty="0">
                <a:solidFill>
                  <a:srgbClr val="2A00FF"/>
                </a:solidFill>
                <a:effectLst/>
                <a:highlight>
                  <a:srgbClr val="FFFFFF"/>
                </a:highlight>
                <a:latin typeface="Consolas" panose="020B0609020204030204" pitchFamily="49" charset="0"/>
              </a:rPr>
              <a:t>"</a:t>
            </a:r>
            <a:r>
              <a:rPr lang="en-IN" sz="1800" i="1" dirty="0" err="1">
                <a:solidFill>
                  <a:srgbClr val="2A00FF"/>
                </a:solidFill>
                <a:effectLst/>
                <a:highlight>
                  <a:srgbClr val="FFFFFF"/>
                </a:highlight>
                <a:latin typeface="Consolas" panose="020B0609020204030204" pitchFamily="49" charset="0"/>
              </a:rPr>
              <a:t>com.test.DIDemo.Employee</a:t>
            </a:r>
            <a:r>
              <a:rPr lang="en-IN" sz="1800" i="1" dirty="0">
                <a:solidFill>
                  <a:srgbClr val="2A00FF"/>
                </a:solidFill>
                <a:effectLst/>
                <a:highlight>
                  <a:srgbClr val="FFFFFF"/>
                </a:highlight>
                <a:latin typeface="Consolas" panose="020B0609020204030204" pitchFamily="49" charset="0"/>
              </a:rPr>
              <a:t>"</a:t>
            </a:r>
            <a:r>
              <a:rPr lang="en-IN" sz="1800" dirty="0">
                <a:solidFill>
                  <a:srgbClr val="000000"/>
                </a:solidFill>
                <a:effectLst/>
                <a:highlight>
                  <a:srgbClr val="FFFFFF"/>
                </a:highlight>
                <a:latin typeface="Consolas" panose="020B0609020204030204" pitchFamily="49" charset="0"/>
              </a:rPr>
              <a:t> </a:t>
            </a:r>
            <a:r>
              <a:rPr lang="en-IN" sz="1800" dirty="0">
                <a:solidFill>
                  <a:srgbClr val="7F007F"/>
                </a:solidFill>
                <a:effectLst/>
                <a:highlight>
                  <a:srgbClr val="FFFFFF"/>
                </a:highlight>
                <a:latin typeface="Consolas" panose="020B0609020204030204" pitchFamily="49" charset="0"/>
              </a:rPr>
              <a:t>name</a:t>
            </a:r>
            <a:r>
              <a:rPr lang="en-IN" sz="1800" dirty="0">
                <a:solidFill>
                  <a:srgbClr val="000000"/>
                </a:solidFill>
                <a:effectLst/>
                <a:highlight>
                  <a:srgbClr val="FFFFFF"/>
                </a:highlight>
                <a:latin typeface="Consolas" panose="020B0609020204030204" pitchFamily="49" charset="0"/>
              </a:rPr>
              <a:t>=</a:t>
            </a:r>
            <a:r>
              <a:rPr lang="en-IN" sz="1800" i="1" dirty="0">
                <a:solidFill>
                  <a:srgbClr val="2A00FF"/>
                </a:solidFill>
                <a:effectLst/>
                <a:highlight>
                  <a:srgbClr val="FFFFFF"/>
                </a:highlight>
                <a:latin typeface="Consolas" panose="020B0609020204030204" pitchFamily="49" charset="0"/>
              </a:rPr>
              <a:t>"stud1"</a:t>
            </a:r>
            <a:r>
              <a:rPr lang="en-IN" sz="1800" dirty="0">
                <a:solidFill>
                  <a:srgbClr val="000000"/>
                </a:solidFill>
                <a:effectLst/>
                <a:highlight>
                  <a:srgbClr val="FFFFFF"/>
                </a:highlight>
                <a:latin typeface="Consolas" panose="020B0609020204030204" pitchFamily="49" charset="0"/>
              </a:rPr>
              <a:t> </a:t>
            </a:r>
            <a:r>
              <a:rPr lang="en-IN" sz="1800" dirty="0">
                <a:solidFill>
                  <a:srgbClr val="7F007F"/>
                </a:solidFill>
                <a:effectLst/>
                <a:highlight>
                  <a:srgbClr val="FFFF00"/>
                </a:highlight>
                <a:latin typeface="Consolas" panose="020B0609020204030204" pitchFamily="49" charset="0"/>
              </a:rPr>
              <a:t>scope</a:t>
            </a:r>
            <a:r>
              <a:rPr lang="en-IN" sz="1800" dirty="0">
                <a:solidFill>
                  <a:srgbClr val="000000"/>
                </a:solidFill>
                <a:effectLst/>
                <a:highlight>
                  <a:srgbClr val="FFFF00"/>
                </a:highlight>
                <a:latin typeface="Consolas" panose="020B0609020204030204" pitchFamily="49" charset="0"/>
              </a:rPr>
              <a:t>=</a:t>
            </a:r>
            <a:r>
              <a:rPr lang="en-IN" sz="1800" i="1" dirty="0">
                <a:solidFill>
                  <a:srgbClr val="2A00FF"/>
                </a:solidFill>
                <a:effectLst/>
                <a:highlight>
                  <a:srgbClr val="FFFF00"/>
                </a:highlight>
                <a:latin typeface="Consolas" panose="020B0609020204030204" pitchFamily="49" charset="0"/>
              </a:rPr>
              <a:t>"request"</a:t>
            </a:r>
            <a:r>
              <a:rPr lang="en-IN" sz="1800" dirty="0">
                <a:solidFill>
                  <a:srgbClr val="008080"/>
                </a:solidFill>
                <a:effectLst/>
                <a:highlight>
                  <a:srgbClr val="FFFF00"/>
                </a:highlight>
                <a:latin typeface="Consolas" panose="020B0609020204030204" pitchFamily="49" charset="0"/>
              </a:rPr>
              <a:t>&gt;</a:t>
            </a:r>
            <a:r>
              <a:rPr lang="en-IN" sz="1800" dirty="0">
                <a:solidFill>
                  <a:srgbClr val="000000"/>
                </a:solidFill>
                <a:effectLst/>
                <a:highlight>
                  <a:srgbClr val="FFFF00"/>
                </a:highlight>
                <a:latin typeface="Consolas" panose="020B0609020204030204" pitchFamily="49" charset="0"/>
              </a:rPr>
              <a:t> </a:t>
            </a:r>
          </a:p>
          <a:p>
            <a:pPr marL="0" marR="0">
              <a:spcBef>
                <a:spcPts val="0"/>
              </a:spcBef>
              <a:spcAft>
                <a:spcPts val="0"/>
              </a:spcAft>
            </a:pPr>
            <a:r>
              <a:rPr lang="en-IN" sz="1800" dirty="0">
                <a:solidFill>
                  <a:srgbClr val="008080"/>
                </a:solidFill>
                <a:effectLst/>
                <a:highlight>
                  <a:srgbClr val="FFFFFF"/>
                </a:highlight>
                <a:latin typeface="Consolas" panose="020B0609020204030204" pitchFamily="49" charset="0"/>
              </a:rPr>
              <a:t>&lt;</a:t>
            </a:r>
            <a:r>
              <a:rPr lang="en-IN" sz="1800" dirty="0">
                <a:solidFill>
                  <a:srgbClr val="3F7F7F"/>
                </a:solidFill>
                <a:effectLst/>
                <a:highlight>
                  <a:srgbClr val="FFFFFF"/>
                </a:highlight>
                <a:latin typeface="Consolas" panose="020B0609020204030204" pitchFamily="49" charset="0"/>
              </a:rPr>
              <a:t>property…</a:t>
            </a:r>
          </a:p>
          <a:p>
            <a:pPr marL="0" marR="0">
              <a:spcBef>
                <a:spcPts val="0"/>
              </a:spcBef>
              <a:spcAft>
                <a:spcPts val="0"/>
              </a:spcAft>
            </a:pPr>
            <a:r>
              <a:rPr lang="en-IN" sz="1800" dirty="0">
                <a:solidFill>
                  <a:srgbClr val="008080"/>
                </a:solidFill>
                <a:effectLst/>
                <a:highlight>
                  <a:srgbClr val="FFFFFF"/>
                </a:highlight>
                <a:latin typeface="Consolas" panose="020B0609020204030204" pitchFamily="49" charset="0"/>
              </a:rPr>
              <a:t>&lt;/</a:t>
            </a:r>
            <a:r>
              <a:rPr lang="en-IN" sz="1800" dirty="0">
                <a:solidFill>
                  <a:srgbClr val="3F7F7F"/>
                </a:solidFill>
                <a:effectLst/>
                <a:highlight>
                  <a:srgbClr val="D4D4D4"/>
                </a:highlight>
                <a:latin typeface="Consolas" panose="020B0609020204030204" pitchFamily="49" charset="0"/>
              </a:rPr>
              <a:t>bean</a:t>
            </a:r>
            <a:r>
              <a:rPr lang="en-IN" sz="1800" dirty="0">
                <a:solidFill>
                  <a:srgbClr val="008080"/>
                </a:solidFill>
                <a:effectLst/>
                <a:highlight>
                  <a:srgbClr val="FFFFFF"/>
                </a:highlight>
                <a:latin typeface="Consolas" panose="020B0609020204030204" pitchFamily="49" charset="0"/>
              </a:rPr>
              <a:t>&gt;</a:t>
            </a:r>
            <a:endParaRPr lang="en-IN" sz="180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3624248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AF11-FE98-914B-0039-5818AB846940}"/>
              </a:ext>
            </a:extLst>
          </p:cNvPr>
          <p:cNvSpPr>
            <a:spLocks noGrp="1"/>
          </p:cNvSpPr>
          <p:nvPr>
            <p:ph type="title"/>
          </p:nvPr>
        </p:nvSpPr>
        <p:spPr>
          <a:xfrm>
            <a:off x="838200" y="365125"/>
            <a:ext cx="10515600" cy="844243"/>
          </a:xfrm>
        </p:spPr>
        <p:txBody>
          <a:bodyPr/>
          <a:lstStyle/>
          <a:p>
            <a:pPr algn="ctr"/>
            <a:r>
              <a:rPr lang="en-US" i="0" dirty="0" err="1">
                <a:solidFill>
                  <a:srgbClr val="00B0F0"/>
                </a:solidFill>
                <a:effectLst/>
                <a:highlight>
                  <a:srgbClr val="FFFFFF"/>
                </a:highlight>
                <a:latin typeface="Nunito" pitchFamily="2" charset="0"/>
              </a:rPr>
              <a:t>Autowiring</a:t>
            </a:r>
            <a:endParaRPr lang="en-IN" dirty="0">
              <a:solidFill>
                <a:srgbClr val="00B0F0"/>
              </a:solidFill>
            </a:endParaRPr>
          </a:p>
        </p:txBody>
      </p:sp>
      <p:sp>
        <p:nvSpPr>
          <p:cNvPr id="3" name="Content Placeholder 2">
            <a:extLst>
              <a:ext uri="{FF2B5EF4-FFF2-40B4-BE49-F238E27FC236}">
                <a16:creationId xmlns:a16="http://schemas.microsoft.com/office/drawing/2014/main" id="{A43AEA48-BF43-3E85-3538-30F9A415CE32}"/>
              </a:ext>
            </a:extLst>
          </p:cNvPr>
          <p:cNvSpPr>
            <a:spLocks noGrp="1"/>
          </p:cNvSpPr>
          <p:nvPr>
            <p:ph idx="1"/>
          </p:nvPr>
        </p:nvSpPr>
        <p:spPr>
          <a:xfrm>
            <a:off x="838200" y="1209368"/>
            <a:ext cx="10515600" cy="4967595"/>
          </a:xfrm>
        </p:spPr>
        <p:txBody>
          <a:bodyPr/>
          <a:lstStyle/>
          <a:p>
            <a:r>
              <a:rPr lang="en-US" b="1" i="0" dirty="0" err="1">
                <a:solidFill>
                  <a:srgbClr val="273239"/>
                </a:solidFill>
                <a:effectLst/>
                <a:highlight>
                  <a:srgbClr val="FFFFFF"/>
                </a:highlight>
                <a:latin typeface="Nunito" pitchFamily="2" charset="0"/>
              </a:rPr>
              <a:t>Autowiring</a:t>
            </a:r>
            <a:r>
              <a:rPr lang="en-US" b="0" i="0" dirty="0">
                <a:solidFill>
                  <a:srgbClr val="273239"/>
                </a:solidFill>
                <a:effectLst/>
                <a:highlight>
                  <a:srgbClr val="FFFFFF"/>
                </a:highlight>
                <a:latin typeface="Nunito" pitchFamily="2" charset="0"/>
              </a:rPr>
              <a:t> in the Spring framework can inject dependencies automatically. </a:t>
            </a:r>
          </a:p>
          <a:p>
            <a:r>
              <a:rPr lang="en-US" b="0" i="0" dirty="0">
                <a:solidFill>
                  <a:srgbClr val="273239"/>
                </a:solidFill>
                <a:effectLst/>
                <a:highlight>
                  <a:srgbClr val="FFFFFF"/>
                </a:highlight>
                <a:latin typeface="Nunito" pitchFamily="2" charset="0"/>
              </a:rPr>
              <a:t>The Spring container detects those dependencies specified in the configuration file and the relationship between the </a:t>
            </a:r>
            <a:r>
              <a:rPr lang="en-US" b="0" i="0" dirty="0" err="1">
                <a:solidFill>
                  <a:srgbClr val="273239"/>
                </a:solidFill>
                <a:effectLst/>
                <a:highlight>
                  <a:srgbClr val="FFFFFF"/>
                </a:highlight>
                <a:latin typeface="Nunito" pitchFamily="2" charset="0"/>
              </a:rPr>
              <a:t>beans.This</a:t>
            </a:r>
            <a:r>
              <a:rPr lang="en-US" b="0" i="0" dirty="0">
                <a:solidFill>
                  <a:srgbClr val="273239"/>
                </a:solidFill>
                <a:effectLst/>
                <a:highlight>
                  <a:srgbClr val="FFFFFF"/>
                </a:highlight>
                <a:latin typeface="Nunito" pitchFamily="2" charset="0"/>
              </a:rPr>
              <a:t> is referred to as </a:t>
            </a:r>
            <a:r>
              <a:rPr lang="en-US" b="1" i="0" dirty="0" err="1">
                <a:solidFill>
                  <a:srgbClr val="273239"/>
                </a:solidFill>
                <a:effectLst/>
                <a:highlight>
                  <a:srgbClr val="FFFFFF"/>
                </a:highlight>
                <a:latin typeface="Nunito" pitchFamily="2" charset="0"/>
              </a:rPr>
              <a:t>Autowiring</a:t>
            </a:r>
            <a:r>
              <a:rPr lang="en-US" b="1" i="0" dirty="0">
                <a:solidFill>
                  <a:srgbClr val="273239"/>
                </a:solidFill>
                <a:effectLst/>
                <a:highlight>
                  <a:srgbClr val="FFFFFF"/>
                </a:highlight>
                <a:latin typeface="Nunito" pitchFamily="2" charset="0"/>
              </a:rPr>
              <a:t> in Spring</a:t>
            </a:r>
            <a:r>
              <a:rPr lang="en-US" b="0" i="0" dirty="0">
                <a:solidFill>
                  <a:srgbClr val="273239"/>
                </a:solidFill>
                <a:effectLst/>
                <a:highlight>
                  <a:srgbClr val="FFFFFF"/>
                </a:highlight>
                <a:latin typeface="Nunito" pitchFamily="2" charset="0"/>
              </a:rPr>
              <a:t>.</a:t>
            </a:r>
          </a:p>
          <a:p>
            <a:r>
              <a:rPr lang="en-US" b="0" i="0" dirty="0" err="1">
                <a:solidFill>
                  <a:srgbClr val="273239"/>
                </a:solidFill>
                <a:effectLst/>
                <a:highlight>
                  <a:srgbClr val="FFFFFF"/>
                </a:highlight>
                <a:latin typeface="Nunito" pitchFamily="2" charset="0"/>
              </a:rPr>
              <a:t>Autowiring</a:t>
            </a:r>
            <a:r>
              <a:rPr lang="en-US" b="0" i="0" dirty="0">
                <a:solidFill>
                  <a:srgbClr val="273239"/>
                </a:solidFill>
                <a:effectLst/>
                <a:highlight>
                  <a:srgbClr val="FFFFFF"/>
                </a:highlight>
                <a:latin typeface="Nunito" pitchFamily="2" charset="0"/>
              </a:rPr>
              <a:t> in Spring internally uses constructor injection. </a:t>
            </a:r>
          </a:p>
          <a:p>
            <a:r>
              <a:rPr lang="en-US" b="0" i="0" dirty="0">
                <a:solidFill>
                  <a:srgbClr val="273239"/>
                </a:solidFill>
                <a:effectLst/>
                <a:highlight>
                  <a:srgbClr val="FFFFFF"/>
                </a:highlight>
                <a:latin typeface="Nunito" pitchFamily="2" charset="0"/>
              </a:rPr>
              <a:t>An </a:t>
            </a:r>
            <a:r>
              <a:rPr lang="en-US" b="0" i="0" dirty="0" err="1">
                <a:solidFill>
                  <a:srgbClr val="273239"/>
                </a:solidFill>
                <a:effectLst/>
                <a:highlight>
                  <a:srgbClr val="FFFFFF"/>
                </a:highlight>
                <a:latin typeface="Nunito" pitchFamily="2" charset="0"/>
              </a:rPr>
              <a:t>autowired</a:t>
            </a:r>
            <a:r>
              <a:rPr lang="en-US" b="0" i="0" dirty="0">
                <a:solidFill>
                  <a:srgbClr val="273239"/>
                </a:solidFill>
                <a:effectLst/>
                <a:highlight>
                  <a:srgbClr val="FFFFFF"/>
                </a:highlight>
                <a:latin typeface="Nunito" pitchFamily="2" charset="0"/>
              </a:rPr>
              <a:t> application requires fewer lines of code comparatively but at the same time, it provides very little flexibility to the programmer.</a:t>
            </a:r>
          </a:p>
        </p:txBody>
      </p:sp>
    </p:spTree>
    <p:extLst>
      <p:ext uri="{BB962C8B-B14F-4D97-AF65-F5344CB8AC3E}">
        <p14:creationId xmlns:p14="http://schemas.microsoft.com/office/powerpoint/2010/main" val="2861887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C9B64B-BE53-BA0A-2DF2-D3E79E6458ED}"/>
              </a:ext>
            </a:extLst>
          </p:cNvPr>
          <p:cNvGraphicFramePr>
            <a:graphicFrameLocks noGrp="1"/>
          </p:cNvGraphicFramePr>
          <p:nvPr>
            <p:extLst>
              <p:ext uri="{D42A27DB-BD31-4B8C-83A1-F6EECF244321}">
                <p14:modId xmlns:p14="http://schemas.microsoft.com/office/powerpoint/2010/main" val="2421010388"/>
              </p:ext>
            </p:extLst>
          </p:nvPr>
        </p:nvGraphicFramePr>
        <p:xfrm>
          <a:off x="685800" y="297477"/>
          <a:ext cx="10465904" cy="3444240"/>
        </p:xfrm>
        <a:graphic>
          <a:graphicData uri="http://schemas.openxmlformats.org/drawingml/2006/table">
            <a:tbl>
              <a:tblPr/>
              <a:tblGrid>
                <a:gridCol w="1997765">
                  <a:extLst>
                    <a:ext uri="{9D8B030D-6E8A-4147-A177-3AD203B41FA5}">
                      <a16:colId xmlns:a16="http://schemas.microsoft.com/office/drawing/2014/main" val="2763042198"/>
                    </a:ext>
                  </a:extLst>
                </a:gridCol>
                <a:gridCol w="8468139">
                  <a:extLst>
                    <a:ext uri="{9D8B030D-6E8A-4147-A177-3AD203B41FA5}">
                      <a16:colId xmlns:a16="http://schemas.microsoft.com/office/drawing/2014/main" val="1800700806"/>
                    </a:ext>
                  </a:extLst>
                </a:gridCol>
              </a:tblGrid>
              <a:tr h="0">
                <a:tc>
                  <a:txBody>
                    <a:bodyPr/>
                    <a:lstStyle/>
                    <a:p>
                      <a:pPr algn="ctr" rtl="0" fontAlgn="base"/>
                      <a:r>
                        <a:rPr lang="en-IN" sz="2000" b="1">
                          <a:effectLst/>
                        </a:rPr>
                        <a:t>Modes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2000" b="1">
                          <a:effectLst/>
                        </a:rPr>
                        <a:t>Description</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99386814"/>
                  </a:ext>
                </a:extLst>
              </a:tr>
              <a:tr h="0">
                <a:tc>
                  <a:txBody>
                    <a:bodyPr/>
                    <a:lstStyle/>
                    <a:p>
                      <a:pPr algn="ctr" rtl="0" fontAlgn="base"/>
                      <a:r>
                        <a:rPr lang="en-IN" sz="1800" b="0" dirty="0">
                          <a:effectLst/>
                        </a:rPr>
                        <a:t>No</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This mode tells the framework that </a:t>
                      </a:r>
                      <a:r>
                        <a:rPr lang="en-US" sz="1800" b="0" dirty="0" err="1">
                          <a:effectLst/>
                        </a:rPr>
                        <a:t>autowiring</a:t>
                      </a:r>
                      <a:r>
                        <a:rPr lang="en-US" sz="1800" b="0" dirty="0">
                          <a:effectLst/>
                        </a:rPr>
                        <a:t> is not supposed to be done. It is the default mode used by Spring.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0662383"/>
                  </a:ext>
                </a:extLst>
              </a:tr>
              <a:tr h="0">
                <a:tc>
                  <a:txBody>
                    <a:bodyPr/>
                    <a:lstStyle/>
                    <a:p>
                      <a:pPr algn="ctr" rtl="0" fontAlgn="base"/>
                      <a:r>
                        <a:rPr lang="en-IN" sz="1800" b="0">
                          <a:effectLst/>
                        </a:rPr>
                        <a:t>byName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It uses the name of the bean for injecting dependencies.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44971249"/>
                  </a:ext>
                </a:extLst>
              </a:tr>
              <a:tr h="0">
                <a:tc>
                  <a:txBody>
                    <a:bodyPr/>
                    <a:lstStyle/>
                    <a:p>
                      <a:pPr algn="ctr" rtl="0" fontAlgn="base"/>
                      <a:r>
                        <a:rPr lang="en-IN" sz="1800" b="0" dirty="0" err="1">
                          <a:effectLst/>
                        </a:rPr>
                        <a:t>byType</a:t>
                      </a:r>
                      <a:endParaRPr lang="en-IN" sz="180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a:effectLst/>
                        </a:rPr>
                        <a:t>It injects the dependency according to the type of bean.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80100552"/>
                  </a:ext>
                </a:extLst>
              </a:tr>
              <a:tr h="0">
                <a:tc>
                  <a:txBody>
                    <a:bodyPr/>
                    <a:lstStyle/>
                    <a:p>
                      <a:pPr algn="ctr" rtl="0" fontAlgn="base"/>
                      <a:r>
                        <a:rPr lang="en-IN" sz="1800" b="0" dirty="0">
                          <a:effectLst/>
                        </a:rPr>
                        <a:t>Constructor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It injects the required dependencies by invoking the constructor.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1769635"/>
                  </a:ext>
                </a:extLst>
              </a:tr>
              <a:tr h="0">
                <a:tc>
                  <a:txBody>
                    <a:bodyPr/>
                    <a:lstStyle/>
                    <a:p>
                      <a:pPr algn="ctr" rtl="0" fontAlgn="base"/>
                      <a:r>
                        <a:rPr lang="en-IN" sz="1800" b="0" dirty="0">
                          <a:effectLst/>
                        </a:rPr>
                        <a:t>Autodetect(deprecated in Spring 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solidFill>
                            <a:srgbClr val="FF0000"/>
                          </a:solidFill>
                          <a:effectLst/>
                        </a:rPr>
                        <a:t>The autodetect mode uses two other modes for </a:t>
                      </a:r>
                      <a:r>
                        <a:rPr lang="en-US" sz="1800" b="0" dirty="0" err="1">
                          <a:solidFill>
                            <a:srgbClr val="FF0000"/>
                          </a:solidFill>
                          <a:effectLst/>
                        </a:rPr>
                        <a:t>autowiring</a:t>
                      </a:r>
                      <a:r>
                        <a:rPr lang="en-US" sz="1800" b="0" dirty="0">
                          <a:solidFill>
                            <a:srgbClr val="FF0000"/>
                          </a:solidFill>
                          <a:effectLst/>
                        </a:rPr>
                        <a:t> – constructor and </a:t>
                      </a:r>
                      <a:r>
                        <a:rPr lang="en-US" sz="1800" b="0" dirty="0" err="1">
                          <a:solidFill>
                            <a:srgbClr val="FF0000"/>
                          </a:solidFill>
                          <a:effectLst/>
                        </a:rPr>
                        <a:t>byType</a:t>
                      </a:r>
                      <a:r>
                        <a:rPr lang="en-US" sz="1800" b="0" dirty="0">
                          <a:solidFill>
                            <a:srgbClr val="FF0000"/>
                          </a:solidFill>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205709"/>
                  </a:ext>
                </a:extLst>
              </a:tr>
            </a:tbl>
          </a:graphicData>
        </a:graphic>
      </p:graphicFrame>
      <p:sp>
        <p:nvSpPr>
          <p:cNvPr id="7" name="TextBox 6">
            <a:extLst>
              <a:ext uri="{FF2B5EF4-FFF2-40B4-BE49-F238E27FC236}">
                <a16:creationId xmlns:a16="http://schemas.microsoft.com/office/drawing/2014/main" id="{B7B97C8E-3951-93E1-F0C8-3F9A546DA719}"/>
              </a:ext>
            </a:extLst>
          </p:cNvPr>
          <p:cNvSpPr txBox="1"/>
          <p:nvPr/>
        </p:nvSpPr>
        <p:spPr>
          <a:xfrm>
            <a:off x="603801" y="4011593"/>
            <a:ext cx="10816259" cy="1015663"/>
          </a:xfrm>
          <a:prstGeom prst="rect">
            <a:avLst/>
          </a:prstGeom>
          <a:noFill/>
          <a:ln>
            <a:solidFill>
              <a:schemeClr val="accent1"/>
            </a:solidFill>
          </a:ln>
        </p:spPr>
        <p:txBody>
          <a:bodyPr wrap="square">
            <a:spAutoFit/>
          </a:bodyPr>
          <a:lstStyle/>
          <a:p>
            <a:pPr algn="l" fontAlgn="base"/>
            <a:r>
              <a:rPr lang="en-US" sz="2000" b="1" i="0" dirty="0">
                <a:solidFill>
                  <a:srgbClr val="273239"/>
                </a:solidFill>
                <a:effectLst/>
                <a:highlight>
                  <a:srgbClr val="FFFFFF"/>
                </a:highlight>
                <a:latin typeface="Nunito" pitchFamily="2" charset="0"/>
              </a:rPr>
              <a:t>1. No</a:t>
            </a:r>
          </a:p>
          <a:p>
            <a:pPr algn="l" rtl="0" fontAlgn="base"/>
            <a:r>
              <a:rPr lang="en-US" sz="2000" b="0" i="0" dirty="0">
                <a:solidFill>
                  <a:srgbClr val="273239"/>
                </a:solidFill>
                <a:effectLst/>
                <a:highlight>
                  <a:srgbClr val="FFFFFF"/>
                </a:highlight>
                <a:latin typeface="Nunito" pitchFamily="2" charset="0"/>
              </a:rPr>
              <a:t>This mode tells the framework that </a:t>
            </a:r>
            <a:r>
              <a:rPr lang="en-US" sz="2000" b="0" i="0" dirty="0" err="1">
                <a:solidFill>
                  <a:srgbClr val="273239"/>
                </a:solidFill>
                <a:effectLst/>
                <a:highlight>
                  <a:srgbClr val="FFFFFF"/>
                </a:highlight>
                <a:latin typeface="Nunito" pitchFamily="2" charset="0"/>
              </a:rPr>
              <a:t>autowiring</a:t>
            </a:r>
            <a:r>
              <a:rPr lang="en-US" sz="2000" b="0" i="0" dirty="0">
                <a:solidFill>
                  <a:srgbClr val="273239"/>
                </a:solidFill>
                <a:effectLst/>
                <a:highlight>
                  <a:srgbClr val="FFFFFF"/>
                </a:highlight>
                <a:latin typeface="Nunito" pitchFamily="2" charset="0"/>
              </a:rPr>
              <a:t> is not supposed to be done. It is the default mode used by Spring.</a:t>
            </a:r>
          </a:p>
        </p:txBody>
      </p:sp>
    </p:spTree>
    <p:extLst>
      <p:ext uri="{BB962C8B-B14F-4D97-AF65-F5344CB8AC3E}">
        <p14:creationId xmlns:p14="http://schemas.microsoft.com/office/powerpoint/2010/main" val="278154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276C-FBFC-4A46-AF87-066C8A48CA18}"/>
              </a:ext>
            </a:extLst>
          </p:cNvPr>
          <p:cNvSpPr>
            <a:spLocks noGrp="1"/>
          </p:cNvSpPr>
          <p:nvPr>
            <p:ph type="title"/>
          </p:nvPr>
        </p:nvSpPr>
        <p:spPr>
          <a:xfrm>
            <a:off x="838200" y="236790"/>
            <a:ext cx="10515600" cy="629486"/>
          </a:xfrm>
        </p:spPr>
        <p:txBody>
          <a:bodyPr>
            <a:normAutofit fontScale="90000"/>
          </a:bodyPr>
          <a:lstStyle/>
          <a:p>
            <a:pPr algn="ctr"/>
            <a:r>
              <a:rPr lang="en-IN" dirty="0">
                <a:solidFill>
                  <a:srgbClr val="00B0F0"/>
                </a:solidFill>
              </a:rPr>
              <a:t>Advantages</a:t>
            </a:r>
          </a:p>
        </p:txBody>
      </p:sp>
      <p:sp>
        <p:nvSpPr>
          <p:cNvPr id="3" name="Content Placeholder 2">
            <a:extLst>
              <a:ext uri="{FF2B5EF4-FFF2-40B4-BE49-F238E27FC236}">
                <a16:creationId xmlns:a16="http://schemas.microsoft.com/office/drawing/2014/main" id="{40B1041E-8CF5-872E-070D-7F67A1522810}"/>
              </a:ext>
            </a:extLst>
          </p:cNvPr>
          <p:cNvSpPr>
            <a:spLocks noGrp="1"/>
          </p:cNvSpPr>
          <p:nvPr>
            <p:ph idx="1"/>
          </p:nvPr>
        </p:nvSpPr>
        <p:spPr>
          <a:xfrm>
            <a:off x="838200" y="994612"/>
            <a:ext cx="10515600" cy="5182351"/>
          </a:xfrm>
        </p:spPr>
        <p:txBody>
          <a:bodyPr>
            <a:normAutofit fontScale="92500" lnSpcReduction="20000"/>
          </a:bodyPr>
          <a:lstStyle/>
          <a:p>
            <a:r>
              <a:rPr lang="en-IN" dirty="0"/>
              <a:t>Modular and lightweight(lightweight and easy to maintain applications)</a:t>
            </a:r>
          </a:p>
          <a:p>
            <a:r>
              <a:rPr lang="en-IN" dirty="0"/>
              <a:t>Flexible configuration(supports Java-based, XML-based and annotation-based configurations)</a:t>
            </a:r>
          </a:p>
          <a:p>
            <a:r>
              <a:rPr lang="en-IN" dirty="0"/>
              <a:t>Dependency Injection(dependency management)</a:t>
            </a:r>
          </a:p>
          <a:p>
            <a:r>
              <a:rPr lang="en-IN" dirty="0"/>
              <a:t>Aspect oriented programming(Allows developers to separate code from the features like logging, transactions, security etc.)</a:t>
            </a:r>
          </a:p>
          <a:p>
            <a:r>
              <a:rPr lang="en-IN" dirty="0"/>
              <a:t>Easy database handling(reduce boilerplate code increase efficiency)</a:t>
            </a:r>
          </a:p>
          <a:p>
            <a:r>
              <a:rPr lang="en-IN" dirty="0"/>
              <a:t>Testing support</a:t>
            </a:r>
          </a:p>
          <a:p>
            <a:r>
              <a:rPr lang="en-IN" dirty="0"/>
              <a:t>Security(robust framework for implementing authentication, authorization)</a:t>
            </a:r>
          </a:p>
          <a:p>
            <a:r>
              <a:rPr lang="en-IN" dirty="0"/>
              <a:t>High integration capabilities(with other frameworks and technologies like angular, react, JMS, SOAP, REST)</a:t>
            </a:r>
          </a:p>
          <a:p>
            <a:r>
              <a:rPr lang="en-IN" dirty="0"/>
              <a:t>High Scalability</a:t>
            </a:r>
          </a:p>
          <a:p>
            <a:r>
              <a:rPr lang="en-IN" dirty="0"/>
              <a:t>Open-Source</a:t>
            </a:r>
          </a:p>
        </p:txBody>
      </p:sp>
    </p:spTree>
    <p:extLst>
      <p:ext uri="{BB962C8B-B14F-4D97-AF65-F5344CB8AC3E}">
        <p14:creationId xmlns:p14="http://schemas.microsoft.com/office/powerpoint/2010/main" val="387244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4FFC8D-D44E-0570-9381-77F1D809C1F0}"/>
              </a:ext>
            </a:extLst>
          </p:cNvPr>
          <p:cNvSpPr txBox="1"/>
          <p:nvPr/>
        </p:nvSpPr>
        <p:spPr>
          <a:xfrm>
            <a:off x="251098" y="98271"/>
            <a:ext cx="11616223" cy="2554545"/>
          </a:xfrm>
          <a:prstGeom prst="rect">
            <a:avLst/>
          </a:prstGeom>
          <a:noFill/>
          <a:ln>
            <a:solidFill>
              <a:schemeClr val="accent1"/>
            </a:solidFill>
          </a:ln>
        </p:spPr>
        <p:txBody>
          <a:bodyPr wrap="square">
            <a:spAutoFit/>
          </a:bodyPr>
          <a:lstStyle/>
          <a:p>
            <a:r>
              <a:rPr lang="en-US" sz="2000" dirty="0"/>
              <a:t>2. </a:t>
            </a:r>
            <a:r>
              <a:rPr lang="en-US" sz="2000" dirty="0" err="1"/>
              <a:t>byName</a:t>
            </a:r>
            <a:endParaRPr lang="en-US" sz="2000" dirty="0"/>
          </a:p>
          <a:p>
            <a:r>
              <a:rPr lang="en-US" sz="2000" dirty="0"/>
              <a:t>It uses the name of the bean for injecting dependencies. However, it requires that the name of the property and bean must be the same. It invokes the setter method internally for </a:t>
            </a:r>
            <a:r>
              <a:rPr lang="en-US" sz="2000" dirty="0" err="1"/>
              <a:t>autowiring</a:t>
            </a:r>
            <a:r>
              <a:rPr lang="en-US" sz="2000" dirty="0"/>
              <a:t>.</a:t>
            </a:r>
          </a:p>
          <a:p>
            <a:endParaRPr lang="en-US" sz="2000" dirty="0"/>
          </a:p>
          <a:p>
            <a:r>
              <a:rPr lang="en-US" sz="2000" dirty="0"/>
              <a:t>&lt;bean id="state" class=“</a:t>
            </a:r>
            <a:r>
              <a:rPr lang="en-US" sz="2000" dirty="0" err="1"/>
              <a:t>pack.State</a:t>
            </a:r>
            <a:r>
              <a:rPr lang="en-US" sz="2000" dirty="0"/>
              <a:t>"&gt;</a:t>
            </a:r>
          </a:p>
          <a:p>
            <a:r>
              <a:rPr lang="en-US" sz="2000" dirty="0"/>
              <a:t> &lt;property name="name" value="UP" /&gt;</a:t>
            </a:r>
          </a:p>
          <a:p>
            <a:r>
              <a:rPr lang="en-US" sz="2000" dirty="0"/>
              <a:t>&lt;/bean&gt;</a:t>
            </a:r>
          </a:p>
          <a:p>
            <a:r>
              <a:rPr lang="en-US" sz="2000" dirty="0"/>
              <a:t>&lt;bean id="city" class=“</a:t>
            </a:r>
            <a:r>
              <a:rPr lang="en-US" sz="2000" dirty="0" err="1"/>
              <a:t>pack.City</a:t>
            </a:r>
            <a:r>
              <a:rPr lang="en-US" sz="2000" dirty="0"/>
              <a:t>" </a:t>
            </a:r>
            <a:r>
              <a:rPr lang="en-US" sz="2000" dirty="0" err="1"/>
              <a:t>autowire</a:t>
            </a:r>
            <a:r>
              <a:rPr lang="en-US" sz="2000" dirty="0"/>
              <a:t>="</a:t>
            </a:r>
            <a:r>
              <a:rPr lang="en-US" sz="2000" dirty="0" err="1"/>
              <a:t>byName</a:t>
            </a:r>
            <a:r>
              <a:rPr lang="en-US" sz="2000" dirty="0"/>
              <a:t>"&gt;&lt;/bean&gt;</a:t>
            </a:r>
            <a:endParaRPr lang="en-IN" sz="2000" dirty="0"/>
          </a:p>
        </p:txBody>
      </p:sp>
      <p:sp>
        <p:nvSpPr>
          <p:cNvPr id="6" name="TextBox 5">
            <a:extLst>
              <a:ext uri="{FF2B5EF4-FFF2-40B4-BE49-F238E27FC236}">
                <a16:creationId xmlns:a16="http://schemas.microsoft.com/office/drawing/2014/main" id="{D3A54CAC-8F2F-0BB4-26C7-B56D76DD7513}"/>
              </a:ext>
            </a:extLst>
          </p:cNvPr>
          <p:cNvSpPr txBox="1"/>
          <p:nvPr/>
        </p:nvSpPr>
        <p:spPr>
          <a:xfrm>
            <a:off x="251098" y="3429000"/>
            <a:ext cx="11496954" cy="2862322"/>
          </a:xfrm>
          <a:prstGeom prst="rect">
            <a:avLst/>
          </a:prstGeom>
          <a:noFill/>
          <a:ln>
            <a:solidFill>
              <a:schemeClr val="accent1"/>
            </a:solidFill>
          </a:ln>
        </p:spPr>
        <p:txBody>
          <a:bodyPr wrap="square">
            <a:spAutoFit/>
          </a:bodyPr>
          <a:lstStyle/>
          <a:p>
            <a:pPr algn="l" fontAlgn="base"/>
            <a:r>
              <a:rPr lang="en-US" sz="2000" b="1" i="0" dirty="0">
                <a:solidFill>
                  <a:srgbClr val="273239"/>
                </a:solidFill>
                <a:effectLst/>
                <a:highlight>
                  <a:srgbClr val="FFFFFF"/>
                </a:highlight>
                <a:latin typeface="Nunito" pitchFamily="2" charset="0"/>
              </a:rPr>
              <a:t>3. </a:t>
            </a:r>
            <a:r>
              <a:rPr lang="en-US" sz="2000" b="1" i="0" dirty="0" err="1">
                <a:solidFill>
                  <a:srgbClr val="273239"/>
                </a:solidFill>
                <a:effectLst/>
                <a:highlight>
                  <a:srgbClr val="FFFFFF"/>
                </a:highlight>
                <a:latin typeface="Nunito" pitchFamily="2" charset="0"/>
              </a:rPr>
              <a:t>byType</a:t>
            </a:r>
            <a:endParaRPr lang="en-US" sz="2000" b="1" i="0" dirty="0">
              <a:solidFill>
                <a:srgbClr val="273239"/>
              </a:solidFill>
              <a:effectLst/>
              <a:highlight>
                <a:srgbClr val="FFFFFF"/>
              </a:highlight>
              <a:latin typeface="Nunito" pitchFamily="2" charset="0"/>
            </a:endParaRPr>
          </a:p>
          <a:p>
            <a:pPr algn="l" rtl="0" fontAlgn="base"/>
            <a:r>
              <a:rPr lang="en-US" sz="2000" b="0" i="0" dirty="0">
                <a:solidFill>
                  <a:srgbClr val="273239"/>
                </a:solidFill>
                <a:effectLst/>
                <a:highlight>
                  <a:srgbClr val="FFFFFF"/>
                </a:highlight>
                <a:latin typeface="Nunito" pitchFamily="2" charset="0"/>
              </a:rPr>
              <a:t>It injects the dependency according to the type of the bean. It looks up in the configuration file for the class type of the property. If it finds a bean that matches, it injects the property. If not, the program throws an error. The names of the property and bean can be different in this case. It invokes the setter method internally for </a:t>
            </a:r>
            <a:r>
              <a:rPr lang="en-US" sz="2000" b="0" i="0" dirty="0" err="1">
                <a:solidFill>
                  <a:srgbClr val="273239"/>
                </a:solidFill>
                <a:effectLst/>
                <a:highlight>
                  <a:srgbClr val="FFFFFF"/>
                </a:highlight>
                <a:latin typeface="Nunito" pitchFamily="2" charset="0"/>
              </a:rPr>
              <a:t>autowiring</a:t>
            </a:r>
            <a:r>
              <a:rPr lang="en-US" sz="2000" b="0" i="0" dirty="0">
                <a:solidFill>
                  <a:srgbClr val="273239"/>
                </a:solidFill>
                <a:effectLst/>
                <a:highlight>
                  <a:srgbClr val="FFFFFF"/>
                </a:highlight>
                <a:latin typeface="Nunito" pitchFamily="2" charset="0"/>
              </a:rPr>
              <a:t>.</a:t>
            </a:r>
          </a:p>
          <a:p>
            <a:pPr algn="l" rtl="0" fontAlgn="base"/>
            <a:r>
              <a:rPr lang="en-US" sz="2000" b="0" i="0" dirty="0">
                <a:solidFill>
                  <a:srgbClr val="273239"/>
                </a:solidFill>
                <a:effectLst/>
                <a:highlight>
                  <a:srgbClr val="FFFFFF"/>
                </a:highlight>
                <a:latin typeface="Nunito" pitchFamily="2" charset="0"/>
              </a:rPr>
              <a:t>&lt;bean id="state" class="</a:t>
            </a:r>
            <a:r>
              <a:rPr lang="en-US" sz="2000" b="0" i="0" dirty="0" err="1">
                <a:solidFill>
                  <a:srgbClr val="273239"/>
                </a:solidFill>
                <a:effectLst/>
                <a:highlight>
                  <a:srgbClr val="FFFFFF"/>
                </a:highlight>
                <a:latin typeface="Nunito" pitchFamily="2" charset="0"/>
              </a:rPr>
              <a:t>sample.State</a:t>
            </a:r>
            <a:r>
              <a:rPr lang="en-US" sz="2000" b="0" i="0" dirty="0">
                <a:solidFill>
                  <a:srgbClr val="273239"/>
                </a:solidFill>
                <a:effectLst/>
                <a:highlight>
                  <a:srgbClr val="FFFFFF"/>
                </a:highlight>
                <a:latin typeface="Nunito" pitchFamily="2" charset="0"/>
              </a:rPr>
              <a:t>"&gt;</a:t>
            </a:r>
          </a:p>
          <a:p>
            <a:pPr algn="l" rtl="0" fontAlgn="base"/>
            <a:r>
              <a:rPr lang="en-US" sz="2000" b="0" i="0" dirty="0">
                <a:solidFill>
                  <a:srgbClr val="273239"/>
                </a:solidFill>
                <a:effectLst/>
                <a:highlight>
                  <a:srgbClr val="FFFFFF"/>
                </a:highlight>
                <a:latin typeface="Nunito" pitchFamily="2" charset="0"/>
              </a:rPr>
              <a:t> &lt;property name="name" value="UP" /&gt;</a:t>
            </a:r>
          </a:p>
          <a:p>
            <a:pPr algn="l" rtl="0" fontAlgn="base"/>
            <a:r>
              <a:rPr lang="en-US" sz="2000" b="0" i="0" dirty="0">
                <a:solidFill>
                  <a:srgbClr val="273239"/>
                </a:solidFill>
                <a:effectLst/>
                <a:highlight>
                  <a:srgbClr val="FFFFFF"/>
                </a:highlight>
                <a:latin typeface="Nunito" pitchFamily="2" charset="0"/>
              </a:rPr>
              <a:t>&lt;/bean&gt;</a:t>
            </a:r>
          </a:p>
          <a:p>
            <a:pPr algn="l" rtl="0" fontAlgn="base"/>
            <a:r>
              <a:rPr lang="en-US" sz="2000" b="0" i="0" dirty="0">
                <a:solidFill>
                  <a:srgbClr val="273239"/>
                </a:solidFill>
                <a:effectLst/>
                <a:highlight>
                  <a:srgbClr val="FFFFFF"/>
                </a:highlight>
                <a:latin typeface="Nunito" pitchFamily="2" charset="0"/>
              </a:rPr>
              <a:t>&lt;bean id="city" class="</a:t>
            </a:r>
            <a:r>
              <a:rPr lang="en-US" sz="2000" b="0" i="0" dirty="0" err="1">
                <a:solidFill>
                  <a:srgbClr val="273239"/>
                </a:solidFill>
                <a:effectLst/>
                <a:highlight>
                  <a:srgbClr val="FFFFFF"/>
                </a:highlight>
                <a:latin typeface="Nunito" pitchFamily="2" charset="0"/>
              </a:rPr>
              <a:t>sample.City</a:t>
            </a:r>
            <a:r>
              <a:rPr lang="en-US" sz="2000" b="0" i="0" dirty="0">
                <a:solidFill>
                  <a:srgbClr val="273239"/>
                </a:solidFill>
                <a:effectLst/>
                <a:highlight>
                  <a:srgbClr val="FFFFFF"/>
                </a:highlight>
                <a:latin typeface="Nunito" pitchFamily="2" charset="0"/>
              </a:rPr>
              <a:t>" </a:t>
            </a:r>
            <a:r>
              <a:rPr lang="en-US" sz="2000" b="0" i="0" dirty="0" err="1">
                <a:solidFill>
                  <a:srgbClr val="273239"/>
                </a:solidFill>
                <a:effectLst/>
                <a:highlight>
                  <a:srgbClr val="FFFFFF"/>
                </a:highlight>
                <a:latin typeface="Nunito" pitchFamily="2" charset="0"/>
              </a:rPr>
              <a:t>autowire</a:t>
            </a:r>
            <a:r>
              <a:rPr lang="en-US" sz="2000" b="0" i="0" dirty="0">
                <a:solidFill>
                  <a:srgbClr val="273239"/>
                </a:solidFill>
                <a:effectLst/>
                <a:highlight>
                  <a:srgbClr val="FFFFFF"/>
                </a:highlight>
                <a:latin typeface="Nunito" pitchFamily="2" charset="0"/>
              </a:rPr>
              <a:t>="</a:t>
            </a:r>
            <a:r>
              <a:rPr lang="en-US" sz="2000" b="0" i="0" dirty="0" err="1">
                <a:solidFill>
                  <a:srgbClr val="273239"/>
                </a:solidFill>
                <a:effectLst/>
                <a:highlight>
                  <a:srgbClr val="FFFFFF"/>
                </a:highlight>
                <a:latin typeface="Nunito" pitchFamily="2" charset="0"/>
              </a:rPr>
              <a:t>byType</a:t>
            </a:r>
            <a:r>
              <a:rPr lang="en-US" sz="2000" b="0" i="0" dirty="0">
                <a:solidFill>
                  <a:srgbClr val="273239"/>
                </a:solidFill>
                <a:effectLst/>
                <a:highlight>
                  <a:srgbClr val="FFFFFF"/>
                </a:highlight>
                <a:latin typeface="Nunito" pitchFamily="2" charset="0"/>
              </a:rPr>
              <a:t>"&gt;&lt;/bean&gt;</a:t>
            </a:r>
          </a:p>
        </p:txBody>
      </p:sp>
    </p:spTree>
    <p:extLst>
      <p:ext uri="{BB962C8B-B14F-4D97-AF65-F5344CB8AC3E}">
        <p14:creationId xmlns:p14="http://schemas.microsoft.com/office/powerpoint/2010/main" val="1450995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16F8A2-B6D5-6958-AE66-B71EB56B9F88}"/>
              </a:ext>
            </a:extLst>
          </p:cNvPr>
          <p:cNvSpPr txBox="1"/>
          <p:nvPr/>
        </p:nvSpPr>
        <p:spPr>
          <a:xfrm>
            <a:off x="163285" y="119132"/>
            <a:ext cx="11942576" cy="2585323"/>
          </a:xfrm>
          <a:prstGeom prst="rect">
            <a:avLst/>
          </a:prstGeom>
          <a:noFill/>
          <a:ln>
            <a:solidFill>
              <a:schemeClr val="accent1"/>
            </a:solidFill>
          </a:ln>
        </p:spPr>
        <p:txBody>
          <a:bodyPr wrap="square">
            <a:spAutoFit/>
          </a:bodyPr>
          <a:lstStyle/>
          <a:p>
            <a:r>
              <a:rPr lang="en-US" dirty="0"/>
              <a:t>4. constructor</a:t>
            </a:r>
          </a:p>
          <a:p>
            <a:r>
              <a:rPr lang="en-US" dirty="0"/>
              <a:t>It injects the required dependencies by invoking the constructor. It works similar to the “</a:t>
            </a:r>
            <a:r>
              <a:rPr lang="en-US" dirty="0" err="1"/>
              <a:t>byType</a:t>
            </a:r>
            <a:r>
              <a:rPr lang="en-US" dirty="0"/>
              <a:t>” mode but it looks for the class type of the constructor arguments. If none or more than one bean are detected, then it throws an error, otherwise, it </a:t>
            </a:r>
            <a:r>
              <a:rPr lang="en-US" dirty="0" err="1"/>
              <a:t>autowires</a:t>
            </a:r>
            <a:r>
              <a:rPr lang="en-US" dirty="0"/>
              <a:t> the “</a:t>
            </a:r>
            <a:r>
              <a:rPr lang="en-US" dirty="0" err="1"/>
              <a:t>byType</a:t>
            </a:r>
            <a:r>
              <a:rPr lang="en-US" dirty="0"/>
              <a:t>” on all constructor arguments.</a:t>
            </a:r>
          </a:p>
          <a:p>
            <a:endParaRPr lang="en-US" dirty="0"/>
          </a:p>
          <a:p>
            <a:r>
              <a:rPr lang="en-US" dirty="0"/>
              <a:t>&lt;bean id="state" class="</a:t>
            </a:r>
            <a:r>
              <a:rPr lang="en-US" dirty="0" err="1"/>
              <a:t>sample.State</a:t>
            </a:r>
            <a:r>
              <a:rPr lang="en-US" dirty="0"/>
              <a:t>"&gt;</a:t>
            </a:r>
          </a:p>
          <a:p>
            <a:r>
              <a:rPr lang="en-US" dirty="0"/>
              <a:t> &lt;property name="name" value="UP" /&gt;</a:t>
            </a:r>
          </a:p>
          <a:p>
            <a:r>
              <a:rPr lang="en-US" dirty="0"/>
              <a:t>&lt;/bean&gt;</a:t>
            </a:r>
          </a:p>
          <a:p>
            <a:r>
              <a:rPr lang="en-US" dirty="0"/>
              <a:t>&lt;bean id="city" class="</a:t>
            </a:r>
            <a:r>
              <a:rPr lang="en-US" dirty="0" err="1"/>
              <a:t>sample.City</a:t>
            </a:r>
            <a:r>
              <a:rPr lang="en-US" dirty="0"/>
              <a:t>" </a:t>
            </a:r>
            <a:r>
              <a:rPr lang="en-US" dirty="0" err="1"/>
              <a:t>autowire</a:t>
            </a:r>
            <a:r>
              <a:rPr lang="en-US" dirty="0"/>
              <a:t>="constructor"&gt;&lt;/bean&gt;</a:t>
            </a:r>
            <a:endParaRPr lang="en-IN" dirty="0"/>
          </a:p>
        </p:txBody>
      </p:sp>
      <p:sp>
        <p:nvSpPr>
          <p:cNvPr id="7" name="TextBox 6">
            <a:extLst>
              <a:ext uri="{FF2B5EF4-FFF2-40B4-BE49-F238E27FC236}">
                <a16:creationId xmlns:a16="http://schemas.microsoft.com/office/drawing/2014/main" id="{4462B790-2085-FBEF-6824-E77575F30767}"/>
              </a:ext>
            </a:extLst>
          </p:cNvPr>
          <p:cNvSpPr txBox="1"/>
          <p:nvPr/>
        </p:nvSpPr>
        <p:spPr>
          <a:xfrm>
            <a:off x="163284" y="2982912"/>
            <a:ext cx="11723915" cy="2585323"/>
          </a:xfrm>
          <a:prstGeom prst="rect">
            <a:avLst/>
          </a:prstGeom>
          <a:noFill/>
          <a:ln>
            <a:solidFill>
              <a:schemeClr val="accent1"/>
            </a:solidFill>
          </a:ln>
        </p:spPr>
        <p:txBody>
          <a:bodyPr wrap="square">
            <a:spAutoFit/>
          </a:bodyPr>
          <a:lstStyle/>
          <a:p>
            <a:r>
              <a:rPr lang="en-US" dirty="0"/>
              <a:t>5. autodetect</a:t>
            </a:r>
          </a:p>
          <a:p>
            <a:r>
              <a:rPr lang="en-US" dirty="0"/>
              <a:t>The autodetect mode uses two other modes for </a:t>
            </a:r>
            <a:r>
              <a:rPr lang="en-US" dirty="0" err="1"/>
              <a:t>autowiring</a:t>
            </a:r>
            <a:r>
              <a:rPr lang="en-US" dirty="0"/>
              <a:t> – constructor and </a:t>
            </a:r>
            <a:r>
              <a:rPr lang="en-US" dirty="0" err="1"/>
              <a:t>byType</a:t>
            </a:r>
            <a:r>
              <a:rPr lang="en-US" dirty="0"/>
              <a:t>. It first tries to </a:t>
            </a:r>
            <a:r>
              <a:rPr lang="en-US" dirty="0" err="1"/>
              <a:t>autowire</a:t>
            </a:r>
            <a:r>
              <a:rPr lang="en-US" dirty="0"/>
              <a:t> via the constructor mode and if it fails, it uses the </a:t>
            </a:r>
            <a:r>
              <a:rPr lang="en-US" dirty="0" err="1"/>
              <a:t>byType</a:t>
            </a:r>
            <a:r>
              <a:rPr lang="en-US" dirty="0"/>
              <a:t> mode for </a:t>
            </a:r>
            <a:r>
              <a:rPr lang="en-US" dirty="0" err="1"/>
              <a:t>autowiring</a:t>
            </a:r>
            <a:r>
              <a:rPr lang="en-US" dirty="0"/>
              <a:t>. It works in Spring 2.0 and 2.5 but is deprecated from Spring 3.0 onwards.</a:t>
            </a:r>
          </a:p>
          <a:p>
            <a:endParaRPr lang="en-US" dirty="0"/>
          </a:p>
          <a:p>
            <a:r>
              <a:rPr lang="en-US" dirty="0"/>
              <a:t>&lt;bean id="state" class="</a:t>
            </a:r>
            <a:r>
              <a:rPr lang="en-US" dirty="0" err="1"/>
              <a:t>sample.State</a:t>
            </a:r>
            <a:r>
              <a:rPr lang="en-US" dirty="0"/>
              <a:t>"&gt;</a:t>
            </a:r>
          </a:p>
          <a:p>
            <a:r>
              <a:rPr lang="en-US" dirty="0"/>
              <a:t> &lt;property name="name" value="UP" /&gt;</a:t>
            </a:r>
          </a:p>
          <a:p>
            <a:r>
              <a:rPr lang="en-US" dirty="0"/>
              <a:t>&lt;/bean&gt;</a:t>
            </a:r>
          </a:p>
          <a:p>
            <a:r>
              <a:rPr lang="en-US" dirty="0"/>
              <a:t>&lt;bean id="city" class="</a:t>
            </a:r>
            <a:r>
              <a:rPr lang="en-US" dirty="0" err="1"/>
              <a:t>sample.City</a:t>
            </a:r>
            <a:r>
              <a:rPr lang="en-US" dirty="0"/>
              <a:t>" </a:t>
            </a:r>
            <a:r>
              <a:rPr lang="en-US" dirty="0" err="1"/>
              <a:t>autowire</a:t>
            </a:r>
            <a:r>
              <a:rPr lang="en-US" dirty="0"/>
              <a:t>="autodetect"&gt;&lt;/bean&gt;</a:t>
            </a:r>
            <a:endParaRPr lang="en-IN" dirty="0"/>
          </a:p>
        </p:txBody>
      </p:sp>
    </p:spTree>
    <p:extLst>
      <p:ext uri="{BB962C8B-B14F-4D97-AF65-F5344CB8AC3E}">
        <p14:creationId xmlns:p14="http://schemas.microsoft.com/office/powerpoint/2010/main" val="169476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9EDA1-35F7-28CE-B3CD-152E41050736}"/>
              </a:ext>
            </a:extLst>
          </p:cNvPr>
          <p:cNvSpPr txBox="1"/>
          <p:nvPr/>
        </p:nvSpPr>
        <p:spPr>
          <a:xfrm>
            <a:off x="6448011" y="197346"/>
            <a:ext cx="5409372" cy="3231654"/>
          </a:xfrm>
          <a:prstGeom prst="rect">
            <a:avLst/>
          </a:prstGeom>
          <a:noFill/>
          <a:ln>
            <a:solidFill>
              <a:schemeClr val="accent1"/>
            </a:solidFill>
          </a:ln>
        </p:spPr>
        <p:txBody>
          <a:bodyPr wrap="square">
            <a:spAutoFit/>
          </a:bodyPr>
          <a:lstStyle/>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package</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com.test.DemoProject</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org.springframework.beans.factory.annotation.Autowired</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a:t>
            </a:r>
            <a:r>
              <a:rPr lang="en-IN" sz="1200" b="1" dirty="0">
                <a:solidFill>
                  <a:srgbClr val="7F0055"/>
                </a:solidFill>
                <a:effectLst/>
                <a:highlight>
                  <a:srgbClr val="FFFFFF"/>
                </a:highlight>
                <a:latin typeface="Consolas" panose="020B0609020204030204" pitchFamily="49" charset="0"/>
              </a:rPr>
              <a:t>class</a:t>
            </a:r>
            <a:r>
              <a:rPr lang="en-IN" sz="1200" dirty="0">
                <a:solidFill>
                  <a:srgbClr val="000000"/>
                </a:solidFill>
                <a:effectLst/>
                <a:highlight>
                  <a:srgbClr val="FFFFFF"/>
                </a:highlight>
                <a:latin typeface="Consolas" panose="020B0609020204030204" pitchFamily="49" charset="0"/>
              </a:rPr>
              <a:t> State {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private</a:t>
            </a:r>
            <a:r>
              <a:rPr lang="en-IN" sz="1200" dirty="0">
                <a:solidFill>
                  <a:srgbClr val="000000"/>
                </a:solidFill>
                <a:effectLst/>
                <a:highlight>
                  <a:srgbClr val="FFFFFF"/>
                </a:highlight>
                <a:latin typeface="Consolas" panose="020B0609020204030204" pitchFamily="49" charset="0"/>
              </a:rPr>
              <a:t> String </a:t>
            </a:r>
            <a:r>
              <a:rPr lang="en-IN" sz="1200" dirty="0">
                <a:solidFill>
                  <a:srgbClr val="0000C0"/>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String </a:t>
            </a:r>
            <a:r>
              <a:rPr lang="en-IN" sz="1200" dirty="0" err="1">
                <a:solidFill>
                  <a:srgbClr val="000000"/>
                </a:solidFill>
                <a:effectLst/>
                <a:highlight>
                  <a:srgbClr val="FFFFFF"/>
                </a:highlight>
                <a:latin typeface="Consolas" panose="020B0609020204030204" pitchFamily="49" charset="0"/>
              </a:rPr>
              <a:t>getName</a:t>
            </a:r>
            <a:r>
              <a:rPr lang="en-IN" sz="1200" dirty="0">
                <a:solidFill>
                  <a:srgbClr val="000000"/>
                </a:solidFill>
                <a:effectLst/>
                <a:highlight>
                  <a:srgbClr val="FFFFFF"/>
                </a:highlight>
                <a:latin typeface="Consolas" panose="020B0609020204030204" pitchFamily="49" charset="0"/>
              </a:rPr>
              <a:t>() { </a:t>
            </a:r>
            <a:r>
              <a:rPr lang="en-IN" sz="1200" b="1" dirty="0">
                <a:solidFill>
                  <a:srgbClr val="7F0055"/>
                </a:solidFill>
                <a:effectLst/>
                <a:highlight>
                  <a:srgbClr val="FFFFFF"/>
                </a:highlight>
                <a:latin typeface="Consolas" panose="020B0609020204030204" pitchFamily="49" charset="0"/>
              </a:rPr>
              <a:t>return</a:t>
            </a:r>
            <a:r>
              <a:rPr lang="en-IN" sz="1200" dirty="0">
                <a:solidFill>
                  <a:srgbClr val="000000"/>
                </a:solidFill>
                <a:effectLst/>
                <a:highlight>
                  <a:srgbClr val="FFFFFF"/>
                </a:highlight>
                <a:latin typeface="Consolas" panose="020B0609020204030204" pitchFamily="49" charset="0"/>
              </a:rPr>
              <a:t> </a:t>
            </a:r>
            <a:r>
              <a:rPr lang="en-IN" sz="1200" dirty="0">
                <a:solidFill>
                  <a:srgbClr val="0000C0"/>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a:t>
            </a:r>
            <a:r>
              <a:rPr lang="en-IN" sz="1200" b="1" dirty="0">
                <a:solidFill>
                  <a:srgbClr val="7F0055"/>
                </a:solidFill>
                <a:effectLst/>
                <a:highlight>
                  <a:srgbClr val="FFFFFF"/>
                </a:highlight>
                <a:latin typeface="Consolas" panose="020B0609020204030204" pitchFamily="49" charset="0"/>
              </a:rPr>
              <a:t>void</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setName</a:t>
            </a:r>
            <a:r>
              <a:rPr lang="en-IN" sz="1200" dirty="0">
                <a:solidFill>
                  <a:srgbClr val="000000"/>
                </a:solidFill>
                <a:effectLst/>
                <a:highlight>
                  <a:srgbClr val="FFFFFF"/>
                </a:highlight>
                <a:latin typeface="Consolas" panose="020B0609020204030204" pitchFamily="49" charset="0"/>
              </a:rPr>
              <a:t>(String </a:t>
            </a:r>
            <a:r>
              <a:rPr lang="en-IN" sz="1200" dirty="0">
                <a:solidFill>
                  <a:srgbClr val="6A3E3E"/>
                </a:solidFill>
                <a:effectLst/>
                <a:highlight>
                  <a:srgbClr val="FFFFFF"/>
                </a:highlight>
                <a:latin typeface="Consolas" panose="020B0609020204030204" pitchFamily="49" charset="0"/>
              </a:rPr>
              <a:t>s</a:t>
            </a:r>
            <a:r>
              <a:rPr lang="en-IN" sz="1200" dirty="0">
                <a:solidFill>
                  <a:srgbClr val="000000"/>
                </a:solidFill>
                <a:effectLst/>
                <a:highlight>
                  <a:srgbClr val="FFFFFF"/>
                </a:highlight>
                <a:latin typeface="Consolas" panose="020B0609020204030204" pitchFamily="49" charset="0"/>
              </a:rPr>
              <a:t>) { </a:t>
            </a:r>
            <a:r>
              <a:rPr lang="en-IN" sz="1200" b="1" dirty="0">
                <a:solidFill>
                  <a:srgbClr val="7F0055"/>
                </a:solidFill>
                <a:effectLst/>
                <a:highlight>
                  <a:srgbClr val="FFFFFF"/>
                </a:highlight>
                <a:latin typeface="Consolas" panose="020B0609020204030204" pitchFamily="49" charset="0"/>
              </a:rPr>
              <a:t>this</a:t>
            </a:r>
            <a:r>
              <a:rPr lang="en-IN" sz="1200" dirty="0">
                <a:solidFill>
                  <a:srgbClr val="000000"/>
                </a:solidFill>
                <a:effectLst/>
                <a:highlight>
                  <a:srgbClr val="FFFFFF"/>
                </a:highlight>
                <a:latin typeface="Consolas" panose="020B0609020204030204" pitchFamily="49" charset="0"/>
              </a:rPr>
              <a:t>.</a:t>
            </a:r>
            <a:r>
              <a:rPr lang="en-IN" sz="1200" dirty="0">
                <a:solidFill>
                  <a:srgbClr val="0000C0"/>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 </a:t>
            </a:r>
            <a:r>
              <a:rPr lang="en-IN" sz="1200" dirty="0">
                <a:solidFill>
                  <a:srgbClr val="6A3E3E"/>
                </a:solidFill>
                <a:effectLst/>
                <a:highlight>
                  <a:srgbClr val="FFFFFF"/>
                </a:highlight>
                <a:latin typeface="Consolas" panose="020B0609020204030204" pitchFamily="49" charset="0"/>
              </a:rPr>
              <a:t>s</a:t>
            </a:r>
            <a:r>
              <a:rPr lang="en-IN" sz="12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200" dirty="0">
                <a:solidFill>
                  <a:srgbClr val="646464"/>
                </a:solidFill>
                <a:effectLst/>
                <a:highlight>
                  <a:srgbClr val="FFFFFF"/>
                </a:highlight>
                <a:latin typeface="Consolas" panose="020B0609020204030204" pitchFamily="49" charset="0"/>
              </a:rPr>
              <a:t>@Override</a:t>
            </a:r>
            <a:endParaRPr lang="en-IN" sz="12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String </a:t>
            </a:r>
            <a:r>
              <a:rPr lang="en-IN" sz="1200" dirty="0" err="1">
                <a:solidFill>
                  <a:srgbClr val="000000"/>
                </a:solidFill>
                <a:effectLst/>
                <a:highlight>
                  <a:srgbClr val="FFFFFF"/>
                </a:highlight>
                <a:latin typeface="Consolas" panose="020B0609020204030204" pitchFamily="49" charset="0"/>
              </a:rPr>
              <a:t>toString</a:t>
            </a:r>
            <a:r>
              <a:rPr lang="en-IN" sz="12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return</a:t>
            </a:r>
            <a:r>
              <a:rPr lang="en-IN" sz="1200" dirty="0">
                <a:solidFill>
                  <a:srgbClr val="000000"/>
                </a:solidFill>
                <a:effectLst/>
                <a:highlight>
                  <a:srgbClr val="FFFFFF"/>
                </a:highlight>
                <a:latin typeface="Consolas" panose="020B0609020204030204" pitchFamily="49" charset="0"/>
              </a:rPr>
              <a:t> </a:t>
            </a:r>
            <a:r>
              <a:rPr lang="en-IN" sz="1200" dirty="0">
                <a:solidFill>
                  <a:srgbClr val="2A00FF"/>
                </a:solidFill>
                <a:effectLst/>
                <a:highlight>
                  <a:srgbClr val="FFFFFF"/>
                </a:highlight>
                <a:latin typeface="Consolas" panose="020B0609020204030204" pitchFamily="49" charset="0"/>
              </a:rPr>
              <a:t>"State [name="</a:t>
            </a:r>
            <a:r>
              <a:rPr lang="en-IN" sz="1200" dirty="0">
                <a:solidFill>
                  <a:srgbClr val="000000"/>
                </a:solidFill>
                <a:effectLst/>
                <a:highlight>
                  <a:srgbClr val="FFFFFF"/>
                </a:highlight>
                <a:latin typeface="Consolas" panose="020B0609020204030204" pitchFamily="49" charset="0"/>
              </a:rPr>
              <a:t> + </a:t>
            </a:r>
            <a:r>
              <a:rPr lang="en-IN" sz="1200" dirty="0">
                <a:solidFill>
                  <a:srgbClr val="0000C0"/>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 </a:t>
            </a:r>
            <a:r>
              <a:rPr lang="en-IN" sz="1200" dirty="0">
                <a:solidFill>
                  <a:srgbClr val="2A00FF"/>
                </a:solidFill>
                <a:effectLst/>
                <a:highlight>
                  <a:srgbClr val="FFFFFF"/>
                </a:highlight>
                <a:latin typeface="Consolas" panose="020B0609020204030204" pitchFamily="49" charset="0"/>
              </a:rPr>
              <a:t>"]"</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State(String </a:t>
            </a:r>
            <a:r>
              <a:rPr lang="en-IN" sz="1200" dirty="0">
                <a:solidFill>
                  <a:srgbClr val="6A3E3E"/>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super</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this</a:t>
            </a:r>
            <a:r>
              <a:rPr lang="en-IN" sz="1200" dirty="0">
                <a:solidFill>
                  <a:srgbClr val="000000"/>
                </a:solidFill>
                <a:effectLst/>
                <a:highlight>
                  <a:srgbClr val="FFFFFF"/>
                </a:highlight>
                <a:latin typeface="Consolas" panose="020B0609020204030204" pitchFamily="49" charset="0"/>
              </a:rPr>
              <a:t>.</a:t>
            </a:r>
            <a:r>
              <a:rPr lang="en-IN" sz="1200" dirty="0">
                <a:solidFill>
                  <a:srgbClr val="0000C0"/>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 = </a:t>
            </a:r>
            <a:r>
              <a:rPr lang="en-IN" sz="1200" dirty="0">
                <a:solidFill>
                  <a:srgbClr val="6A3E3E"/>
                </a:solidFill>
                <a:effectLst/>
                <a:highlight>
                  <a:srgbClr val="FFFFFF"/>
                </a:highlight>
                <a:latin typeface="Consolas" panose="020B0609020204030204" pitchFamily="49" charset="0"/>
              </a:rPr>
              <a:t>name</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State()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super</a:t>
            </a:r>
            <a:r>
              <a:rPr lang="en-IN" sz="12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200" dirty="0">
                <a:solidFill>
                  <a:srgbClr val="000000"/>
                </a:solidFill>
                <a:effectLst/>
                <a:highlight>
                  <a:srgbClr val="FFFFFF"/>
                </a:highlight>
                <a:latin typeface="Consolas" panose="020B0609020204030204" pitchFamily="49" charset="0"/>
              </a:rPr>
              <a:t>}</a:t>
            </a:r>
          </a:p>
        </p:txBody>
      </p:sp>
      <p:sp>
        <p:nvSpPr>
          <p:cNvPr id="5" name="TextBox 4">
            <a:extLst>
              <a:ext uri="{FF2B5EF4-FFF2-40B4-BE49-F238E27FC236}">
                <a16:creationId xmlns:a16="http://schemas.microsoft.com/office/drawing/2014/main" id="{CA5383BE-F687-315A-93CE-C03F9D6B0BB9}"/>
              </a:ext>
            </a:extLst>
          </p:cNvPr>
          <p:cNvSpPr txBox="1"/>
          <p:nvPr/>
        </p:nvSpPr>
        <p:spPr>
          <a:xfrm>
            <a:off x="146602" y="197346"/>
            <a:ext cx="5300041" cy="5847755"/>
          </a:xfrm>
          <a:prstGeom prst="rect">
            <a:avLst/>
          </a:prstGeom>
          <a:noFill/>
          <a:ln>
            <a:solidFill>
              <a:schemeClr val="accent1"/>
            </a:solidFill>
          </a:ln>
        </p:spPr>
        <p:txBody>
          <a:bodyPr wrap="square">
            <a:spAutoFit/>
          </a:bodyPr>
          <a:lstStyle/>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class</a:t>
            </a:r>
            <a:r>
              <a:rPr lang="en-IN" sz="1100" dirty="0">
                <a:solidFill>
                  <a:srgbClr val="000000"/>
                </a:solidFill>
                <a:effectLst/>
                <a:highlight>
                  <a:srgbClr val="FFFFFF"/>
                </a:highlight>
                <a:latin typeface="Consolas" panose="020B0609020204030204" pitchFamily="49" charset="0"/>
              </a:rPr>
              <a:t> City {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private</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private</a:t>
            </a:r>
            <a:r>
              <a:rPr lang="en-IN" sz="1100" dirty="0">
                <a:solidFill>
                  <a:srgbClr val="000000"/>
                </a:solidFill>
                <a:effectLst/>
                <a:highlight>
                  <a:srgbClr val="FFFFFF"/>
                </a:highlight>
                <a:latin typeface="Consolas" panose="020B0609020204030204" pitchFamily="49" charset="0"/>
              </a:rPr>
              <a:t> String </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private</a:t>
            </a:r>
            <a:r>
              <a:rPr lang="en-IN" sz="1100" dirty="0">
                <a:solidFill>
                  <a:srgbClr val="000000"/>
                </a:solidFill>
                <a:effectLst/>
                <a:highlight>
                  <a:srgbClr val="FFFFFF"/>
                </a:highlight>
                <a:latin typeface="Consolas" panose="020B0609020204030204" pitchFamily="49" charset="0"/>
              </a:rPr>
              <a:t> State </a:t>
            </a:r>
            <a:r>
              <a:rPr lang="en-IN" sz="1100" dirty="0">
                <a:solidFill>
                  <a:srgbClr val="0000C0"/>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City() {</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getID</a:t>
            </a:r>
            <a:r>
              <a:rPr lang="en-IN" sz="1100" dirty="0">
                <a:solidFill>
                  <a:srgbClr val="000000"/>
                </a:solidFill>
                <a:effectLst/>
                <a:highlight>
                  <a:srgbClr val="FFFFFF"/>
                </a:highlight>
                <a:latin typeface="Consolas" panose="020B0609020204030204" pitchFamily="49" charset="0"/>
              </a:rPr>
              <a:t>() { </a:t>
            </a: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 }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void</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setId</a:t>
            </a:r>
            <a:r>
              <a:rPr lang="en-IN" sz="1100" dirty="0">
                <a:solidFill>
                  <a:srgbClr val="000000"/>
                </a:solidFill>
                <a:effectLst/>
                <a:highlight>
                  <a:srgbClr val="FFFFFF"/>
                </a:highlight>
                <a:latin typeface="Consolas" panose="020B0609020204030204" pitchFamily="49" charset="0"/>
              </a:rPr>
              <a:t>(</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6A3E3E"/>
                </a:solidFill>
                <a:effectLst/>
                <a:highlight>
                  <a:srgbClr val="FFFFFF"/>
                </a:highlight>
                <a:latin typeface="Consolas" panose="020B0609020204030204" pitchFamily="49" charset="0"/>
              </a:rPr>
              <a:t>eid</a:t>
            </a:r>
            <a:r>
              <a:rPr lang="en-IN" sz="1100" dirty="0">
                <a:solidFill>
                  <a:srgbClr val="000000"/>
                </a:solidFill>
                <a:effectLst/>
                <a:highlight>
                  <a:srgbClr val="FFFFFF"/>
                </a:highlight>
                <a:latin typeface="Consolas" panose="020B0609020204030204" pitchFamily="49" charset="0"/>
              </a:rPr>
              <a:t>) { </a:t>
            </a:r>
            <a:r>
              <a:rPr lang="en-IN" sz="1100" b="1" dirty="0">
                <a:solidFill>
                  <a:srgbClr val="7F0055"/>
                </a:solidFill>
                <a:effectLst/>
                <a:highlight>
                  <a:srgbClr val="FFFFFF"/>
                </a:highlight>
                <a:latin typeface="Consolas" panose="020B0609020204030204" pitchFamily="49" charset="0"/>
              </a:rPr>
              <a:t>this</a:t>
            </a:r>
            <a:r>
              <a:rPr lang="en-IN" sz="1100" dirty="0">
                <a:solidFill>
                  <a:srgbClr val="000000"/>
                </a:solidFill>
                <a:effectLst/>
                <a:highlight>
                  <a:srgbClr val="FFFFFF"/>
                </a:highlight>
                <a:latin typeface="Consolas" panose="020B0609020204030204" pitchFamily="49" charset="0"/>
              </a:rPr>
              <a:t>.</a:t>
            </a:r>
            <a:r>
              <a:rPr lang="en-IN" sz="1100" dirty="0">
                <a:solidFill>
                  <a:srgbClr val="0000C0"/>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 = </a:t>
            </a:r>
            <a:r>
              <a:rPr lang="en-IN" sz="1100" dirty="0" err="1">
                <a:solidFill>
                  <a:srgbClr val="6A3E3E"/>
                </a:solidFill>
                <a:effectLst/>
                <a:highlight>
                  <a:srgbClr val="FFFFFF"/>
                </a:highlight>
                <a:latin typeface="Consolas" panose="020B0609020204030204" pitchFamily="49" charset="0"/>
              </a:rPr>
              <a:t>eid</a:t>
            </a:r>
            <a:r>
              <a:rPr lang="en-IN" sz="1100" dirty="0">
                <a:solidFill>
                  <a:srgbClr val="000000"/>
                </a:solidFill>
                <a:effectLst/>
                <a:highlight>
                  <a:srgbClr val="FFFFFF"/>
                </a:highlight>
                <a:latin typeface="Consolas" panose="020B0609020204030204" pitchFamily="49" charset="0"/>
              </a:rPr>
              <a:t>; }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String </a:t>
            </a:r>
            <a:r>
              <a:rPr lang="en-IN" sz="1100" dirty="0" err="1">
                <a:solidFill>
                  <a:srgbClr val="000000"/>
                </a:solidFill>
                <a:effectLst/>
                <a:highlight>
                  <a:srgbClr val="FFFFFF"/>
                </a:highlight>
                <a:latin typeface="Consolas" panose="020B0609020204030204" pitchFamily="49" charset="0"/>
              </a:rPr>
              <a:t>getName</a:t>
            </a:r>
            <a:r>
              <a:rPr lang="en-IN" sz="1100" dirty="0">
                <a:solidFill>
                  <a:srgbClr val="000000"/>
                </a:solidFill>
                <a:effectLst/>
                <a:highlight>
                  <a:srgbClr val="FFFFFF"/>
                </a:highlight>
                <a:latin typeface="Consolas" panose="020B0609020204030204" pitchFamily="49" charset="0"/>
              </a:rPr>
              <a:t>() { </a:t>
            </a: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void</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setName</a:t>
            </a:r>
            <a:r>
              <a:rPr lang="en-IN" sz="1100" dirty="0">
                <a:solidFill>
                  <a:srgbClr val="000000"/>
                </a:solidFill>
                <a:effectLst/>
                <a:highlight>
                  <a:srgbClr val="FFFFFF"/>
                </a:highlight>
                <a:latin typeface="Consolas" panose="020B0609020204030204" pitchFamily="49" charset="0"/>
              </a:rPr>
              <a:t>(String </a:t>
            </a:r>
            <a:r>
              <a:rPr lang="en-IN" sz="1100" dirty="0" err="1">
                <a:solidFill>
                  <a:srgbClr val="6A3E3E"/>
                </a:solidFill>
                <a:effectLst/>
                <a:highlight>
                  <a:srgbClr val="FFFFFF"/>
                </a:highlight>
                <a:latin typeface="Consolas" panose="020B0609020204030204" pitchFamily="49" charset="0"/>
              </a:rPr>
              <a:t>st</a:t>
            </a:r>
            <a:r>
              <a:rPr lang="en-IN" sz="1100" dirty="0">
                <a:solidFill>
                  <a:srgbClr val="000000"/>
                </a:solidFill>
                <a:effectLst/>
                <a:highlight>
                  <a:srgbClr val="FFFFFF"/>
                </a:highlight>
                <a:latin typeface="Consolas" panose="020B0609020204030204" pitchFamily="49" charset="0"/>
              </a:rPr>
              <a:t>) { </a:t>
            </a:r>
            <a:r>
              <a:rPr lang="en-IN" sz="1100" b="1" dirty="0">
                <a:solidFill>
                  <a:srgbClr val="7F0055"/>
                </a:solidFill>
                <a:effectLst/>
                <a:highlight>
                  <a:srgbClr val="FFFFFF"/>
                </a:highlight>
                <a:latin typeface="Consolas" panose="020B0609020204030204" pitchFamily="49" charset="0"/>
              </a:rPr>
              <a:t>this</a:t>
            </a:r>
            <a:r>
              <a:rPr lang="en-IN" sz="1100" dirty="0">
                <a:solidFill>
                  <a:srgbClr val="000000"/>
                </a:solidFill>
                <a:effectLst/>
                <a:highlight>
                  <a:srgbClr val="FFFFFF"/>
                </a:highlight>
                <a:latin typeface="Consolas" panose="020B0609020204030204" pitchFamily="49" charset="0"/>
              </a:rPr>
              <a:t>.</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 </a:t>
            </a:r>
            <a:r>
              <a:rPr lang="en-IN" sz="1100" dirty="0" err="1">
                <a:solidFill>
                  <a:srgbClr val="6A3E3E"/>
                </a:solidFill>
                <a:effectLst/>
                <a:highlight>
                  <a:srgbClr val="FFFFFF"/>
                </a:highlight>
                <a:latin typeface="Consolas" panose="020B0609020204030204" pitchFamily="49" charset="0"/>
              </a:rPr>
              <a:t>st</a:t>
            </a:r>
            <a:r>
              <a:rPr lang="en-IN" sz="1100" dirty="0">
                <a:solidFill>
                  <a:srgbClr val="000000"/>
                </a:solidFill>
                <a:effectLst/>
                <a:highlight>
                  <a:srgbClr val="FFFFFF"/>
                </a:highlight>
                <a:latin typeface="Consolas" panose="020B0609020204030204" pitchFamily="49" charset="0"/>
              </a:rPr>
              <a:t>; }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State </a:t>
            </a:r>
            <a:r>
              <a:rPr lang="en-IN" sz="1100" dirty="0" err="1">
                <a:solidFill>
                  <a:srgbClr val="000000"/>
                </a:solidFill>
                <a:effectLst/>
                <a:highlight>
                  <a:srgbClr val="FFFFFF"/>
                </a:highlight>
                <a:latin typeface="Consolas" panose="020B0609020204030204" pitchFamily="49" charset="0"/>
              </a:rPr>
              <a:t>getS</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void</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setS</a:t>
            </a:r>
            <a:r>
              <a:rPr lang="en-IN" sz="1100" dirty="0">
                <a:solidFill>
                  <a:srgbClr val="000000"/>
                </a:solidFill>
                <a:effectLst/>
                <a:highlight>
                  <a:srgbClr val="FFFFFF"/>
                </a:highlight>
                <a:latin typeface="Consolas" panose="020B0609020204030204" pitchFamily="49" charset="0"/>
              </a:rPr>
              <a:t>(State </a:t>
            </a:r>
            <a:r>
              <a:rPr lang="en-IN" sz="1100" dirty="0">
                <a:solidFill>
                  <a:srgbClr val="6A3E3E"/>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err="1">
                <a:solidFill>
                  <a:srgbClr val="000000"/>
                </a:solidFill>
                <a:effectLst/>
                <a:highlight>
                  <a:srgbClr val="FFFFFF"/>
                </a:highlight>
                <a:latin typeface="Consolas" panose="020B0609020204030204" pitchFamily="49" charset="0"/>
              </a:rPr>
              <a:t>getId</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0000C0"/>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City(State </a:t>
            </a:r>
            <a:r>
              <a:rPr lang="en-IN" sz="1100" dirty="0">
                <a:solidFill>
                  <a:srgbClr val="6A3E3E"/>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super</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City(</a:t>
            </a:r>
            <a:r>
              <a:rPr lang="en-IN" sz="1100" b="1" dirty="0">
                <a:solidFill>
                  <a:srgbClr val="7F0055"/>
                </a:solidFill>
                <a:effectLst/>
                <a:highlight>
                  <a:srgbClr val="FFFFFF"/>
                </a:highlight>
                <a:latin typeface="Consolas" panose="020B0609020204030204" pitchFamily="49" charset="0"/>
              </a:rPr>
              <a:t>int</a:t>
            </a:r>
            <a:r>
              <a:rPr lang="en-IN" sz="1100" dirty="0">
                <a:solidFill>
                  <a:srgbClr val="000000"/>
                </a:solidFill>
                <a:effectLst/>
                <a:highlight>
                  <a:srgbClr val="FFFFFF"/>
                </a:highlight>
                <a:latin typeface="Consolas" panose="020B0609020204030204" pitchFamily="49" charset="0"/>
              </a:rPr>
              <a:t> </a:t>
            </a:r>
            <a:r>
              <a:rPr lang="en-IN" sz="1100" dirty="0">
                <a:solidFill>
                  <a:srgbClr val="6A3E3E"/>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 String </a:t>
            </a:r>
            <a:r>
              <a:rPr lang="en-IN" sz="1100" dirty="0">
                <a:solidFill>
                  <a:srgbClr val="6A3E3E"/>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State </a:t>
            </a:r>
            <a:r>
              <a:rPr lang="en-IN" sz="1100" dirty="0">
                <a:solidFill>
                  <a:srgbClr val="6A3E3E"/>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super</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this</a:t>
            </a:r>
            <a:r>
              <a:rPr lang="en-IN" sz="1100" dirty="0">
                <a:solidFill>
                  <a:srgbClr val="000000"/>
                </a:solidFill>
                <a:effectLst/>
                <a:highlight>
                  <a:srgbClr val="FFFFFF"/>
                </a:highlight>
                <a:latin typeface="Consolas" panose="020B0609020204030204" pitchFamily="49" charset="0"/>
              </a:rPr>
              <a:t>.</a:t>
            </a:r>
            <a:r>
              <a:rPr lang="en-IN" sz="1100" dirty="0">
                <a:solidFill>
                  <a:srgbClr val="0000C0"/>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this</a:t>
            </a:r>
            <a:r>
              <a:rPr lang="en-IN" sz="1100" dirty="0">
                <a:solidFill>
                  <a:srgbClr val="000000"/>
                </a:solidFill>
                <a:effectLst/>
                <a:highlight>
                  <a:srgbClr val="FFFFFF"/>
                </a:highlight>
                <a:latin typeface="Consolas" panose="020B0609020204030204" pitchFamily="49" charset="0"/>
              </a:rPr>
              <a:t>.</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b="1" dirty="0" err="1">
                <a:solidFill>
                  <a:srgbClr val="7F0055"/>
                </a:solidFill>
                <a:effectLst/>
                <a:highlight>
                  <a:srgbClr val="FFFFFF"/>
                </a:highlight>
                <a:latin typeface="Consolas" panose="020B0609020204030204" pitchFamily="49" charset="0"/>
              </a:rPr>
              <a:t>this</a:t>
            </a:r>
            <a:r>
              <a:rPr lang="en-IN" sz="1100" dirty="0" err="1">
                <a:solidFill>
                  <a:srgbClr val="000000"/>
                </a:solidFill>
                <a:effectLst/>
                <a:highlight>
                  <a:srgbClr val="FFFFFF"/>
                </a:highlight>
                <a:latin typeface="Consolas" panose="020B0609020204030204" pitchFamily="49" charset="0"/>
              </a:rPr>
              <a:t>.</a:t>
            </a:r>
            <a:r>
              <a:rPr lang="en-IN" sz="1100" dirty="0" err="1">
                <a:solidFill>
                  <a:srgbClr val="0000C0"/>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 </a:t>
            </a:r>
            <a:r>
              <a:rPr lang="en-IN" sz="1100" dirty="0">
                <a:solidFill>
                  <a:srgbClr val="6A3E3E"/>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646464"/>
                </a:solidFill>
                <a:effectLst/>
                <a:highlight>
                  <a:srgbClr val="FFFFFF"/>
                </a:highlight>
                <a:latin typeface="Consolas" panose="020B0609020204030204" pitchFamily="49" charset="0"/>
              </a:rPr>
              <a:t>@Override</a:t>
            </a:r>
            <a:endParaRPr lang="en-IN" sz="11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public</a:t>
            </a:r>
            <a:r>
              <a:rPr lang="en-IN" sz="1100" dirty="0">
                <a:solidFill>
                  <a:srgbClr val="000000"/>
                </a:solidFill>
                <a:effectLst/>
                <a:highlight>
                  <a:srgbClr val="FFFFFF"/>
                </a:highlight>
                <a:latin typeface="Consolas" panose="020B0609020204030204" pitchFamily="49" charset="0"/>
              </a:rPr>
              <a:t> String </a:t>
            </a:r>
            <a:r>
              <a:rPr lang="en-IN" sz="1100" dirty="0" err="1">
                <a:solidFill>
                  <a:srgbClr val="000000"/>
                </a:solidFill>
                <a:effectLst/>
                <a:highlight>
                  <a:srgbClr val="FFFFFF"/>
                </a:highlight>
                <a:latin typeface="Consolas" panose="020B0609020204030204" pitchFamily="49" charset="0"/>
              </a:rPr>
              <a:t>toString</a:t>
            </a: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b="1" dirty="0">
                <a:solidFill>
                  <a:srgbClr val="7F0055"/>
                </a:solidFill>
                <a:effectLst/>
                <a:highlight>
                  <a:srgbClr val="FFFFFF"/>
                </a:highlight>
                <a:latin typeface="Consolas" panose="020B0609020204030204" pitchFamily="49" charset="0"/>
              </a:rPr>
              <a:t>return</a:t>
            </a:r>
            <a:r>
              <a:rPr lang="en-IN" sz="1100" dirty="0">
                <a:solidFill>
                  <a:srgbClr val="000000"/>
                </a:solidFill>
                <a:effectLst/>
                <a:highlight>
                  <a:srgbClr val="FFFFFF"/>
                </a:highlight>
                <a:latin typeface="Consolas" panose="020B0609020204030204" pitchFamily="49" charset="0"/>
              </a:rPr>
              <a:t> </a:t>
            </a:r>
            <a:r>
              <a:rPr lang="en-IN" sz="1100" dirty="0">
                <a:solidFill>
                  <a:srgbClr val="2A00FF"/>
                </a:solidFill>
                <a:effectLst/>
                <a:highlight>
                  <a:srgbClr val="FFFFFF"/>
                </a:highlight>
                <a:latin typeface="Consolas" panose="020B0609020204030204" pitchFamily="49" charset="0"/>
              </a:rPr>
              <a:t>"City [id="</a:t>
            </a:r>
            <a:r>
              <a:rPr lang="en-IN" sz="1100" dirty="0">
                <a:solidFill>
                  <a:srgbClr val="000000"/>
                </a:solidFill>
                <a:effectLst/>
                <a:highlight>
                  <a:srgbClr val="FFFFFF"/>
                </a:highlight>
                <a:latin typeface="Consolas" panose="020B0609020204030204" pitchFamily="49" charset="0"/>
              </a:rPr>
              <a:t> + </a:t>
            </a:r>
            <a:r>
              <a:rPr lang="en-IN" sz="1100" dirty="0">
                <a:solidFill>
                  <a:srgbClr val="0000C0"/>
                </a:solidFill>
                <a:effectLst/>
                <a:highlight>
                  <a:srgbClr val="FFFFFF"/>
                </a:highlight>
                <a:latin typeface="Consolas" panose="020B0609020204030204" pitchFamily="49" charset="0"/>
              </a:rPr>
              <a:t>id</a:t>
            </a:r>
            <a:r>
              <a:rPr lang="en-IN" sz="1100" dirty="0">
                <a:solidFill>
                  <a:srgbClr val="000000"/>
                </a:solidFill>
                <a:effectLst/>
                <a:highlight>
                  <a:srgbClr val="FFFFFF"/>
                </a:highlight>
                <a:latin typeface="Consolas" panose="020B0609020204030204" pitchFamily="49" charset="0"/>
              </a:rPr>
              <a:t> + </a:t>
            </a:r>
            <a:r>
              <a:rPr lang="en-IN" sz="1100" dirty="0">
                <a:solidFill>
                  <a:srgbClr val="2A00FF"/>
                </a:solidFill>
                <a:effectLst/>
                <a:highlight>
                  <a:srgbClr val="FFFFFF"/>
                </a:highlight>
                <a:latin typeface="Consolas" panose="020B0609020204030204" pitchFamily="49" charset="0"/>
              </a:rPr>
              <a:t>", name="</a:t>
            </a:r>
            <a:r>
              <a:rPr lang="en-IN" sz="1100" dirty="0">
                <a:solidFill>
                  <a:srgbClr val="000000"/>
                </a:solidFill>
                <a:effectLst/>
                <a:highlight>
                  <a:srgbClr val="FFFFFF"/>
                </a:highlight>
                <a:latin typeface="Consolas" panose="020B0609020204030204" pitchFamily="49" charset="0"/>
              </a:rPr>
              <a:t> + </a:t>
            </a:r>
            <a:r>
              <a:rPr lang="en-IN" sz="1100" dirty="0">
                <a:solidFill>
                  <a:srgbClr val="0000C0"/>
                </a:solidFill>
                <a:effectLst/>
                <a:highlight>
                  <a:srgbClr val="FFFFFF"/>
                </a:highlight>
                <a:latin typeface="Consolas" panose="020B0609020204030204" pitchFamily="49" charset="0"/>
              </a:rPr>
              <a:t>name</a:t>
            </a:r>
            <a:r>
              <a:rPr lang="en-IN" sz="1100" dirty="0">
                <a:solidFill>
                  <a:srgbClr val="000000"/>
                </a:solidFill>
                <a:effectLst/>
                <a:highlight>
                  <a:srgbClr val="FFFFFF"/>
                </a:highlight>
                <a:latin typeface="Consolas" panose="020B0609020204030204" pitchFamily="49" charset="0"/>
              </a:rPr>
              <a:t> + </a:t>
            </a:r>
            <a:r>
              <a:rPr lang="en-IN" sz="1100" dirty="0">
                <a:solidFill>
                  <a:srgbClr val="2A00FF"/>
                </a:solidFill>
                <a:effectLst/>
                <a:highlight>
                  <a:srgbClr val="FFFFFF"/>
                </a:highlight>
                <a:latin typeface="Consolas" panose="020B0609020204030204" pitchFamily="49" charset="0"/>
              </a:rPr>
              <a:t>", s="</a:t>
            </a:r>
            <a:r>
              <a:rPr lang="en-IN" sz="1100" dirty="0">
                <a:solidFill>
                  <a:srgbClr val="000000"/>
                </a:solidFill>
                <a:effectLst/>
                <a:highlight>
                  <a:srgbClr val="FFFFFF"/>
                </a:highlight>
                <a:latin typeface="Consolas" panose="020B0609020204030204" pitchFamily="49" charset="0"/>
              </a:rPr>
              <a:t> + </a:t>
            </a:r>
            <a:r>
              <a:rPr lang="en-IN" sz="1100" dirty="0">
                <a:solidFill>
                  <a:srgbClr val="0000C0"/>
                </a:solidFill>
                <a:effectLst/>
                <a:highlight>
                  <a:srgbClr val="FFFFFF"/>
                </a:highlight>
                <a:latin typeface="Consolas" panose="020B0609020204030204" pitchFamily="49" charset="0"/>
              </a:rPr>
              <a:t>s</a:t>
            </a:r>
            <a:r>
              <a:rPr lang="en-IN" sz="1100" dirty="0">
                <a:solidFill>
                  <a:srgbClr val="000000"/>
                </a:solidFill>
                <a:effectLst/>
                <a:highlight>
                  <a:srgbClr val="FFFFFF"/>
                </a:highlight>
                <a:latin typeface="Consolas" panose="020B0609020204030204" pitchFamily="49" charset="0"/>
              </a:rPr>
              <a:t> + </a:t>
            </a:r>
            <a:r>
              <a:rPr lang="en-IN" sz="1100" dirty="0">
                <a:solidFill>
                  <a:srgbClr val="2A00FF"/>
                </a:solidFill>
                <a:effectLst/>
                <a:highlight>
                  <a:srgbClr val="FFFFFF"/>
                </a:highlight>
                <a:latin typeface="Consolas" panose="020B0609020204030204" pitchFamily="49" charset="0"/>
              </a:rPr>
              <a:t>"]"</a:t>
            </a:r>
            <a:r>
              <a:rPr lang="en-IN" sz="11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100" dirty="0">
                <a:solidFill>
                  <a:srgbClr val="000000"/>
                </a:solidFill>
                <a:effectLst/>
                <a:highlight>
                  <a:srgbClr val="FFFFFF"/>
                </a:highlight>
                <a:latin typeface="Consolas" panose="020B0609020204030204" pitchFamily="49" charset="0"/>
              </a:rPr>
              <a:t>}</a:t>
            </a:r>
          </a:p>
        </p:txBody>
      </p:sp>
      <p:sp>
        <p:nvSpPr>
          <p:cNvPr id="7" name="TextBox 6">
            <a:extLst>
              <a:ext uri="{FF2B5EF4-FFF2-40B4-BE49-F238E27FC236}">
                <a16:creationId xmlns:a16="http://schemas.microsoft.com/office/drawing/2014/main" id="{1DE99B21-A894-13DB-3B4D-49E768D4D094}"/>
              </a:ext>
            </a:extLst>
          </p:cNvPr>
          <p:cNvSpPr txBox="1"/>
          <p:nvPr/>
        </p:nvSpPr>
        <p:spPr>
          <a:xfrm>
            <a:off x="5705061" y="3572761"/>
            <a:ext cx="6152322" cy="2308324"/>
          </a:xfrm>
          <a:prstGeom prst="rect">
            <a:avLst/>
          </a:prstGeom>
          <a:noFill/>
          <a:ln>
            <a:solidFill>
              <a:srgbClr val="FF0000"/>
            </a:solidFill>
          </a:ln>
        </p:spPr>
        <p:txBody>
          <a:bodyPr wrap="square">
            <a:spAutoFit/>
          </a:bodyPr>
          <a:lstStyle/>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package</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com.test.DemoProject</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org.springframework.context.ApplicationContext</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org.springframework.context.support.ClassPathXmlApplicationContext;</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a:t>
            </a:r>
            <a:r>
              <a:rPr lang="en-IN" sz="1200" b="1" dirty="0">
                <a:solidFill>
                  <a:srgbClr val="7F0055"/>
                </a:solidFill>
                <a:effectLst/>
                <a:highlight>
                  <a:srgbClr val="FFFFFF"/>
                </a:highlight>
                <a:latin typeface="Consolas" panose="020B0609020204030204" pitchFamily="49" charset="0"/>
              </a:rPr>
              <a:t>class</a:t>
            </a:r>
            <a:r>
              <a:rPr lang="en-IN" sz="1200" dirty="0">
                <a:solidFill>
                  <a:srgbClr val="000000"/>
                </a:solidFill>
                <a:effectLst/>
                <a:highlight>
                  <a:srgbClr val="FFFFFF"/>
                </a:highlight>
                <a:latin typeface="Consolas" panose="020B0609020204030204" pitchFamily="49" charset="0"/>
              </a:rPr>
              <a:t> Test {</a:t>
            </a:r>
          </a:p>
          <a:p>
            <a:pPr marL="0" marR="0">
              <a:spcBef>
                <a:spcPts val="0"/>
              </a:spcBef>
              <a:spcAft>
                <a:spcPts val="0"/>
              </a:spcAft>
            </a:pPr>
            <a:r>
              <a:rPr lang="en-IN" sz="1200" b="1" dirty="0">
                <a:solidFill>
                  <a:srgbClr val="7F0055"/>
                </a:solidFill>
                <a:effectLst/>
                <a:highlight>
                  <a:srgbClr val="FFFFFF"/>
                </a:highlight>
                <a:latin typeface="Consolas" panose="020B0609020204030204" pitchFamily="49" charset="0"/>
              </a:rPr>
              <a:t>public</a:t>
            </a:r>
            <a:r>
              <a:rPr lang="en-IN" sz="1200" dirty="0">
                <a:solidFill>
                  <a:srgbClr val="000000"/>
                </a:solidFill>
                <a:effectLst/>
                <a:highlight>
                  <a:srgbClr val="FFFFFF"/>
                </a:highlight>
                <a:latin typeface="Consolas" panose="020B0609020204030204" pitchFamily="49" charset="0"/>
              </a:rPr>
              <a:t> </a:t>
            </a:r>
            <a:r>
              <a:rPr lang="en-IN" sz="1200" b="1" dirty="0">
                <a:solidFill>
                  <a:srgbClr val="7F0055"/>
                </a:solidFill>
                <a:effectLst/>
                <a:highlight>
                  <a:srgbClr val="FFFFFF"/>
                </a:highlight>
                <a:latin typeface="Consolas" panose="020B0609020204030204" pitchFamily="49" charset="0"/>
              </a:rPr>
              <a:t>static</a:t>
            </a:r>
            <a:r>
              <a:rPr lang="en-IN" sz="1200" dirty="0">
                <a:solidFill>
                  <a:srgbClr val="000000"/>
                </a:solidFill>
                <a:effectLst/>
                <a:highlight>
                  <a:srgbClr val="FFFFFF"/>
                </a:highlight>
                <a:latin typeface="Consolas" panose="020B0609020204030204" pitchFamily="49" charset="0"/>
              </a:rPr>
              <a:t> </a:t>
            </a:r>
            <a:r>
              <a:rPr lang="en-IN" sz="1200" b="1" dirty="0">
                <a:solidFill>
                  <a:srgbClr val="7F0055"/>
                </a:solidFill>
                <a:effectLst/>
                <a:highlight>
                  <a:srgbClr val="FFFFFF"/>
                </a:highlight>
                <a:latin typeface="Consolas" panose="020B0609020204030204" pitchFamily="49" charset="0"/>
              </a:rPr>
              <a:t>void</a:t>
            </a:r>
            <a:r>
              <a:rPr lang="en-IN" sz="1200" dirty="0">
                <a:solidFill>
                  <a:srgbClr val="000000"/>
                </a:solidFill>
                <a:effectLst/>
                <a:highlight>
                  <a:srgbClr val="FFFFFF"/>
                </a:highlight>
                <a:latin typeface="Consolas" panose="020B0609020204030204" pitchFamily="49" charset="0"/>
              </a:rPr>
              <a:t> </a:t>
            </a:r>
            <a:r>
              <a:rPr lang="en-IN" sz="1200" dirty="0">
                <a:solidFill>
                  <a:srgbClr val="000000"/>
                </a:solidFill>
                <a:effectLst/>
                <a:highlight>
                  <a:srgbClr val="FFFF00"/>
                </a:highlight>
                <a:latin typeface="Consolas" panose="020B0609020204030204" pitchFamily="49" charset="0"/>
              </a:rPr>
              <a:t>main(String[] </a:t>
            </a:r>
            <a:r>
              <a:rPr lang="en-IN" sz="1200" dirty="0" err="1">
                <a:solidFill>
                  <a:srgbClr val="6A3E3E"/>
                </a:solidFill>
                <a:effectLst/>
                <a:highlight>
                  <a:srgbClr val="FFFF00"/>
                </a:highlight>
                <a:latin typeface="Consolas" panose="020B0609020204030204" pitchFamily="49" charset="0"/>
              </a:rPr>
              <a:t>args</a:t>
            </a:r>
            <a:r>
              <a:rPr lang="en-IN" sz="1200" dirty="0">
                <a:solidFill>
                  <a:srgbClr val="000000"/>
                </a:solidFill>
                <a:effectLst/>
                <a:highlight>
                  <a:srgbClr val="FFFF00"/>
                </a:highlight>
                <a:latin typeface="Consolas" panose="020B0609020204030204" pitchFamily="49" charset="0"/>
              </a:rPr>
              <a:t>) </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err="1">
                <a:solidFill>
                  <a:srgbClr val="000000"/>
                </a:solidFill>
                <a:effectLst/>
                <a:highlight>
                  <a:srgbClr val="FFFFFF"/>
                </a:highlight>
                <a:latin typeface="Consolas" panose="020B0609020204030204" pitchFamily="49" charset="0"/>
              </a:rPr>
              <a:t>ApplicationContext</a:t>
            </a:r>
            <a:r>
              <a:rPr lang="en-IN" sz="1200" dirty="0">
                <a:solidFill>
                  <a:srgbClr val="000000"/>
                </a:solidFill>
                <a:effectLst/>
                <a:highlight>
                  <a:srgbClr val="FFFFFF"/>
                </a:highlight>
                <a:latin typeface="Consolas" panose="020B0609020204030204" pitchFamily="49" charset="0"/>
              </a:rPr>
              <a:t> </a:t>
            </a:r>
            <a:r>
              <a:rPr lang="en-IN" sz="1200" u="sng" dirty="0">
                <a:solidFill>
                  <a:srgbClr val="6A3E3E"/>
                </a:solidFill>
                <a:effectLst/>
                <a:highlight>
                  <a:srgbClr val="FFFFFF"/>
                </a:highlight>
                <a:latin typeface="Consolas" panose="020B0609020204030204" pitchFamily="49" charset="0"/>
              </a:rPr>
              <a:t>context</a:t>
            </a:r>
            <a:r>
              <a:rPr lang="en-IN" sz="1200" dirty="0">
                <a:solidFill>
                  <a:srgbClr val="000000"/>
                </a:solidFill>
                <a:effectLst/>
                <a:highlight>
                  <a:srgbClr val="FFFFFF"/>
                </a:highlight>
                <a:latin typeface="Consolas" panose="020B0609020204030204" pitchFamily="49" charset="0"/>
              </a:rPr>
              <a:t> = </a:t>
            </a:r>
            <a:r>
              <a:rPr lang="en-IN" sz="1200" b="1" dirty="0">
                <a:solidFill>
                  <a:srgbClr val="7F0055"/>
                </a:solidFill>
                <a:effectLst/>
                <a:highlight>
                  <a:srgbClr val="FFFFFF"/>
                </a:highlight>
                <a:latin typeface="Consolas" panose="020B0609020204030204" pitchFamily="49" charset="0"/>
              </a:rPr>
              <a:t>new</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ClassPathXmlApplicationContext</a:t>
            </a:r>
            <a:r>
              <a:rPr lang="en-IN" sz="1200" dirty="0">
                <a:solidFill>
                  <a:srgbClr val="000000"/>
                </a:solidFill>
                <a:effectLst/>
                <a:highlight>
                  <a:srgbClr val="FFFFFF"/>
                </a:highlight>
                <a:latin typeface="Consolas" panose="020B0609020204030204" pitchFamily="49" charset="0"/>
              </a:rPr>
              <a:t>(</a:t>
            </a:r>
            <a:r>
              <a:rPr lang="en-IN" sz="1200" dirty="0">
                <a:solidFill>
                  <a:srgbClr val="2A00FF"/>
                </a:solidFill>
                <a:effectLst/>
                <a:highlight>
                  <a:srgbClr val="FFFFFF"/>
                </a:highlight>
                <a:latin typeface="Consolas" panose="020B0609020204030204" pitchFamily="49" charset="0"/>
              </a:rPr>
              <a:t>"/com/test/</a:t>
            </a:r>
            <a:r>
              <a:rPr lang="en-IN" sz="1200" dirty="0" err="1">
                <a:solidFill>
                  <a:srgbClr val="2A00FF"/>
                </a:solidFill>
                <a:effectLst/>
                <a:highlight>
                  <a:srgbClr val="FFFFFF"/>
                </a:highlight>
                <a:latin typeface="Consolas" panose="020B0609020204030204" pitchFamily="49" charset="0"/>
              </a:rPr>
              <a:t>DemoProject</a:t>
            </a:r>
            <a:r>
              <a:rPr lang="en-IN" sz="1200" dirty="0">
                <a:solidFill>
                  <a:srgbClr val="2A00FF"/>
                </a:solidFill>
                <a:effectLst/>
                <a:highlight>
                  <a:srgbClr val="FFFFFF"/>
                </a:highlight>
                <a:latin typeface="Consolas" panose="020B0609020204030204" pitchFamily="49" charset="0"/>
              </a:rPr>
              <a:t>/config1.xml"</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a:solidFill>
                  <a:srgbClr val="000000"/>
                </a:solidFill>
                <a:effectLst/>
                <a:highlight>
                  <a:srgbClr val="FFFFFF"/>
                </a:highlight>
                <a:latin typeface="Consolas" panose="020B0609020204030204" pitchFamily="49" charset="0"/>
              </a:rPr>
              <a:t>City </a:t>
            </a:r>
            <a:r>
              <a:rPr lang="en-IN" sz="1200" dirty="0">
                <a:solidFill>
                  <a:srgbClr val="6A3E3E"/>
                </a:solidFill>
                <a:effectLst/>
                <a:highlight>
                  <a:srgbClr val="FFFFFF"/>
                </a:highlight>
                <a:latin typeface="Consolas" panose="020B0609020204030204" pitchFamily="49" charset="0"/>
              </a:rPr>
              <a:t>city</a:t>
            </a:r>
            <a:r>
              <a:rPr lang="en-IN" sz="1200" dirty="0">
                <a:solidFill>
                  <a:srgbClr val="000000"/>
                </a:solidFill>
                <a:effectLst/>
                <a:highlight>
                  <a:srgbClr val="FFFFFF"/>
                </a:highlight>
                <a:latin typeface="Consolas" panose="020B0609020204030204" pitchFamily="49" charset="0"/>
              </a:rPr>
              <a:t>=</a:t>
            </a:r>
            <a:r>
              <a:rPr lang="en-IN" sz="1200" dirty="0" err="1">
                <a:solidFill>
                  <a:srgbClr val="6A3E3E"/>
                </a:solidFill>
                <a:effectLst/>
                <a:highlight>
                  <a:srgbClr val="FFFFFF"/>
                </a:highlight>
                <a:latin typeface="Consolas" panose="020B0609020204030204" pitchFamily="49" charset="0"/>
              </a:rPr>
              <a:t>context</a:t>
            </a:r>
            <a:r>
              <a:rPr lang="en-IN" sz="1200" dirty="0" err="1">
                <a:solidFill>
                  <a:srgbClr val="000000"/>
                </a:solidFill>
                <a:effectLst/>
                <a:highlight>
                  <a:srgbClr val="FFFFFF"/>
                </a:highlight>
                <a:latin typeface="Consolas" panose="020B0609020204030204" pitchFamily="49" charset="0"/>
              </a:rPr>
              <a:t>.getBean</a:t>
            </a:r>
            <a:r>
              <a:rPr lang="en-IN" sz="1200" dirty="0">
                <a:solidFill>
                  <a:srgbClr val="000000"/>
                </a:solidFill>
                <a:effectLst/>
                <a:highlight>
                  <a:srgbClr val="FFFFFF"/>
                </a:highlight>
                <a:latin typeface="Consolas" panose="020B0609020204030204" pitchFamily="49" charset="0"/>
              </a:rPr>
              <a:t>(</a:t>
            </a:r>
            <a:r>
              <a:rPr lang="en-IN" sz="1200" dirty="0">
                <a:solidFill>
                  <a:srgbClr val="2A00FF"/>
                </a:solidFill>
                <a:effectLst/>
                <a:highlight>
                  <a:srgbClr val="FFFFFF"/>
                </a:highlight>
                <a:latin typeface="Consolas" panose="020B0609020204030204" pitchFamily="49" charset="0"/>
              </a:rPr>
              <a:t>"city"</a:t>
            </a:r>
            <a:r>
              <a:rPr lang="en-IN" sz="1200" dirty="0">
                <a:solidFill>
                  <a:srgbClr val="000000"/>
                </a:solidFill>
                <a:effectLst/>
                <a:highlight>
                  <a:srgbClr val="FFFFFF"/>
                </a:highlight>
                <a:latin typeface="Consolas" panose="020B0609020204030204" pitchFamily="49" charset="0"/>
              </a:rPr>
              <a:t>, </a:t>
            </a:r>
            <a:r>
              <a:rPr lang="en-IN" sz="1200" dirty="0" err="1">
                <a:solidFill>
                  <a:srgbClr val="000000"/>
                </a:solidFill>
                <a:effectLst/>
                <a:highlight>
                  <a:srgbClr val="FFFFFF"/>
                </a:highlight>
                <a:latin typeface="Consolas" panose="020B0609020204030204" pitchFamily="49" charset="0"/>
              </a:rPr>
              <a:t>City.</a:t>
            </a:r>
            <a:r>
              <a:rPr lang="en-IN" sz="1200" b="1" dirty="0" err="1">
                <a:solidFill>
                  <a:srgbClr val="7F0055"/>
                </a:solidFill>
                <a:effectLst/>
                <a:highlight>
                  <a:srgbClr val="FFFFFF"/>
                </a:highlight>
                <a:latin typeface="Consolas" panose="020B0609020204030204" pitchFamily="49" charset="0"/>
              </a:rPr>
              <a:t>class</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err="1">
                <a:solidFill>
                  <a:srgbClr val="000000"/>
                </a:solidFill>
                <a:effectLst/>
                <a:highlight>
                  <a:srgbClr val="FFFFFF"/>
                </a:highlight>
                <a:latin typeface="Consolas" panose="020B0609020204030204" pitchFamily="49" charset="0"/>
              </a:rPr>
              <a:t>System.</a:t>
            </a:r>
            <a:r>
              <a:rPr lang="en-IN" sz="1200" b="1" i="1" dirty="0" err="1">
                <a:solidFill>
                  <a:srgbClr val="0000C0"/>
                </a:solidFill>
                <a:effectLst/>
                <a:highlight>
                  <a:srgbClr val="FFFFFF"/>
                </a:highlight>
                <a:latin typeface="Consolas" panose="020B0609020204030204" pitchFamily="49" charset="0"/>
              </a:rPr>
              <a:t>out</a:t>
            </a:r>
            <a:r>
              <a:rPr lang="en-IN" sz="1200" dirty="0" err="1">
                <a:solidFill>
                  <a:srgbClr val="000000"/>
                </a:solidFill>
                <a:effectLst/>
                <a:highlight>
                  <a:srgbClr val="FFFFFF"/>
                </a:highlight>
                <a:latin typeface="Consolas" panose="020B0609020204030204" pitchFamily="49" charset="0"/>
              </a:rPr>
              <a:t>.println</a:t>
            </a:r>
            <a:r>
              <a:rPr lang="en-IN" sz="1200" dirty="0">
                <a:solidFill>
                  <a:srgbClr val="000000"/>
                </a:solidFill>
                <a:effectLst/>
                <a:highlight>
                  <a:srgbClr val="FFFFFF"/>
                </a:highlight>
                <a:latin typeface="Consolas" panose="020B0609020204030204" pitchFamily="49" charset="0"/>
              </a:rPr>
              <a:t>(</a:t>
            </a:r>
            <a:r>
              <a:rPr lang="en-IN" sz="1200" dirty="0">
                <a:solidFill>
                  <a:srgbClr val="6A3E3E"/>
                </a:solidFill>
                <a:effectLst/>
                <a:highlight>
                  <a:srgbClr val="FFFFFF"/>
                </a:highlight>
                <a:latin typeface="Consolas" panose="020B0609020204030204" pitchFamily="49" charset="0"/>
              </a:rPr>
              <a:t>city</a:t>
            </a: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200" dirty="0">
                <a:solidFill>
                  <a:srgbClr val="000000"/>
                </a:solidFill>
                <a:effectLst/>
                <a:highlight>
                  <a:srgbClr val="FFFFFF"/>
                </a:highlight>
                <a:latin typeface="Consolas" panose="020B0609020204030204" pitchFamily="49" charset="0"/>
              </a:rPr>
              <a:t>}</a:t>
            </a:r>
          </a:p>
        </p:txBody>
      </p:sp>
      <p:sp>
        <p:nvSpPr>
          <p:cNvPr id="8" name="TextBox 7">
            <a:extLst>
              <a:ext uri="{FF2B5EF4-FFF2-40B4-BE49-F238E27FC236}">
                <a16:creationId xmlns:a16="http://schemas.microsoft.com/office/drawing/2014/main" id="{B2A0B1FC-B523-A92A-05ED-C69E5B5DD62E}"/>
              </a:ext>
            </a:extLst>
          </p:cNvPr>
          <p:cNvSpPr txBox="1"/>
          <p:nvPr/>
        </p:nvSpPr>
        <p:spPr>
          <a:xfrm>
            <a:off x="2448233" y="285135"/>
            <a:ext cx="2448232" cy="369332"/>
          </a:xfrm>
          <a:prstGeom prst="rect">
            <a:avLst/>
          </a:prstGeom>
          <a:noFill/>
        </p:spPr>
        <p:txBody>
          <a:bodyPr wrap="square" rtlCol="0">
            <a:spAutoFit/>
          </a:bodyPr>
          <a:lstStyle/>
          <a:p>
            <a:r>
              <a:rPr lang="en-IN" dirty="0">
                <a:solidFill>
                  <a:srgbClr val="FF0000"/>
                </a:solidFill>
              </a:rPr>
              <a:t>Auto wiring example</a:t>
            </a:r>
          </a:p>
        </p:txBody>
      </p:sp>
      <p:cxnSp>
        <p:nvCxnSpPr>
          <p:cNvPr id="10" name="Straight Arrow Connector 9">
            <a:extLst>
              <a:ext uri="{FF2B5EF4-FFF2-40B4-BE49-F238E27FC236}">
                <a16:creationId xmlns:a16="http://schemas.microsoft.com/office/drawing/2014/main" id="{BFB7339F-1DD5-56C4-BEE1-EEAD47607900}"/>
              </a:ext>
            </a:extLst>
          </p:cNvPr>
          <p:cNvCxnSpPr/>
          <p:nvPr/>
        </p:nvCxnSpPr>
        <p:spPr>
          <a:xfrm flipH="1">
            <a:off x="1553497" y="654467"/>
            <a:ext cx="4965290" cy="220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57A9D9C-F21A-FAFD-043D-BCDE522A56CE}"/>
              </a:ext>
            </a:extLst>
          </p:cNvPr>
          <p:cNvSpPr txBox="1"/>
          <p:nvPr/>
        </p:nvSpPr>
        <p:spPr>
          <a:xfrm>
            <a:off x="4861438" y="632084"/>
            <a:ext cx="1586573" cy="369332"/>
          </a:xfrm>
          <a:prstGeom prst="rect">
            <a:avLst/>
          </a:prstGeom>
          <a:noFill/>
        </p:spPr>
        <p:txBody>
          <a:bodyPr wrap="square" rtlCol="0">
            <a:spAutoFit/>
          </a:bodyPr>
          <a:lstStyle/>
          <a:p>
            <a:r>
              <a:rPr lang="en-IN" dirty="0"/>
              <a:t>dependency</a:t>
            </a:r>
          </a:p>
        </p:txBody>
      </p:sp>
      <p:sp>
        <p:nvSpPr>
          <p:cNvPr id="12" name="TextBox 11">
            <a:extLst>
              <a:ext uri="{FF2B5EF4-FFF2-40B4-BE49-F238E27FC236}">
                <a16:creationId xmlns:a16="http://schemas.microsoft.com/office/drawing/2014/main" id="{CF303F72-D96A-E347-6D3D-464CC83C2BA7}"/>
              </a:ext>
            </a:extLst>
          </p:cNvPr>
          <p:cNvSpPr txBox="1"/>
          <p:nvPr/>
        </p:nvSpPr>
        <p:spPr>
          <a:xfrm>
            <a:off x="10077451" y="3463132"/>
            <a:ext cx="1586573" cy="369332"/>
          </a:xfrm>
          <a:prstGeom prst="rect">
            <a:avLst/>
          </a:prstGeom>
          <a:noFill/>
        </p:spPr>
        <p:txBody>
          <a:bodyPr wrap="square" rtlCol="0">
            <a:spAutoFit/>
          </a:bodyPr>
          <a:lstStyle/>
          <a:p>
            <a:r>
              <a:rPr lang="en-IN" b="1" dirty="0">
                <a:solidFill>
                  <a:srgbClr val="FF0000"/>
                </a:solidFill>
              </a:rPr>
              <a:t>//main</a:t>
            </a:r>
          </a:p>
        </p:txBody>
      </p:sp>
    </p:spTree>
    <p:extLst>
      <p:ext uri="{BB962C8B-B14F-4D97-AF65-F5344CB8AC3E}">
        <p14:creationId xmlns:p14="http://schemas.microsoft.com/office/powerpoint/2010/main" val="1485915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1C685-8532-EE12-F56C-E28C5AFB22E8}"/>
              </a:ext>
            </a:extLst>
          </p:cNvPr>
          <p:cNvSpPr txBox="1"/>
          <p:nvPr/>
        </p:nvSpPr>
        <p:spPr>
          <a:xfrm>
            <a:off x="218662" y="231054"/>
            <a:ext cx="5784574" cy="6494085"/>
          </a:xfrm>
          <a:prstGeom prst="rect">
            <a:avLst/>
          </a:prstGeom>
          <a:noFill/>
          <a:ln>
            <a:solidFill>
              <a:schemeClr val="accent1"/>
            </a:solidFill>
          </a:ln>
        </p:spPr>
        <p:txBody>
          <a:bodyPr wrap="square">
            <a:spAutoFit/>
          </a:bodyPr>
          <a:lstStyle/>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xml</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version</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"1.0"</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encoding</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"UTF-8"</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beans</a:t>
            </a:r>
            <a:r>
              <a:rPr lang="en-IN" sz="1600" dirty="0">
                <a:solidFill>
                  <a:srgbClr val="000000"/>
                </a:solidFill>
                <a:effectLst/>
                <a:highlight>
                  <a:srgbClr val="FFFFFF"/>
                </a:highlight>
                <a:latin typeface="Consolas" panose="020B0609020204030204" pitchFamily="49" charset="0"/>
              </a:rPr>
              <a:t> </a:t>
            </a:r>
            <a:r>
              <a:rPr lang="en-IN" sz="1600" dirty="0" err="1">
                <a:solidFill>
                  <a:srgbClr val="7F007F"/>
                </a:solidFill>
                <a:effectLst/>
                <a:highlight>
                  <a:srgbClr val="FFFFFF"/>
                </a:highlight>
                <a:latin typeface="Consolas" panose="020B0609020204030204" pitchFamily="49" charset="0"/>
              </a:rPr>
              <a:t>xmlns</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"http://www.springframework.org/schema/beans"</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xmlns:xsi</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"http://www.w3.org/2001/XMLSchema-instance"</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xmlns:p</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"http://www.springframework.org/schema/p"</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xmlns:context</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"http://www.springframework.org/schema/context"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xsi:schemaLocation</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"http://www.springframework.org/schema/beans </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i="1" dirty="0">
                <a:solidFill>
                  <a:srgbClr val="2A00FF"/>
                </a:solidFill>
                <a:effectLst/>
                <a:highlight>
                  <a:srgbClr val="FFFFFF"/>
                </a:highlight>
                <a:latin typeface="Consolas" panose="020B0609020204030204" pitchFamily="49" charset="0"/>
              </a:rPr>
              <a:t>http://www.springframework.org/schema/beans/spring-beans.xsd</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i="1" dirty="0">
                <a:solidFill>
                  <a:srgbClr val="2A00FF"/>
                </a:solidFill>
                <a:effectLst/>
                <a:highlight>
                  <a:srgbClr val="FFFFFF"/>
                </a:highlight>
                <a:latin typeface="Consolas" panose="020B0609020204030204" pitchFamily="49" charset="0"/>
              </a:rPr>
              <a:t>http://www.springframework.org/schema/context </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i="1" dirty="0">
                <a:solidFill>
                  <a:srgbClr val="2A00FF"/>
                </a:solidFill>
                <a:effectLst/>
                <a:highlight>
                  <a:srgbClr val="FFFFFF"/>
                </a:highlight>
                <a:latin typeface="Consolas" panose="020B0609020204030204" pitchFamily="49" charset="0"/>
              </a:rPr>
              <a:t>http://www.springframework.org/schema/context/spring-context.xsd"</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id</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"s"</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class</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a:t>
            </a:r>
            <a:r>
              <a:rPr lang="en-IN" sz="1600" i="1" dirty="0" err="1">
                <a:solidFill>
                  <a:srgbClr val="2A00FF"/>
                </a:solidFill>
                <a:effectLst/>
                <a:highlight>
                  <a:srgbClr val="FFFFFF"/>
                </a:highlight>
                <a:latin typeface="Consolas" panose="020B0609020204030204" pitchFamily="49" charset="0"/>
              </a:rPr>
              <a:t>com.test.DemoProject.State</a:t>
            </a:r>
            <a:r>
              <a:rPr lang="en-IN" sz="1600" i="1" dirty="0">
                <a:solidFill>
                  <a:srgbClr val="2A00FF"/>
                </a:solidFill>
                <a:effectLst/>
                <a:highlight>
                  <a:srgbClr val="FFFFFF"/>
                </a:highlight>
                <a:latin typeface="Consolas" panose="020B0609020204030204" pitchFamily="49" charset="0"/>
              </a:rPr>
              <a:t>"</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property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value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"UP"</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"city"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class</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a:t>
            </a:r>
            <a:r>
              <a:rPr lang="en-IN" sz="1600" i="1" dirty="0" err="1">
                <a:solidFill>
                  <a:srgbClr val="2A00FF"/>
                </a:solidFill>
                <a:effectLst/>
                <a:highlight>
                  <a:srgbClr val="FFFFFF"/>
                </a:highlight>
                <a:latin typeface="Consolas" panose="020B0609020204030204" pitchFamily="49" charset="0"/>
              </a:rPr>
              <a:t>com.test.DemoProject.City</a:t>
            </a:r>
            <a:r>
              <a:rPr lang="en-IN" sz="1600" i="1" dirty="0">
                <a:solidFill>
                  <a:srgbClr val="2A00FF"/>
                </a:solidFill>
                <a:effectLst/>
                <a:highlight>
                  <a:srgbClr val="FFFF00"/>
                </a:highlight>
                <a:latin typeface="Consolas" panose="020B0609020204030204" pitchFamily="49" charset="0"/>
              </a:rPr>
              <a:t>"</a:t>
            </a:r>
            <a:r>
              <a:rPr lang="en-IN" sz="1600" dirty="0">
                <a:solidFill>
                  <a:srgbClr val="000000"/>
                </a:solidFill>
                <a:effectLst/>
                <a:highlight>
                  <a:srgbClr val="FFFF00"/>
                </a:highlight>
                <a:latin typeface="Consolas" panose="020B0609020204030204" pitchFamily="49" charset="0"/>
              </a:rPr>
              <a:t> </a:t>
            </a:r>
            <a:r>
              <a:rPr lang="en-IN" sz="1600" dirty="0" err="1">
                <a:solidFill>
                  <a:srgbClr val="7F007F"/>
                </a:solidFill>
                <a:effectLst/>
                <a:highlight>
                  <a:srgbClr val="FFFF00"/>
                </a:highlight>
                <a:latin typeface="Consolas" panose="020B0609020204030204" pitchFamily="49" charset="0"/>
              </a:rPr>
              <a:t>autowire</a:t>
            </a:r>
            <a:r>
              <a:rPr lang="en-IN" sz="1600" dirty="0">
                <a:solidFill>
                  <a:srgbClr val="000000"/>
                </a:solidFill>
                <a:effectLst/>
                <a:highlight>
                  <a:srgbClr val="FFFF00"/>
                </a:highlight>
                <a:latin typeface="Consolas" panose="020B0609020204030204" pitchFamily="49" charset="0"/>
              </a:rPr>
              <a:t>=</a:t>
            </a:r>
            <a:r>
              <a:rPr lang="en-IN" sz="1600" i="1" dirty="0">
                <a:solidFill>
                  <a:srgbClr val="2A00FF"/>
                </a:solidFill>
                <a:effectLst/>
                <a:highlight>
                  <a:srgbClr val="FFFF00"/>
                </a:highlight>
                <a:latin typeface="Consolas" panose="020B0609020204030204" pitchFamily="49" charset="0"/>
              </a:rPr>
              <a:t>"constructor"</a:t>
            </a:r>
            <a:r>
              <a:rPr lang="en-IN" sz="1600" dirty="0">
                <a:solidFill>
                  <a:srgbClr val="008080"/>
                </a:solidFill>
                <a:effectLst/>
                <a:highlight>
                  <a:srgbClr val="FFFF00"/>
                </a:highlight>
                <a:latin typeface="Consolas" panose="020B0609020204030204" pitchFamily="49" charset="0"/>
              </a:rPr>
              <a:t>&gt;</a:t>
            </a:r>
            <a:endParaRPr lang="en-IN" sz="1600" dirty="0">
              <a:solidFill>
                <a:srgbClr val="000000"/>
              </a:solidFill>
              <a:effectLst/>
              <a:highlight>
                <a:srgbClr val="FFFF00"/>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property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"id"</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value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"11"</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property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value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"Washington, D.C."</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beans</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p:txBody>
      </p:sp>
      <p:sp>
        <p:nvSpPr>
          <p:cNvPr id="5" name="TextBox 4">
            <a:extLst>
              <a:ext uri="{FF2B5EF4-FFF2-40B4-BE49-F238E27FC236}">
                <a16:creationId xmlns:a16="http://schemas.microsoft.com/office/drawing/2014/main" id="{29333294-DD74-959D-F9DD-B101045891DC}"/>
              </a:ext>
            </a:extLst>
          </p:cNvPr>
          <p:cNvSpPr txBox="1"/>
          <p:nvPr/>
        </p:nvSpPr>
        <p:spPr>
          <a:xfrm>
            <a:off x="6096000" y="231054"/>
            <a:ext cx="6045476" cy="6001643"/>
          </a:xfrm>
          <a:prstGeom prst="rect">
            <a:avLst/>
          </a:prstGeom>
          <a:noFill/>
          <a:ln>
            <a:solidFill>
              <a:schemeClr val="accent1"/>
            </a:solidFill>
          </a:ln>
        </p:spPr>
        <p:txBody>
          <a:bodyPr wrap="square">
            <a:spAutoFit/>
          </a:bodyPr>
          <a:lstStyle/>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xml</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version</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"1.0"</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encoding</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"UTF-8"</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beans</a:t>
            </a:r>
            <a:r>
              <a:rPr lang="en-IN" sz="1600" dirty="0">
                <a:solidFill>
                  <a:srgbClr val="000000"/>
                </a:solidFill>
                <a:effectLst/>
                <a:highlight>
                  <a:srgbClr val="FFFFFF"/>
                </a:highlight>
                <a:latin typeface="Consolas" panose="020B0609020204030204" pitchFamily="49" charset="0"/>
              </a:rPr>
              <a:t> </a:t>
            </a:r>
            <a:r>
              <a:rPr lang="en-IN" sz="1600" dirty="0" err="1">
                <a:solidFill>
                  <a:srgbClr val="7F007F"/>
                </a:solidFill>
                <a:effectLst/>
                <a:highlight>
                  <a:srgbClr val="FFFFFF"/>
                </a:highlight>
                <a:latin typeface="Consolas" panose="020B0609020204030204" pitchFamily="49" charset="0"/>
              </a:rPr>
              <a:t>xmlns</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"http://www.springframework.org/schema/beans"</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xmlns:xsi</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"http://www.w3.org/2001/XMLSchema-instance"</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xmlns:p</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"http://www.springframework.org/schema/p"</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xmlns:context</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"http://www.springframework.org/schema/context"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err="1">
                <a:solidFill>
                  <a:srgbClr val="7F007F"/>
                </a:solidFill>
                <a:effectLst/>
                <a:highlight>
                  <a:srgbClr val="FFFFFF"/>
                </a:highlight>
                <a:latin typeface="Consolas" panose="020B0609020204030204" pitchFamily="49" charset="0"/>
              </a:rPr>
              <a:t>xsi:schemaLocation</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"http://www.springframework.org/schema/beans </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i="1" dirty="0">
                <a:solidFill>
                  <a:srgbClr val="2A00FF"/>
                </a:solidFill>
                <a:effectLst/>
                <a:highlight>
                  <a:srgbClr val="FFFFFF"/>
                </a:highlight>
                <a:latin typeface="Consolas" panose="020B0609020204030204" pitchFamily="49" charset="0"/>
              </a:rPr>
              <a:t>http://www.springframework.org/schema/beans/spring-beans.xsd</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i="1" dirty="0">
                <a:solidFill>
                  <a:srgbClr val="2A00FF"/>
                </a:solidFill>
                <a:effectLst/>
                <a:highlight>
                  <a:srgbClr val="FFFFFF"/>
                </a:highlight>
                <a:latin typeface="Consolas" panose="020B0609020204030204" pitchFamily="49" charset="0"/>
              </a:rPr>
              <a:t>http://www.springframework.org/schema/context </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i="1" dirty="0">
                <a:solidFill>
                  <a:srgbClr val="2A00FF"/>
                </a:solidFill>
                <a:effectLst/>
                <a:highlight>
                  <a:srgbClr val="FFFFFF"/>
                </a:highlight>
                <a:latin typeface="Consolas" panose="020B0609020204030204" pitchFamily="49" charset="0"/>
              </a:rPr>
              <a:t>http://www.springframework.org/schema/context/spring-context.xsd"</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D4D4D4"/>
                </a:highlight>
                <a:latin typeface="Consolas" panose="020B0609020204030204" pitchFamily="49" charset="0"/>
              </a:rPr>
              <a:t>bean</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id</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"s"</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class</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a:t>
            </a:r>
            <a:r>
              <a:rPr lang="en-IN" sz="1600" i="1" dirty="0" err="1">
                <a:solidFill>
                  <a:srgbClr val="2A00FF"/>
                </a:solidFill>
                <a:effectLst/>
                <a:highlight>
                  <a:srgbClr val="FFFFFF"/>
                </a:highlight>
                <a:latin typeface="Consolas" panose="020B0609020204030204" pitchFamily="49" charset="0"/>
              </a:rPr>
              <a:t>com.test.DemoProject.State</a:t>
            </a:r>
            <a:r>
              <a:rPr lang="en-IN" sz="1600" i="1" dirty="0">
                <a:solidFill>
                  <a:srgbClr val="2A00FF"/>
                </a:solidFill>
                <a:effectLst/>
                <a:highlight>
                  <a:srgbClr val="FFFFFF"/>
                </a:highlight>
                <a:latin typeface="Consolas" panose="020B0609020204030204" pitchFamily="49" charset="0"/>
              </a:rPr>
              <a:t>"</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property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value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"UP"</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D4D4D4"/>
                </a:highlight>
                <a:latin typeface="Consolas" panose="020B0609020204030204" pitchFamily="49" charset="0"/>
              </a:rPr>
              <a:t>bean</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"city"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class</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a:t>
            </a:r>
            <a:r>
              <a:rPr lang="en-IN" sz="1600" i="1" dirty="0" err="1">
                <a:solidFill>
                  <a:srgbClr val="2A00FF"/>
                </a:solidFill>
                <a:effectLst/>
                <a:highlight>
                  <a:srgbClr val="FFFFFF"/>
                </a:highlight>
                <a:latin typeface="Consolas" panose="020B0609020204030204" pitchFamily="49" charset="0"/>
              </a:rPr>
              <a:t>com.test.DemoProject.City</a:t>
            </a:r>
            <a:r>
              <a:rPr lang="en-IN" sz="1600" i="1" dirty="0">
                <a:solidFill>
                  <a:srgbClr val="2A00FF"/>
                </a:solidFill>
                <a:effectLst/>
                <a:highlight>
                  <a:srgbClr val="FFFFFF"/>
                </a:highlight>
                <a:latin typeface="Consolas" panose="020B0609020204030204" pitchFamily="49" charset="0"/>
              </a:rPr>
              <a:t>"</a:t>
            </a:r>
            <a:r>
              <a:rPr lang="en-IN" sz="1600" dirty="0">
                <a:solidFill>
                  <a:srgbClr val="000000"/>
                </a:solidFill>
                <a:effectLst/>
                <a:highlight>
                  <a:srgbClr val="FFFFFF"/>
                </a:highlight>
                <a:latin typeface="Consolas" panose="020B0609020204030204" pitchFamily="49" charset="0"/>
              </a:rPr>
              <a:t> </a:t>
            </a:r>
            <a:r>
              <a:rPr lang="en-IN" sz="1600" dirty="0" err="1">
                <a:solidFill>
                  <a:srgbClr val="7F007F"/>
                </a:solidFill>
                <a:effectLst/>
                <a:highlight>
                  <a:srgbClr val="FFFF00"/>
                </a:highlight>
                <a:latin typeface="Consolas" panose="020B0609020204030204" pitchFamily="49" charset="0"/>
              </a:rPr>
              <a:t>autowire</a:t>
            </a:r>
            <a:r>
              <a:rPr lang="en-IN" sz="1600" dirty="0">
                <a:solidFill>
                  <a:srgbClr val="000000"/>
                </a:solidFill>
                <a:effectLst/>
                <a:highlight>
                  <a:srgbClr val="FFFF00"/>
                </a:highlight>
                <a:latin typeface="Consolas" panose="020B0609020204030204" pitchFamily="49" charset="0"/>
              </a:rPr>
              <a:t>=</a:t>
            </a:r>
            <a:r>
              <a:rPr lang="en-IN" sz="1600" i="1" dirty="0">
                <a:solidFill>
                  <a:srgbClr val="2A00FF"/>
                </a:solidFill>
                <a:effectLst/>
                <a:highlight>
                  <a:srgbClr val="FFFF00"/>
                </a:highlight>
                <a:latin typeface="Consolas" panose="020B0609020204030204" pitchFamily="49" charset="0"/>
              </a:rPr>
              <a:t>"</a:t>
            </a:r>
            <a:r>
              <a:rPr lang="en-IN" sz="1600" i="1" dirty="0" err="1">
                <a:solidFill>
                  <a:srgbClr val="2A00FF"/>
                </a:solidFill>
                <a:effectLst/>
                <a:highlight>
                  <a:srgbClr val="FFFF00"/>
                </a:highlight>
                <a:latin typeface="Consolas" panose="020B0609020204030204" pitchFamily="49" charset="0"/>
              </a:rPr>
              <a:t>byName</a:t>
            </a:r>
            <a:r>
              <a:rPr lang="en-IN" sz="1600" i="1" dirty="0">
                <a:solidFill>
                  <a:srgbClr val="2A00FF"/>
                </a:solidFill>
                <a:effectLst/>
                <a:highlight>
                  <a:srgbClr val="FFFF00"/>
                </a:highlight>
                <a:latin typeface="Consolas" panose="020B0609020204030204" pitchFamily="49" charset="0"/>
              </a:rPr>
              <a:t>"</a:t>
            </a:r>
            <a:r>
              <a:rPr lang="en-IN" sz="1600" dirty="0">
                <a:solidFill>
                  <a:srgbClr val="008080"/>
                </a:solidFill>
                <a:effectLst/>
                <a:highlight>
                  <a:srgbClr val="FFFF00"/>
                </a:highlight>
                <a:latin typeface="Consolas" panose="020B0609020204030204" pitchFamily="49" charset="0"/>
              </a:rPr>
              <a:t>&gt;</a:t>
            </a:r>
            <a:endParaRPr lang="en-IN" sz="1600" dirty="0">
              <a:solidFill>
                <a:srgbClr val="000000"/>
              </a:solidFill>
              <a:effectLst/>
              <a:highlight>
                <a:srgbClr val="FFFF00"/>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property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"id"</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value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"11"</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property</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"name"</a:t>
            </a:r>
            <a:r>
              <a:rPr lang="en-IN" sz="1600" dirty="0">
                <a:solidFill>
                  <a:srgbClr val="000000"/>
                </a:solidFill>
                <a:effectLst/>
                <a:highlight>
                  <a:srgbClr val="FFFFFF"/>
                </a:highlight>
                <a:latin typeface="Consolas" panose="020B0609020204030204" pitchFamily="49" charset="0"/>
              </a:rPr>
              <a:t> </a:t>
            </a:r>
            <a:r>
              <a:rPr lang="en-IN" sz="1600" dirty="0">
                <a:solidFill>
                  <a:srgbClr val="7F007F"/>
                </a:solidFill>
                <a:effectLst/>
                <a:highlight>
                  <a:srgbClr val="FFFFFF"/>
                </a:highlight>
                <a:latin typeface="Consolas" panose="020B0609020204030204" pitchFamily="49" charset="0"/>
              </a:rPr>
              <a:t>value</a:t>
            </a:r>
            <a:r>
              <a:rPr lang="en-IN" sz="1600" dirty="0">
                <a:solidFill>
                  <a:srgbClr val="000000"/>
                </a:solidFill>
                <a:effectLst/>
                <a:highlight>
                  <a:srgbClr val="FFFFFF"/>
                </a:highlight>
                <a:latin typeface="Consolas" panose="020B0609020204030204" pitchFamily="49" charset="0"/>
              </a:rPr>
              <a:t>=</a:t>
            </a:r>
            <a:r>
              <a:rPr lang="en-IN" sz="1600" i="1" dirty="0">
                <a:solidFill>
                  <a:srgbClr val="2A00FF"/>
                </a:solidFill>
                <a:effectLst/>
                <a:highlight>
                  <a:srgbClr val="FFFFFF"/>
                </a:highlight>
                <a:latin typeface="Consolas" panose="020B0609020204030204" pitchFamily="49" charset="0"/>
              </a:rPr>
              <a:t>"Washington, D.C."</a:t>
            </a:r>
            <a:r>
              <a:rPr lang="en-IN" sz="1600" dirty="0">
                <a:solidFill>
                  <a:srgbClr val="000000"/>
                </a:solidFill>
                <a:effectLst/>
                <a:highlight>
                  <a:srgbClr val="FFFFFF"/>
                </a:highlight>
                <a:latin typeface="Consolas" panose="020B0609020204030204" pitchFamily="49" charset="0"/>
              </a:rPr>
              <a:t> </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a:p>
            <a:pPr marL="0" marR="0">
              <a:spcBef>
                <a:spcPts val="0"/>
              </a:spcBef>
              <a:spcAft>
                <a:spcPts val="0"/>
              </a:spcAft>
            </a:pPr>
            <a:r>
              <a:rPr lang="en-IN" sz="1600" dirty="0">
                <a:solidFill>
                  <a:srgbClr val="008080"/>
                </a:solidFill>
                <a:effectLst/>
                <a:highlight>
                  <a:srgbClr val="FFFFFF"/>
                </a:highlight>
                <a:latin typeface="Consolas" panose="020B0609020204030204" pitchFamily="49" charset="0"/>
              </a:rPr>
              <a:t>&lt;/</a:t>
            </a:r>
            <a:r>
              <a:rPr lang="en-IN" sz="1600" dirty="0">
                <a:solidFill>
                  <a:srgbClr val="3F7F7F"/>
                </a:solidFill>
                <a:effectLst/>
                <a:highlight>
                  <a:srgbClr val="FFFFFF"/>
                </a:highlight>
                <a:latin typeface="Consolas" panose="020B0609020204030204" pitchFamily="49" charset="0"/>
              </a:rPr>
              <a:t>beans</a:t>
            </a:r>
            <a:r>
              <a:rPr lang="en-IN" sz="1600" dirty="0">
                <a:solidFill>
                  <a:srgbClr val="008080"/>
                </a:solidFill>
                <a:effectLst/>
                <a:highlight>
                  <a:srgbClr val="FFFFFF"/>
                </a:highlight>
                <a:latin typeface="Consolas" panose="020B0609020204030204" pitchFamily="49" charset="0"/>
              </a:rPr>
              <a:t>&gt;</a:t>
            </a:r>
            <a:endParaRPr lang="en-IN" sz="160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3265011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4AAA-AC29-3ABC-635D-52C2239FB367}"/>
              </a:ext>
            </a:extLst>
          </p:cNvPr>
          <p:cNvSpPr>
            <a:spLocks noGrp="1"/>
          </p:cNvSpPr>
          <p:nvPr>
            <p:ph type="title"/>
          </p:nvPr>
        </p:nvSpPr>
        <p:spPr>
          <a:xfrm>
            <a:off x="838200" y="365125"/>
            <a:ext cx="10515600" cy="775417"/>
          </a:xfrm>
        </p:spPr>
        <p:txBody>
          <a:bodyPr/>
          <a:lstStyle/>
          <a:p>
            <a:pPr algn="ctr"/>
            <a:r>
              <a:rPr lang="en-IN" dirty="0">
                <a:solidFill>
                  <a:srgbClr val="00B0F0"/>
                </a:solidFill>
              </a:rPr>
              <a:t>@autowired</a:t>
            </a:r>
          </a:p>
        </p:txBody>
      </p:sp>
      <p:sp>
        <p:nvSpPr>
          <p:cNvPr id="3" name="Content Placeholder 2">
            <a:extLst>
              <a:ext uri="{FF2B5EF4-FFF2-40B4-BE49-F238E27FC236}">
                <a16:creationId xmlns:a16="http://schemas.microsoft.com/office/drawing/2014/main" id="{4D0C025F-8CC0-B1B1-F833-D004975DC5EC}"/>
              </a:ext>
            </a:extLst>
          </p:cNvPr>
          <p:cNvSpPr>
            <a:spLocks noGrp="1"/>
          </p:cNvSpPr>
          <p:nvPr>
            <p:ph idx="1"/>
          </p:nvPr>
        </p:nvSpPr>
        <p:spPr>
          <a:xfrm>
            <a:off x="838200" y="1012723"/>
            <a:ext cx="10665542" cy="1445342"/>
          </a:xfrm>
        </p:spPr>
        <p:txBody>
          <a:bodyPr>
            <a:normAutofit fontScale="85000" lnSpcReduction="20000"/>
          </a:bodyPr>
          <a:lstStyle/>
          <a:p>
            <a:pPr marL="0" indent="0">
              <a:buNone/>
            </a:pPr>
            <a:r>
              <a:rPr lang="en-US" sz="2000" dirty="0">
                <a:solidFill>
                  <a:srgbClr val="7030A0"/>
                </a:solidFill>
              </a:rPr>
              <a:t>There are three ways to apply the @Autowired annotation:</a:t>
            </a:r>
          </a:p>
          <a:p>
            <a:pPr marL="0" indent="0">
              <a:buNone/>
            </a:pPr>
            <a:r>
              <a:rPr lang="en-US" sz="2600" b="1" dirty="0">
                <a:solidFill>
                  <a:srgbClr val="FF0000"/>
                </a:solidFill>
              </a:rPr>
              <a:t>NOTE: PUT FOLLOWING LINE IN CONFIG.XML FILE</a:t>
            </a:r>
          </a:p>
          <a:p>
            <a:pPr marL="0" indent="0">
              <a:buNone/>
            </a:pPr>
            <a:r>
              <a:rPr lang="en-IN" sz="1800" dirty="0">
                <a:solidFill>
                  <a:srgbClr val="008080"/>
                </a:solidFill>
                <a:effectLst/>
                <a:highlight>
                  <a:srgbClr val="FFFF00"/>
                </a:highlight>
                <a:latin typeface="Consolas" panose="020B0609020204030204" pitchFamily="49" charset="0"/>
              </a:rPr>
              <a:t>&lt;</a:t>
            </a:r>
            <a:r>
              <a:rPr lang="en-IN" sz="1800" dirty="0" err="1">
                <a:solidFill>
                  <a:srgbClr val="3F7F7F"/>
                </a:solidFill>
                <a:effectLst/>
                <a:highlight>
                  <a:srgbClr val="FFFF00"/>
                </a:highlight>
                <a:latin typeface="Consolas" panose="020B0609020204030204" pitchFamily="49" charset="0"/>
              </a:rPr>
              <a:t>context:annotation-config</a:t>
            </a:r>
            <a:r>
              <a:rPr lang="en-IN" sz="1800" dirty="0">
                <a:solidFill>
                  <a:srgbClr val="008080"/>
                </a:solidFill>
                <a:effectLst/>
                <a:highlight>
                  <a:srgbClr val="FFFF00"/>
                </a:highlight>
                <a:latin typeface="Consolas" panose="020B0609020204030204" pitchFamily="49" charset="0"/>
              </a:rPr>
              <a:t>/&gt;</a:t>
            </a:r>
            <a:endParaRPr lang="en-US" sz="2000" dirty="0">
              <a:solidFill>
                <a:srgbClr val="7030A0"/>
              </a:solidFill>
              <a:highlight>
                <a:srgbClr val="FFFF00"/>
              </a:highlight>
            </a:endParaRPr>
          </a:p>
          <a:p>
            <a:pPr marL="0" indent="0">
              <a:buNone/>
            </a:pPr>
            <a:r>
              <a:rPr lang="en-US" sz="2000" i="1" dirty="0">
                <a:solidFill>
                  <a:srgbClr val="C00000"/>
                </a:solidFill>
              </a:rPr>
              <a:t>1. On a field: </a:t>
            </a:r>
            <a:r>
              <a:rPr lang="en-US" sz="2000" dirty="0"/>
              <a:t>This is the most common way to use the @Autowired annotation. Simply annotate the field with @Autowired and Spring will inject an instance of the dependency into the field when the bean is created.</a:t>
            </a:r>
            <a:endParaRPr lang="en-IN" sz="2000" dirty="0"/>
          </a:p>
        </p:txBody>
      </p:sp>
      <p:sp>
        <p:nvSpPr>
          <p:cNvPr id="6" name="TextBox 5">
            <a:extLst>
              <a:ext uri="{FF2B5EF4-FFF2-40B4-BE49-F238E27FC236}">
                <a16:creationId xmlns:a16="http://schemas.microsoft.com/office/drawing/2014/main" id="{97B3ACC3-7D26-B802-CAEE-F75C09879964}"/>
              </a:ext>
            </a:extLst>
          </p:cNvPr>
          <p:cNvSpPr txBox="1"/>
          <p:nvPr/>
        </p:nvSpPr>
        <p:spPr>
          <a:xfrm>
            <a:off x="914400" y="2627341"/>
            <a:ext cx="8760542" cy="954107"/>
          </a:xfrm>
          <a:prstGeom prst="rect">
            <a:avLst/>
          </a:prstGeom>
          <a:noFill/>
        </p:spPr>
        <p:txBody>
          <a:bodyPr wrap="square">
            <a:spAutoFit/>
          </a:bodyPr>
          <a:lstStyle/>
          <a:p>
            <a:pPr marL="0" marR="0">
              <a:spcBef>
                <a:spcPts val="0"/>
              </a:spcBef>
              <a:spcAft>
                <a:spcPts val="0"/>
              </a:spcAft>
            </a:pPr>
            <a:r>
              <a:rPr lang="en-US" sz="1400" b="1" dirty="0">
                <a:solidFill>
                  <a:srgbClr val="7F0055"/>
                </a:solidFill>
                <a:effectLst/>
                <a:highlight>
                  <a:srgbClr val="FFFFFF"/>
                </a:highlight>
                <a:latin typeface="Consolas" panose="020B0609020204030204" pitchFamily="49" charset="0"/>
              </a:rPr>
              <a:t>public</a:t>
            </a:r>
            <a:r>
              <a:rPr lang="en-US" sz="1400" dirty="0">
                <a:solidFill>
                  <a:srgbClr val="000000"/>
                </a:solidFill>
                <a:effectLst/>
                <a:highlight>
                  <a:srgbClr val="FFFFFF"/>
                </a:highlight>
                <a:latin typeface="Consolas" panose="020B0609020204030204" pitchFamily="49" charset="0"/>
              </a:rPr>
              <a:t> </a:t>
            </a:r>
            <a:r>
              <a:rPr lang="en-US" sz="1400" b="1" dirty="0">
                <a:solidFill>
                  <a:srgbClr val="7F0055"/>
                </a:solidFill>
                <a:effectLst/>
                <a:highlight>
                  <a:srgbClr val="FFFFFF"/>
                </a:highlight>
                <a:latin typeface="Consolas" panose="020B0609020204030204" pitchFamily="49" charset="0"/>
              </a:rPr>
              <a:t>class</a:t>
            </a:r>
            <a:r>
              <a:rPr lang="en-US" sz="1400" dirty="0">
                <a:solidFill>
                  <a:srgbClr val="000000"/>
                </a:solidFill>
                <a:effectLst/>
                <a:highlight>
                  <a:srgbClr val="FFFFFF"/>
                </a:highlight>
                <a:latin typeface="Consolas" panose="020B0609020204030204" pitchFamily="49" charset="0"/>
              </a:rPr>
              <a:t> </a:t>
            </a:r>
            <a:r>
              <a:rPr lang="en-US" sz="1400" u="sng" dirty="0" err="1">
                <a:solidFill>
                  <a:srgbClr val="000000"/>
                </a:solidFill>
                <a:effectLst/>
                <a:highlight>
                  <a:srgbClr val="FFFFFF"/>
                </a:highlight>
                <a:latin typeface="Consolas" panose="020B0609020204030204" pitchFamily="49" charset="0"/>
              </a:rPr>
              <a:t>MyBean</a:t>
            </a:r>
            <a:r>
              <a:rPr lang="en-US" sz="14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US" sz="1400" dirty="0">
                <a:solidFill>
                  <a:srgbClr val="646464"/>
                </a:solidFill>
                <a:effectLst/>
                <a:highlight>
                  <a:srgbClr val="FFFF00"/>
                </a:highlight>
                <a:latin typeface="Consolas" panose="020B0609020204030204" pitchFamily="49" charset="0"/>
              </a:rPr>
              <a:t>@Autowired</a:t>
            </a:r>
            <a:endParaRPr lang="en-US" sz="1400" dirty="0">
              <a:solidFill>
                <a:srgbClr val="000000"/>
              </a:solidFill>
              <a:effectLst/>
              <a:highlight>
                <a:srgbClr val="FFFF00"/>
              </a:highlight>
              <a:latin typeface="Consolas" panose="020B0609020204030204" pitchFamily="49" charset="0"/>
            </a:endParaRPr>
          </a:p>
          <a:p>
            <a:pPr marL="0" marR="0">
              <a:spcBef>
                <a:spcPts val="0"/>
              </a:spcBef>
              <a:spcAft>
                <a:spcPts val="0"/>
              </a:spcAft>
            </a:pPr>
            <a:r>
              <a:rPr lang="en-US" sz="1400" b="1" dirty="0">
                <a:solidFill>
                  <a:srgbClr val="7F0055"/>
                </a:solidFill>
                <a:effectLst/>
                <a:highlight>
                  <a:srgbClr val="FFFFFF"/>
                </a:highlight>
                <a:latin typeface="Consolas" panose="020B0609020204030204" pitchFamily="49" charset="0"/>
              </a:rPr>
              <a:t>private</a:t>
            </a:r>
            <a:r>
              <a:rPr lang="en-US" sz="1400" dirty="0">
                <a:solidFill>
                  <a:srgbClr val="000000"/>
                </a:solidFill>
                <a:effectLst/>
                <a:highlight>
                  <a:srgbClr val="FFFFFF"/>
                </a:highlight>
                <a:latin typeface="Consolas" panose="020B0609020204030204" pitchFamily="49" charset="0"/>
              </a:rPr>
              <a:t> </a:t>
            </a:r>
            <a:r>
              <a:rPr lang="en-US" sz="1400" u="sng" dirty="0" err="1">
                <a:solidFill>
                  <a:srgbClr val="000000"/>
                </a:solidFill>
                <a:effectLst/>
                <a:highlight>
                  <a:srgbClr val="FFFFFF"/>
                </a:highlight>
                <a:latin typeface="Consolas" panose="020B0609020204030204" pitchFamily="49" charset="0"/>
              </a:rPr>
              <a:t>MyDependency</a:t>
            </a:r>
            <a:r>
              <a:rPr lang="en-US" sz="1400" dirty="0">
                <a:solidFill>
                  <a:srgbClr val="000000"/>
                </a:solidFill>
                <a:effectLst/>
                <a:highlight>
                  <a:srgbClr val="FFFFFF"/>
                </a:highlight>
                <a:latin typeface="Consolas" panose="020B0609020204030204" pitchFamily="49" charset="0"/>
              </a:rPr>
              <a:t> </a:t>
            </a:r>
            <a:r>
              <a:rPr lang="en-US" sz="1400" dirty="0">
                <a:solidFill>
                  <a:srgbClr val="0000C0"/>
                </a:solidFill>
                <a:effectLst/>
                <a:highlight>
                  <a:srgbClr val="FFFFFF"/>
                </a:highlight>
                <a:latin typeface="Consolas" panose="020B0609020204030204" pitchFamily="49" charset="0"/>
              </a:rPr>
              <a:t>dependency</a:t>
            </a:r>
            <a:r>
              <a:rPr lang="en-US"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US" sz="1400" dirty="0">
                <a:solidFill>
                  <a:srgbClr val="000000"/>
                </a:solidFill>
                <a:effectLst/>
                <a:highlight>
                  <a:srgbClr val="FFFFFF"/>
                </a:highlight>
                <a:latin typeface="Consolas" panose="020B0609020204030204" pitchFamily="49" charset="0"/>
              </a:rPr>
              <a:t>}</a:t>
            </a:r>
          </a:p>
        </p:txBody>
      </p:sp>
      <p:sp>
        <p:nvSpPr>
          <p:cNvPr id="9" name="TextBox 8">
            <a:extLst>
              <a:ext uri="{FF2B5EF4-FFF2-40B4-BE49-F238E27FC236}">
                <a16:creationId xmlns:a16="http://schemas.microsoft.com/office/drawing/2014/main" id="{A40D365B-949E-0BAB-4264-C4FAD8958C3A}"/>
              </a:ext>
            </a:extLst>
          </p:cNvPr>
          <p:cNvSpPr txBox="1"/>
          <p:nvPr/>
        </p:nvSpPr>
        <p:spPr>
          <a:xfrm>
            <a:off x="677195" y="3753605"/>
            <a:ext cx="11245645" cy="646331"/>
          </a:xfrm>
          <a:prstGeom prst="rect">
            <a:avLst/>
          </a:prstGeom>
          <a:noFill/>
        </p:spPr>
        <p:txBody>
          <a:bodyPr wrap="square">
            <a:spAutoFit/>
          </a:bodyPr>
          <a:lstStyle/>
          <a:p>
            <a:r>
              <a:rPr lang="en-US" i="1" dirty="0">
                <a:solidFill>
                  <a:srgbClr val="C00000"/>
                </a:solidFill>
              </a:rPr>
              <a:t>2. On a constructor: </a:t>
            </a:r>
            <a:r>
              <a:rPr lang="en-US" dirty="0"/>
              <a:t>You can also use the @Autowired annotation on a constructor. This will cause Spring to inject an instance of the dependency into the constructor when the bean is created.</a:t>
            </a:r>
            <a:endParaRPr lang="en-IN" dirty="0"/>
          </a:p>
        </p:txBody>
      </p:sp>
      <p:sp>
        <p:nvSpPr>
          <p:cNvPr id="13" name="TextBox 12">
            <a:extLst>
              <a:ext uri="{FF2B5EF4-FFF2-40B4-BE49-F238E27FC236}">
                <a16:creationId xmlns:a16="http://schemas.microsoft.com/office/drawing/2014/main" id="{CBE10FCD-71C7-1DAC-CD1D-B312DF5BBF3E}"/>
              </a:ext>
            </a:extLst>
          </p:cNvPr>
          <p:cNvSpPr txBox="1"/>
          <p:nvPr/>
        </p:nvSpPr>
        <p:spPr>
          <a:xfrm>
            <a:off x="759541" y="4462354"/>
            <a:ext cx="11080954" cy="1600438"/>
          </a:xfrm>
          <a:prstGeom prst="rect">
            <a:avLst/>
          </a:prstGeom>
          <a:noFill/>
        </p:spPr>
        <p:txBody>
          <a:bodyPr wrap="square">
            <a:spAutoFit/>
          </a:bodyPr>
          <a:lstStyle/>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public</a:t>
            </a:r>
            <a:r>
              <a:rPr lang="en-IN" sz="1400" dirty="0">
                <a:solidFill>
                  <a:srgbClr val="000000"/>
                </a:solidFill>
                <a:effectLst/>
                <a:highlight>
                  <a:srgbClr val="FFFFFF"/>
                </a:highlight>
                <a:latin typeface="Consolas" panose="020B0609020204030204" pitchFamily="49" charset="0"/>
              </a:rPr>
              <a:t> </a:t>
            </a:r>
            <a:r>
              <a:rPr lang="en-IN" sz="1400" b="1" dirty="0">
                <a:solidFill>
                  <a:srgbClr val="7F0055"/>
                </a:solidFill>
                <a:effectLst/>
                <a:highlight>
                  <a:srgbClr val="FFFFFF"/>
                </a:highlight>
                <a:latin typeface="Consolas" panose="020B0609020204030204" pitchFamily="49" charset="0"/>
              </a:rPr>
              <a:t>class</a:t>
            </a:r>
            <a:r>
              <a:rPr lang="en-IN" sz="1400" dirty="0">
                <a:solidFill>
                  <a:srgbClr val="000000"/>
                </a:solidFill>
                <a:effectLst/>
                <a:highlight>
                  <a:srgbClr val="FFFFFF"/>
                </a:highlight>
                <a:latin typeface="Consolas" panose="020B0609020204030204" pitchFamily="49" charset="0"/>
              </a:rPr>
              <a:t> </a:t>
            </a:r>
            <a:r>
              <a:rPr lang="en-IN" sz="1400" u="sng" dirty="0" err="1">
                <a:solidFill>
                  <a:srgbClr val="000000"/>
                </a:solidFill>
                <a:effectLst/>
                <a:highlight>
                  <a:srgbClr val="FFFFFF"/>
                </a:highlight>
                <a:latin typeface="Consolas" panose="020B0609020204030204" pitchFamily="49" charset="0"/>
              </a:rPr>
              <a:t>MyBean</a:t>
            </a:r>
            <a:r>
              <a:rPr lang="en-IN" sz="14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private</a:t>
            </a:r>
            <a:r>
              <a:rPr lang="en-IN" sz="1400" dirty="0">
                <a:solidFill>
                  <a:srgbClr val="000000"/>
                </a:solidFill>
                <a:effectLst/>
                <a:highlight>
                  <a:srgbClr val="FFFFFF"/>
                </a:highlight>
                <a:latin typeface="Consolas" panose="020B0609020204030204" pitchFamily="49" charset="0"/>
              </a:rPr>
              <a:t> </a:t>
            </a:r>
            <a:r>
              <a:rPr lang="en-IN" sz="1400" u="sng" dirty="0" err="1">
                <a:solidFill>
                  <a:srgbClr val="000000"/>
                </a:solidFill>
                <a:effectLst/>
                <a:highlight>
                  <a:srgbClr val="FFFFFF"/>
                </a:highlight>
                <a:latin typeface="Consolas" panose="020B0609020204030204" pitchFamily="49" charset="0"/>
              </a:rPr>
              <a:t>MyDependency</a:t>
            </a:r>
            <a:r>
              <a:rPr lang="en-IN" sz="1400" dirty="0">
                <a:solidFill>
                  <a:srgbClr val="000000"/>
                </a:solidFill>
                <a:effectLst/>
                <a:highlight>
                  <a:srgbClr val="FFFFFF"/>
                </a:highlight>
                <a:latin typeface="Consolas" panose="020B0609020204030204" pitchFamily="49" charset="0"/>
              </a:rPr>
              <a:t> </a:t>
            </a:r>
            <a:r>
              <a:rPr lang="en-IN" sz="1400" dirty="0">
                <a:solidFill>
                  <a:srgbClr val="0000C0"/>
                </a:solidFill>
                <a:effectLst/>
                <a:highlight>
                  <a:srgbClr val="FFFFFF"/>
                </a:highlight>
                <a:latin typeface="Consolas" panose="020B0609020204030204" pitchFamily="49" charset="0"/>
              </a:rPr>
              <a:t>dependency</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a:solidFill>
                  <a:srgbClr val="646464"/>
                </a:solidFill>
                <a:effectLst/>
                <a:highlight>
                  <a:srgbClr val="FFFF00"/>
                </a:highlight>
                <a:latin typeface="Consolas" panose="020B0609020204030204" pitchFamily="49" charset="0"/>
              </a:rPr>
              <a:t>@Autowired</a:t>
            </a:r>
            <a:endParaRPr lang="en-IN" sz="1400" dirty="0">
              <a:solidFill>
                <a:srgbClr val="000000"/>
              </a:solidFill>
              <a:effectLst/>
              <a:highlight>
                <a:srgbClr val="FFFF00"/>
              </a:highlight>
              <a:latin typeface="Consolas" panose="020B0609020204030204" pitchFamily="49" charset="0"/>
            </a:endParaRPr>
          </a:p>
          <a:p>
            <a:pPr marL="0" marR="0">
              <a:spcBef>
                <a:spcPts val="0"/>
              </a:spcBef>
              <a:spcAft>
                <a:spcPts val="0"/>
              </a:spcAft>
            </a:pPr>
            <a:r>
              <a:rPr lang="en-IN" sz="1400" b="1" dirty="0">
                <a:solidFill>
                  <a:srgbClr val="7F0055"/>
                </a:solidFill>
                <a:effectLst/>
                <a:highlight>
                  <a:srgbClr val="FFFFFF"/>
                </a:highlight>
                <a:latin typeface="Consolas" panose="020B0609020204030204" pitchFamily="49" charset="0"/>
              </a:rPr>
              <a:t>public</a:t>
            </a:r>
            <a:r>
              <a:rPr lang="en-IN" sz="1400" dirty="0">
                <a:solidFill>
                  <a:srgbClr val="000000"/>
                </a:solidFill>
                <a:effectLst/>
                <a:highlight>
                  <a:srgbClr val="FFFFFF"/>
                </a:highlight>
                <a:latin typeface="Consolas" panose="020B0609020204030204" pitchFamily="49" charset="0"/>
              </a:rPr>
              <a:t> </a:t>
            </a:r>
            <a:r>
              <a:rPr lang="en-IN" sz="1400" dirty="0" err="1">
                <a:solidFill>
                  <a:srgbClr val="000000"/>
                </a:solidFill>
                <a:effectLst/>
                <a:highlight>
                  <a:srgbClr val="FFFFFF"/>
                </a:highlight>
                <a:latin typeface="Consolas" panose="020B0609020204030204" pitchFamily="49" charset="0"/>
              </a:rPr>
              <a:t>MyBean</a:t>
            </a:r>
            <a:r>
              <a:rPr lang="en-IN" sz="1400" dirty="0">
                <a:solidFill>
                  <a:srgbClr val="000000"/>
                </a:solidFill>
                <a:effectLst/>
                <a:highlight>
                  <a:srgbClr val="FFFFFF"/>
                </a:highlight>
                <a:latin typeface="Consolas" panose="020B0609020204030204" pitchFamily="49" charset="0"/>
              </a:rPr>
              <a:t>(</a:t>
            </a:r>
            <a:r>
              <a:rPr lang="en-IN" sz="1400" u="sng" dirty="0" err="1">
                <a:solidFill>
                  <a:srgbClr val="000000"/>
                </a:solidFill>
                <a:effectLst/>
                <a:highlight>
                  <a:srgbClr val="FFFFFF"/>
                </a:highlight>
                <a:latin typeface="Consolas" panose="020B0609020204030204" pitchFamily="49" charset="0"/>
              </a:rPr>
              <a:t>MyDependency</a:t>
            </a:r>
            <a:r>
              <a:rPr lang="en-IN" sz="1400" dirty="0">
                <a:solidFill>
                  <a:srgbClr val="000000"/>
                </a:solidFill>
                <a:effectLst/>
                <a:highlight>
                  <a:srgbClr val="FFFFFF"/>
                </a:highlight>
                <a:latin typeface="Consolas" panose="020B0609020204030204" pitchFamily="49" charset="0"/>
              </a:rPr>
              <a:t> </a:t>
            </a:r>
            <a:r>
              <a:rPr lang="en-IN" sz="1400" dirty="0">
                <a:solidFill>
                  <a:srgbClr val="6A3E3E"/>
                </a:solidFill>
                <a:effectLst/>
                <a:highlight>
                  <a:srgbClr val="FFFFFF"/>
                </a:highlight>
                <a:latin typeface="Consolas" panose="020B0609020204030204" pitchFamily="49" charset="0"/>
              </a:rPr>
              <a:t>dependency</a:t>
            </a:r>
            <a:r>
              <a:rPr lang="en-IN" sz="14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400" b="1" u="sng" dirty="0" err="1">
                <a:solidFill>
                  <a:srgbClr val="7F0055"/>
                </a:solidFill>
                <a:effectLst/>
                <a:highlight>
                  <a:srgbClr val="FFFFFF"/>
                </a:highlight>
                <a:latin typeface="Consolas" panose="020B0609020204030204" pitchFamily="49" charset="0"/>
              </a:rPr>
              <a:t>this</a:t>
            </a:r>
            <a:r>
              <a:rPr lang="en-IN" sz="1400" u="sng" dirty="0" err="1">
                <a:solidFill>
                  <a:srgbClr val="000000"/>
                </a:solidFill>
                <a:effectLst/>
                <a:highlight>
                  <a:srgbClr val="FFFFFF"/>
                </a:highlight>
                <a:latin typeface="Consolas" panose="020B0609020204030204" pitchFamily="49" charset="0"/>
              </a:rPr>
              <a:t>.</a:t>
            </a:r>
            <a:r>
              <a:rPr lang="en-IN" sz="1400" u="sng" dirty="0" err="1">
                <a:solidFill>
                  <a:srgbClr val="0000C0"/>
                </a:solidFill>
                <a:effectLst/>
                <a:highlight>
                  <a:srgbClr val="FFFFFF"/>
                </a:highlight>
                <a:latin typeface="Consolas" panose="020B0609020204030204" pitchFamily="49" charset="0"/>
              </a:rPr>
              <a:t>dependency</a:t>
            </a:r>
            <a:r>
              <a:rPr lang="en-IN" sz="1400" dirty="0">
                <a:solidFill>
                  <a:srgbClr val="000000"/>
                </a:solidFill>
                <a:effectLst/>
                <a:highlight>
                  <a:srgbClr val="FFFFFF"/>
                </a:highlight>
                <a:latin typeface="Consolas" panose="020B0609020204030204" pitchFamily="49" charset="0"/>
              </a:rPr>
              <a:t> = </a:t>
            </a:r>
            <a:r>
              <a:rPr lang="en-IN" sz="1400" dirty="0">
                <a:solidFill>
                  <a:srgbClr val="6A3E3E"/>
                </a:solidFill>
                <a:effectLst/>
                <a:highlight>
                  <a:srgbClr val="FFFFFF"/>
                </a:highlight>
                <a:latin typeface="Consolas" panose="020B0609020204030204" pitchFamily="49" charset="0"/>
              </a:rPr>
              <a:t>dependency</a:t>
            </a: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40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312040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8252DF-26E7-B0E7-D428-3E724D2960E6}"/>
              </a:ext>
            </a:extLst>
          </p:cNvPr>
          <p:cNvSpPr txBox="1"/>
          <p:nvPr/>
        </p:nvSpPr>
        <p:spPr>
          <a:xfrm>
            <a:off x="530942" y="373230"/>
            <a:ext cx="11189110" cy="646331"/>
          </a:xfrm>
          <a:prstGeom prst="rect">
            <a:avLst/>
          </a:prstGeom>
          <a:noFill/>
        </p:spPr>
        <p:txBody>
          <a:bodyPr wrap="square">
            <a:spAutoFit/>
          </a:bodyPr>
          <a:lstStyle/>
          <a:p>
            <a:r>
              <a:rPr lang="en-US" i="1" dirty="0">
                <a:solidFill>
                  <a:srgbClr val="C00000"/>
                </a:solidFill>
              </a:rPr>
              <a:t>3. On a setter method: </a:t>
            </a:r>
            <a:r>
              <a:rPr lang="en-US" dirty="0"/>
              <a:t>You can also use the @Autowired annotation on a setter method. This will cause Spring to inject an instance of the dependency into the setter method when the bean is created.</a:t>
            </a:r>
            <a:endParaRPr lang="en-IN" dirty="0"/>
          </a:p>
        </p:txBody>
      </p:sp>
      <p:sp>
        <p:nvSpPr>
          <p:cNvPr id="6" name="TextBox 5">
            <a:extLst>
              <a:ext uri="{FF2B5EF4-FFF2-40B4-BE49-F238E27FC236}">
                <a16:creationId xmlns:a16="http://schemas.microsoft.com/office/drawing/2014/main" id="{6D475ACA-EACE-6888-C0FA-C597B748631A}"/>
              </a:ext>
            </a:extLst>
          </p:cNvPr>
          <p:cNvSpPr txBox="1"/>
          <p:nvPr/>
        </p:nvSpPr>
        <p:spPr>
          <a:xfrm>
            <a:off x="678426" y="1213716"/>
            <a:ext cx="10205884" cy="2031325"/>
          </a:xfrm>
          <a:prstGeom prst="rect">
            <a:avLst/>
          </a:prstGeom>
          <a:noFill/>
        </p:spPr>
        <p:txBody>
          <a:bodyPr wrap="square">
            <a:spAutoFit/>
          </a:bodyPr>
          <a:lstStyle/>
          <a:p>
            <a:pPr marL="0" marR="0">
              <a:spcBef>
                <a:spcPts val="0"/>
              </a:spcBef>
              <a:spcAft>
                <a:spcPts val="0"/>
              </a:spcAft>
            </a:pPr>
            <a:r>
              <a:rPr lang="en-IN" sz="1800" b="1" dirty="0">
                <a:solidFill>
                  <a:srgbClr val="7F0055"/>
                </a:solidFill>
                <a:effectLst/>
                <a:highlight>
                  <a:srgbClr val="FFFFFF"/>
                </a:highlight>
                <a:latin typeface="Consolas" panose="020B0609020204030204" pitchFamily="49" charset="0"/>
              </a:rPr>
              <a:t>public</a:t>
            </a:r>
            <a:r>
              <a:rPr lang="en-IN" sz="1800" dirty="0">
                <a:solidFill>
                  <a:srgbClr val="000000"/>
                </a:solidFill>
                <a:effectLst/>
                <a:highlight>
                  <a:srgbClr val="FFFFFF"/>
                </a:highlight>
                <a:latin typeface="Consolas" panose="020B0609020204030204" pitchFamily="49" charset="0"/>
              </a:rPr>
              <a:t> </a:t>
            </a:r>
            <a:r>
              <a:rPr lang="en-IN" sz="1800" b="1" dirty="0">
                <a:solidFill>
                  <a:srgbClr val="7F0055"/>
                </a:solidFill>
                <a:effectLst/>
                <a:highlight>
                  <a:srgbClr val="FFFFFF"/>
                </a:highlight>
                <a:latin typeface="Consolas" panose="020B0609020204030204" pitchFamily="49" charset="0"/>
              </a:rPr>
              <a:t>class</a:t>
            </a:r>
            <a:r>
              <a:rPr lang="en-IN" sz="1800" dirty="0">
                <a:solidFill>
                  <a:srgbClr val="000000"/>
                </a:solidFill>
                <a:effectLst/>
                <a:highlight>
                  <a:srgbClr val="FFFFFF"/>
                </a:highlight>
                <a:latin typeface="Consolas" panose="020B0609020204030204" pitchFamily="49" charset="0"/>
              </a:rPr>
              <a:t> </a:t>
            </a:r>
            <a:r>
              <a:rPr lang="en-IN" sz="1800" u="sng" dirty="0" err="1">
                <a:solidFill>
                  <a:srgbClr val="000000"/>
                </a:solidFill>
                <a:effectLst/>
                <a:highlight>
                  <a:srgbClr val="FFFFFF"/>
                </a:highlight>
                <a:latin typeface="Consolas" panose="020B0609020204030204" pitchFamily="49" charset="0"/>
              </a:rPr>
              <a:t>MyBean</a:t>
            </a:r>
            <a:r>
              <a:rPr lang="en-IN" sz="1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800" b="1" dirty="0">
                <a:solidFill>
                  <a:srgbClr val="7F0055"/>
                </a:solidFill>
                <a:effectLst/>
                <a:highlight>
                  <a:srgbClr val="FFFFFF"/>
                </a:highlight>
                <a:latin typeface="Consolas" panose="020B0609020204030204" pitchFamily="49" charset="0"/>
              </a:rPr>
              <a:t>private</a:t>
            </a:r>
            <a:r>
              <a:rPr lang="en-IN" sz="1800" dirty="0">
                <a:solidFill>
                  <a:srgbClr val="000000"/>
                </a:solidFill>
                <a:effectLst/>
                <a:highlight>
                  <a:srgbClr val="FFFFFF"/>
                </a:highlight>
                <a:latin typeface="Consolas" panose="020B0609020204030204" pitchFamily="49" charset="0"/>
              </a:rPr>
              <a:t> </a:t>
            </a:r>
            <a:r>
              <a:rPr lang="en-IN" sz="1800" u="sng" dirty="0" err="1">
                <a:solidFill>
                  <a:srgbClr val="000000"/>
                </a:solidFill>
                <a:effectLst/>
                <a:highlight>
                  <a:srgbClr val="FFFFFF"/>
                </a:highlight>
                <a:latin typeface="Consolas" panose="020B0609020204030204" pitchFamily="49" charset="0"/>
              </a:rPr>
              <a:t>MyDependency</a:t>
            </a:r>
            <a:r>
              <a:rPr lang="en-IN" sz="1800" dirty="0">
                <a:solidFill>
                  <a:srgbClr val="000000"/>
                </a:solidFill>
                <a:effectLst/>
                <a:highlight>
                  <a:srgbClr val="FFFFFF"/>
                </a:highlight>
                <a:latin typeface="Consolas" panose="020B0609020204030204" pitchFamily="49" charset="0"/>
              </a:rPr>
              <a:t> </a:t>
            </a:r>
            <a:r>
              <a:rPr lang="en-IN" sz="1800" dirty="0">
                <a:solidFill>
                  <a:srgbClr val="0000C0"/>
                </a:solidFill>
                <a:effectLst/>
                <a:highlight>
                  <a:srgbClr val="FFFFFF"/>
                </a:highlight>
                <a:latin typeface="Consolas" panose="020B0609020204030204" pitchFamily="49" charset="0"/>
              </a:rPr>
              <a:t>dependency</a:t>
            </a:r>
            <a:r>
              <a:rPr lang="en-IN"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800" dirty="0">
                <a:solidFill>
                  <a:srgbClr val="646464"/>
                </a:solidFill>
                <a:effectLst/>
                <a:highlight>
                  <a:srgbClr val="FFFF00"/>
                </a:highlight>
                <a:latin typeface="Consolas" panose="020B0609020204030204" pitchFamily="49" charset="0"/>
              </a:rPr>
              <a:t>@Autowired</a:t>
            </a:r>
            <a:endParaRPr lang="en-IN" sz="1800" dirty="0">
              <a:solidFill>
                <a:srgbClr val="000000"/>
              </a:solidFill>
              <a:effectLst/>
              <a:highlight>
                <a:srgbClr val="FFFF00"/>
              </a:highlight>
              <a:latin typeface="Consolas" panose="020B0609020204030204" pitchFamily="49" charset="0"/>
            </a:endParaRPr>
          </a:p>
          <a:p>
            <a:pPr marL="0" marR="0">
              <a:spcBef>
                <a:spcPts val="0"/>
              </a:spcBef>
              <a:spcAft>
                <a:spcPts val="0"/>
              </a:spcAft>
            </a:pPr>
            <a:r>
              <a:rPr lang="en-IN" sz="1800" b="1" dirty="0">
                <a:solidFill>
                  <a:srgbClr val="7F0055"/>
                </a:solidFill>
                <a:effectLst/>
                <a:highlight>
                  <a:srgbClr val="FFFFFF"/>
                </a:highlight>
                <a:latin typeface="Consolas" panose="020B0609020204030204" pitchFamily="49" charset="0"/>
              </a:rPr>
              <a:t>public</a:t>
            </a:r>
            <a:r>
              <a:rPr lang="en-IN" sz="1800" dirty="0">
                <a:solidFill>
                  <a:srgbClr val="000000"/>
                </a:solidFill>
                <a:effectLst/>
                <a:highlight>
                  <a:srgbClr val="FFFFFF"/>
                </a:highlight>
                <a:latin typeface="Consolas" panose="020B0609020204030204" pitchFamily="49" charset="0"/>
              </a:rPr>
              <a:t> </a:t>
            </a:r>
            <a:r>
              <a:rPr lang="en-IN" sz="1800" b="1" dirty="0">
                <a:solidFill>
                  <a:srgbClr val="7F0055"/>
                </a:solidFill>
                <a:effectLst/>
                <a:highlight>
                  <a:srgbClr val="FFFFFF"/>
                </a:highlight>
                <a:latin typeface="Consolas" panose="020B0609020204030204" pitchFamily="49" charset="0"/>
              </a:rPr>
              <a:t>void</a:t>
            </a:r>
            <a:r>
              <a:rPr lang="en-IN" sz="1800" dirty="0">
                <a:solidFill>
                  <a:srgbClr val="000000"/>
                </a:solidFill>
                <a:effectLst/>
                <a:highlight>
                  <a:srgbClr val="FFFFFF"/>
                </a:highlight>
                <a:latin typeface="Consolas" panose="020B0609020204030204" pitchFamily="49" charset="0"/>
              </a:rPr>
              <a:t> </a:t>
            </a:r>
            <a:r>
              <a:rPr lang="en-IN" sz="1800" dirty="0" err="1">
                <a:solidFill>
                  <a:srgbClr val="000000"/>
                </a:solidFill>
                <a:effectLst/>
                <a:highlight>
                  <a:srgbClr val="FFFFFF"/>
                </a:highlight>
                <a:latin typeface="Consolas" panose="020B0609020204030204" pitchFamily="49" charset="0"/>
              </a:rPr>
              <a:t>setDependency</a:t>
            </a:r>
            <a:r>
              <a:rPr lang="en-IN" sz="1800" dirty="0">
                <a:solidFill>
                  <a:srgbClr val="000000"/>
                </a:solidFill>
                <a:effectLst/>
                <a:highlight>
                  <a:srgbClr val="FFFFFF"/>
                </a:highlight>
                <a:latin typeface="Consolas" panose="020B0609020204030204" pitchFamily="49" charset="0"/>
              </a:rPr>
              <a:t>(</a:t>
            </a:r>
            <a:r>
              <a:rPr lang="en-IN" sz="1800" u="sng" dirty="0" err="1">
                <a:solidFill>
                  <a:srgbClr val="000000"/>
                </a:solidFill>
                <a:effectLst/>
                <a:highlight>
                  <a:srgbClr val="FFFFFF"/>
                </a:highlight>
                <a:latin typeface="Consolas" panose="020B0609020204030204" pitchFamily="49" charset="0"/>
              </a:rPr>
              <a:t>MyDependency</a:t>
            </a:r>
            <a:r>
              <a:rPr lang="en-IN" sz="1800" dirty="0">
                <a:solidFill>
                  <a:srgbClr val="000000"/>
                </a:solidFill>
                <a:effectLst/>
                <a:highlight>
                  <a:srgbClr val="FFFFFF"/>
                </a:highlight>
                <a:latin typeface="Consolas" panose="020B0609020204030204" pitchFamily="49" charset="0"/>
              </a:rPr>
              <a:t> </a:t>
            </a:r>
            <a:r>
              <a:rPr lang="en-IN" sz="1800" dirty="0">
                <a:solidFill>
                  <a:srgbClr val="6A3E3E"/>
                </a:solidFill>
                <a:effectLst/>
                <a:highlight>
                  <a:srgbClr val="FFFFFF"/>
                </a:highlight>
                <a:latin typeface="Consolas" panose="020B0609020204030204" pitchFamily="49" charset="0"/>
              </a:rPr>
              <a:t>dependency</a:t>
            </a:r>
            <a:r>
              <a:rPr lang="en-IN" sz="1800" dirty="0">
                <a:solidFill>
                  <a:srgbClr val="000000"/>
                </a:solidFill>
                <a:effectLst/>
                <a:highlight>
                  <a:srgbClr val="FFFFFF"/>
                </a:highlight>
                <a:latin typeface="Consolas" panose="020B0609020204030204" pitchFamily="49" charset="0"/>
              </a:rPr>
              <a:t>) {</a:t>
            </a:r>
          </a:p>
          <a:p>
            <a:pPr marL="0" marR="0">
              <a:spcBef>
                <a:spcPts val="0"/>
              </a:spcBef>
              <a:spcAft>
                <a:spcPts val="0"/>
              </a:spcAft>
            </a:pPr>
            <a:r>
              <a:rPr lang="en-IN" sz="1800" b="1" u="sng" dirty="0" err="1">
                <a:solidFill>
                  <a:srgbClr val="7F0055"/>
                </a:solidFill>
                <a:effectLst/>
                <a:highlight>
                  <a:srgbClr val="FFFFFF"/>
                </a:highlight>
                <a:latin typeface="Consolas" panose="020B0609020204030204" pitchFamily="49" charset="0"/>
              </a:rPr>
              <a:t>this</a:t>
            </a:r>
            <a:r>
              <a:rPr lang="en-IN" sz="1800" u="sng" dirty="0" err="1">
                <a:solidFill>
                  <a:srgbClr val="000000"/>
                </a:solidFill>
                <a:effectLst/>
                <a:highlight>
                  <a:srgbClr val="FFFFFF"/>
                </a:highlight>
                <a:latin typeface="Consolas" panose="020B0609020204030204" pitchFamily="49" charset="0"/>
              </a:rPr>
              <a:t>.</a:t>
            </a:r>
            <a:r>
              <a:rPr lang="en-IN" sz="1800" u="sng" dirty="0" err="1">
                <a:solidFill>
                  <a:srgbClr val="0000C0"/>
                </a:solidFill>
                <a:effectLst/>
                <a:highlight>
                  <a:srgbClr val="FFFFFF"/>
                </a:highlight>
                <a:latin typeface="Consolas" panose="020B0609020204030204" pitchFamily="49" charset="0"/>
              </a:rPr>
              <a:t>dependency</a:t>
            </a:r>
            <a:r>
              <a:rPr lang="en-IN" sz="1800" dirty="0">
                <a:solidFill>
                  <a:srgbClr val="000000"/>
                </a:solidFill>
                <a:effectLst/>
                <a:highlight>
                  <a:srgbClr val="FFFFFF"/>
                </a:highlight>
                <a:latin typeface="Consolas" panose="020B0609020204030204" pitchFamily="49" charset="0"/>
              </a:rPr>
              <a:t> = </a:t>
            </a:r>
            <a:r>
              <a:rPr lang="en-IN" sz="1800" dirty="0">
                <a:solidFill>
                  <a:srgbClr val="6A3E3E"/>
                </a:solidFill>
                <a:effectLst/>
                <a:highlight>
                  <a:srgbClr val="FFFFFF"/>
                </a:highlight>
                <a:latin typeface="Consolas" panose="020B0609020204030204" pitchFamily="49" charset="0"/>
              </a:rPr>
              <a:t>dependency</a:t>
            </a:r>
            <a:r>
              <a:rPr lang="en-IN"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800" dirty="0">
                <a:solidFill>
                  <a:srgbClr val="000000"/>
                </a:solidFill>
                <a:effectLst/>
                <a:highlight>
                  <a:srgbClr val="FFFFFF"/>
                </a:highlight>
                <a:latin typeface="Consolas" panose="020B0609020204030204" pitchFamily="49" charset="0"/>
              </a:rPr>
              <a:t>}</a:t>
            </a:r>
          </a:p>
          <a:p>
            <a:pPr marL="0" marR="0">
              <a:spcBef>
                <a:spcPts val="0"/>
              </a:spcBef>
              <a:spcAft>
                <a:spcPts val="0"/>
              </a:spcAft>
            </a:pPr>
            <a:r>
              <a:rPr lang="en-IN" sz="1800" dirty="0">
                <a:solidFill>
                  <a:srgbClr val="000000"/>
                </a:solidFill>
                <a:effectLst/>
                <a:highlight>
                  <a:srgbClr val="FFFFFF"/>
                </a:highlight>
                <a:latin typeface="Consolas" panose="020B0609020204030204" pitchFamily="49" charset="0"/>
              </a:rPr>
              <a:t>}</a:t>
            </a:r>
          </a:p>
        </p:txBody>
      </p:sp>
      <p:sp>
        <p:nvSpPr>
          <p:cNvPr id="9" name="TextBox 8">
            <a:extLst>
              <a:ext uri="{FF2B5EF4-FFF2-40B4-BE49-F238E27FC236}">
                <a16:creationId xmlns:a16="http://schemas.microsoft.com/office/drawing/2014/main" id="{7FC177FA-C502-580A-0AE1-3E356B6D23C2}"/>
              </a:ext>
            </a:extLst>
          </p:cNvPr>
          <p:cNvSpPr txBox="1"/>
          <p:nvPr/>
        </p:nvSpPr>
        <p:spPr>
          <a:xfrm>
            <a:off x="678426" y="3429000"/>
            <a:ext cx="11041626" cy="646331"/>
          </a:xfrm>
          <a:prstGeom prst="rect">
            <a:avLst/>
          </a:prstGeom>
          <a:noFill/>
        </p:spPr>
        <p:txBody>
          <a:bodyPr wrap="square">
            <a:spAutoFit/>
          </a:bodyPr>
          <a:lstStyle/>
          <a:p>
            <a:r>
              <a:rPr lang="en-US" dirty="0"/>
              <a:t>The @Autowired annotation can be used on any field, constructor, or setter method that is declared in a Spring bean. The dependency that is injected must be a Spring bean itself.</a:t>
            </a:r>
            <a:endParaRPr lang="en-IN" dirty="0"/>
          </a:p>
        </p:txBody>
      </p:sp>
    </p:spTree>
    <p:extLst>
      <p:ext uri="{BB962C8B-B14F-4D97-AF65-F5344CB8AC3E}">
        <p14:creationId xmlns:p14="http://schemas.microsoft.com/office/powerpoint/2010/main" val="3819084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834F-F377-B4BB-79D4-C9F972779299}"/>
              </a:ext>
            </a:extLst>
          </p:cNvPr>
          <p:cNvSpPr>
            <a:spLocks noGrp="1"/>
          </p:cNvSpPr>
          <p:nvPr>
            <p:ph type="title"/>
          </p:nvPr>
        </p:nvSpPr>
        <p:spPr>
          <a:xfrm>
            <a:off x="838200" y="365125"/>
            <a:ext cx="10515600" cy="765585"/>
          </a:xfrm>
        </p:spPr>
        <p:txBody>
          <a:bodyPr/>
          <a:lstStyle/>
          <a:p>
            <a:pPr algn="ctr"/>
            <a:r>
              <a:rPr lang="en-IN" dirty="0">
                <a:solidFill>
                  <a:srgbClr val="00B0F0"/>
                </a:solidFill>
              </a:rPr>
              <a:t>Life Cycle Call backs</a:t>
            </a:r>
          </a:p>
        </p:txBody>
      </p:sp>
      <p:sp>
        <p:nvSpPr>
          <p:cNvPr id="3" name="Content Placeholder 2">
            <a:extLst>
              <a:ext uri="{FF2B5EF4-FFF2-40B4-BE49-F238E27FC236}">
                <a16:creationId xmlns:a16="http://schemas.microsoft.com/office/drawing/2014/main" id="{9858707B-A55F-9092-787A-CBACBDA2B749}"/>
              </a:ext>
            </a:extLst>
          </p:cNvPr>
          <p:cNvSpPr>
            <a:spLocks noGrp="1"/>
          </p:cNvSpPr>
          <p:nvPr>
            <p:ph idx="1"/>
          </p:nvPr>
        </p:nvSpPr>
        <p:spPr>
          <a:xfrm>
            <a:off x="838200" y="1219200"/>
            <a:ext cx="10515600" cy="3628103"/>
          </a:xfrm>
        </p:spPr>
        <p:txBody>
          <a:bodyPr>
            <a:normAutofit/>
          </a:bodyPr>
          <a:lstStyle/>
          <a:p>
            <a:pPr algn="just"/>
            <a:r>
              <a:rPr lang="en-US" sz="2400" b="0" i="0" dirty="0">
                <a:solidFill>
                  <a:srgbClr val="273239"/>
                </a:solidFill>
                <a:effectLst/>
                <a:highlight>
                  <a:srgbClr val="FFFFFF"/>
                </a:highlight>
                <a:latin typeface="Nunito" pitchFamily="2" charset="0"/>
              </a:rPr>
              <a:t>Bean life cycle is managed by the spring container. When we run the program then, first of all, the spring container gets started. After that, the container creates the instance of a bean as per the request, and then dependencies are injected. And finally, the bean is destroyed when the spring container is closed. Therefore, if we want to execute some code on the bean instantiation and just after closing the spring container, then we can write that code inside the custom </a:t>
            </a:r>
            <a:r>
              <a:rPr lang="en-US" sz="2400" b="1" i="0" dirty="0" err="1">
                <a:solidFill>
                  <a:srgbClr val="273239"/>
                </a:solidFill>
                <a:effectLst/>
                <a:highlight>
                  <a:srgbClr val="FFFFFF"/>
                </a:highlight>
                <a:latin typeface="Nunito" pitchFamily="2" charset="0"/>
              </a:rPr>
              <a:t>init</a:t>
            </a:r>
            <a:r>
              <a:rPr lang="en-US" sz="2400" b="1" i="0" dirty="0">
                <a:solidFill>
                  <a:srgbClr val="273239"/>
                </a:solidFill>
                <a:effectLst/>
                <a:highlight>
                  <a:srgbClr val="FFFFFF"/>
                </a:highlight>
                <a:latin typeface="Nunito" pitchFamily="2" charset="0"/>
              </a:rPr>
              <a:t>()</a:t>
            </a:r>
            <a:r>
              <a:rPr lang="en-US" sz="2400" b="0" i="0" dirty="0">
                <a:solidFill>
                  <a:srgbClr val="273239"/>
                </a:solidFill>
                <a:effectLst/>
                <a:highlight>
                  <a:srgbClr val="FFFFFF"/>
                </a:highlight>
                <a:latin typeface="Nunito" pitchFamily="2" charset="0"/>
              </a:rPr>
              <a:t> method and the </a:t>
            </a:r>
            <a:r>
              <a:rPr lang="en-US" sz="2400" b="1" i="0" dirty="0">
                <a:solidFill>
                  <a:srgbClr val="273239"/>
                </a:solidFill>
                <a:effectLst/>
                <a:highlight>
                  <a:srgbClr val="FFFFFF"/>
                </a:highlight>
                <a:latin typeface="Nunito" pitchFamily="2" charset="0"/>
              </a:rPr>
              <a:t>destroy()</a:t>
            </a:r>
            <a:r>
              <a:rPr lang="en-US" sz="2400" b="0" i="0" dirty="0">
                <a:solidFill>
                  <a:srgbClr val="273239"/>
                </a:solidFill>
                <a:effectLst/>
                <a:highlight>
                  <a:srgbClr val="FFFFFF"/>
                </a:highlight>
                <a:latin typeface="Nunito" pitchFamily="2" charset="0"/>
              </a:rPr>
              <a:t> method.</a:t>
            </a:r>
            <a:endParaRPr lang="en-IN" sz="2400" dirty="0"/>
          </a:p>
        </p:txBody>
      </p:sp>
      <p:pic>
        <p:nvPicPr>
          <p:cNvPr id="4098" name="Picture 2">
            <a:extLst>
              <a:ext uri="{FF2B5EF4-FFF2-40B4-BE49-F238E27FC236}">
                <a16:creationId xmlns:a16="http://schemas.microsoft.com/office/drawing/2014/main" id="{061E9DC2-D2E6-EC6E-D202-DA59A89C2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45" y="3991897"/>
            <a:ext cx="10274710" cy="2177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095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F5C3F548-CDBA-4D9C-C40D-DDBC7DB738E3}"/>
              </a:ext>
            </a:extLst>
          </p:cNvPr>
          <p:cNvCxnSpPr/>
          <p:nvPr/>
        </p:nvCxnSpPr>
        <p:spPr>
          <a:xfrm flipH="1">
            <a:off x="1897626" y="609600"/>
            <a:ext cx="3382297" cy="3865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453976DD-BF5C-794F-D69E-6D757197E788}"/>
              </a:ext>
            </a:extLst>
          </p:cNvPr>
          <p:cNvPicPr>
            <a:picLocks noChangeAspect="1"/>
          </p:cNvPicPr>
          <p:nvPr/>
        </p:nvPicPr>
        <p:blipFill>
          <a:blip r:embed="rId2"/>
          <a:stretch>
            <a:fillRect/>
          </a:stretch>
        </p:blipFill>
        <p:spPr>
          <a:xfrm>
            <a:off x="179614" y="255274"/>
            <a:ext cx="5130220" cy="5753639"/>
          </a:xfrm>
          <a:prstGeom prst="rect">
            <a:avLst/>
          </a:prstGeom>
        </p:spPr>
      </p:pic>
      <p:pic>
        <p:nvPicPr>
          <p:cNvPr id="8" name="Picture 7">
            <a:extLst>
              <a:ext uri="{FF2B5EF4-FFF2-40B4-BE49-F238E27FC236}">
                <a16:creationId xmlns:a16="http://schemas.microsoft.com/office/drawing/2014/main" id="{2A7E3434-9C01-CBBC-2024-EA5019FA17CF}"/>
              </a:ext>
            </a:extLst>
          </p:cNvPr>
          <p:cNvPicPr>
            <a:picLocks noChangeAspect="1"/>
          </p:cNvPicPr>
          <p:nvPr/>
        </p:nvPicPr>
        <p:blipFill>
          <a:blip r:embed="rId3"/>
          <a:stretch>
            <a:fillRect/>
          </a:stretch>
        </p:blipFill>
        <p:spPr>
          <a:xfrm>
            <a:off x="4917771" y="121691"/>
            <a:ext cx="7274229" cy="1795947"/>
          </a:xfrm>
          <a:prstGeom prst="rect">
            <a:avLst/>
          </a:prstGeom>
        </p:spPr>
      </p:pic>
      <p:pic>
        <p:nvPicPr>
          <p:cNvPr id="12" name="Picture 11">
            <a:extLst>
              <a:ext uri="{FF2B5EF4-FFF2-40B4-BE49-F238E27FC236}">
                <a16:creationId xmlns:a16="http://schemas.microsoft.com/office/drawing/2014/main" id="{DBDA5BA5-6B1C-BF74-29FC-5203AD5621DC}"/>
              </a:ext>
            </a:extLst>
          </p:cNvPr>
          <p:cNvPicPr>
            <a:picLocks noChangeAspect="1"/>
          </p:cNvPicPr>
          <p:nvPr/>
        </p:nvPicPr>
        <p:blipFill>
          <a:blip r:embed="rId4"/>
          <a:stretch>
            <a:fillRect/>
          </a:stretch>
        </p:blipFill>
        <p:spPr>
          <a:xfrm>
            <a:off x="4590369" y="1873911"/>
            <a:ext cx="7100889" cy="4862398"/>
          </a:xfrm>
          <a:prstGeom prst="rect">
            <a:avLst/>
          </a:prstGeom>
        </p:spPr>
      </p:pic>
      <p:sp>
        <p:nvSpPr>
          <p:cNvPr id="2" name="TextBox 1">
            <a:extLst>
              <a:ext uri="{FF2B5EF4-FFF2-40B4-BE49-F238E27FC236}">
                <a16:creationId xmlns:a16="http://schemas.microsoft.com/office/drawing/2014/main" id="{564A8B49-473F-47C3-14D4-E74C6B5973EC}"/>
              </a:ext>
            </a:extLst>
          </p:cNvPr>
          <p:cNvSpPr txBox="1"/>
          <p:nvPr/>
        </p:nvSpPr>
        <p:spPr>
          <a:xfrm>
            <a:off x="179614" y="70608"/>
            <a:ext cx="3967843" cy="369332"/>
          </a:xfrm>
          <a:prstGeom prst="rect">
            <a:avLst/>
          </a:prstGeom>
          <a:noFill/>
        </p:spPr>
        <p:txBody>
          <a:bodyPr wrap="square" rtlCol="0">
            <a:spAutoFit/>
          </a:bodyPr>
          <a:lstStyle/>
          <a:p>
            <a:r>
              <a:rPr lang="en-IN" b="1" dirty="0">
                <a:solidFill>
                  <a:srgbClr val="FF0000"/>
                </a:solidFill>
              </a:rPr>
              <a:t>Example: Life Cycle Call Back</a:t>
            </a:r>
          </a:p>
        </p:txBody>
      </p:sp>
    </p:spTree>
    <p:extLst>
      <p:ext uri="{BB962C8B-B14F-4D97-AF65-F5344CB8AC3E}">
        <p14:creationId xmlns:p14="http://schemas.microsoft.com/office/powerpoint/2010/main" val="395471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CC23-546B-81D2-311D-B932E1261AAE}"/>
              </a:ext>
            </a:extLst>
          </p:cNvPr>
          <p:cNvSpPr>
            <a:spLocks noGrp="1"/>
          </p:cNvSpPr>
          <p:nvPr>
            <p:ph type="title"/>
          </p:nvPr>
        </p:nvSpPr>
        <p:spPr>
          <a:xfrm>
            <a:off x="838200" y="365126"/>
            <a:ext cx="10515600" cy="657430"/>
          </a:xfrm>
        </p:spPr>
        <p:txBody>
          <a:bodyPr>
            <a:normAutofit fontScale="90000"/>
          </a:bodyPr>
          <a:lstStyle/>
          <a:p>
            <a:pPr algn="ctr"/>
            <a:r>
              <a:rPr lang="en-IN" dirty="0">
                <a:solidFill>
                  <a:srgbClr val="00B0F0"/>
                </a:solidFill>
              </a:rPr>
              <a:t>Modules</a:t>
            </a:r>
          </a:p>
        </p:txBody>
      </p:sp>
      <p:sp>
        <p:nvSpPr>
          <p:cNvPr id="3" name="Content Placeholder 2">
            <a:extLst>
              <a:ext uri="{FF2B5EF4-FFF2-40B4-BE49-F238E27FC236}">
                <a16:creationId xmlns:a16="http://schemas.microsoft.com/office/drawing/2014/main" id="{99D5B727-19AA-9607-2D6F-373C95CEF935}"/>
              </a:ext>
            </a:extLst>
          </p:cNvPr>
          <p:cNvSpPr>
            <a:spLocks noGrp="1"/>
          </p:cNvSpPr>
          <p:nvPr>
            <p:ph idx="1"/>
          </p:nvPr>
        </p:nvSpPr>
        <p:spPr>
          <a:xfrm>
            <a:off x="550607" y="1116628"/>
            <a:ext cx="3401961" cy="5376246"/>
          </a:xfrm>
        </p:spPr>
        <p:txBody>
          <a:bodyPr>
            <a:normAutofit fontScale="92500" lnSpcReduction="10000"/>
          </a:bodyPr>
          <a:lstStyle/>
          <a:p>
            <a:pPr marL="0" indent="0" algn="just">
              <a:buNone/>
            </a:pPr>
            <a:r>
              <a:rPr lang="en-US" b="0" i="0" dirty="0">
                <a:solidFill>
                  <a:srgbClr val="333333"/>
                </a:solidFill>
                <a:effectLst/>
                <a:highlight>
                  <a:srgbClr val="FFFFFF"/>
                </a:highlight>
                <a:latin typeface="Helvetica" panose="020B0604020202020204" pitchFamily="34" charset="0"/>
              </a:rPr>
              <a:t>The Spring Framework consists of features organized into about 20 modules. These modules are grouped into Core Container, Data Access/Integration, Web, AOP (Aspect Oriented Programming), Instrumentation, and Test, as shown in the following diagram.</a:t>
            </a:r>
            <a:endParaRPr lang="en-IN" dirty="0"/>
          </a:p>
        </p:txBody>
      </p:sp>
      <p:pic>
        <p:nvPicPr>
          <p:cNvPr id="1026" name="Picture 2">
            <a:extLst>
              <a:ext uri="{FF2B5EF4-FFF2-40B4-BE49-F238E27FC236}">
                <a16:creationId xmlns:a16="http://schemas.microsoft.com/office/drawing/2014/main" id="{A348A970-8A3E-7B62-880C-C5BC86AB2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375" y="1022556"/>
            <a:ext cx="7280018" cy="561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8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58ACF-9EE2-31AE-4E8D-F0E5FCB4F81C}"/>
              </a:ext>
            </a:extLst>
          </p:cNvPr>
          <p:cNvPicPr>
            <a:picLocks noChangeAspect="1"/>
          </p:cNvPicPr>
          <p:nvPr/>
        </p:nvPicPr>
        <p:blipFill>
          <a:blip r:embed="rId2"/>
          <a:stretch>
            <a:fillRect/>
          </a:stretch>
        </p:blipFill>
        <p:spPr>
          <a:xfrm>
            <a:off x="164405" y="778394"/>
            <a:ext cx="3741744" cy="1722269"/>
          </a:xfrm>
          <a:prstGeom prst="rect">
            <a:avLst/>
          </a:prstGeom>
        </p:spPr>
      </p:pic>
      <p:pic>
        <p:nvPicPr>
          <p:cNvPr id="5" name="Picture 4">
            <a:extLst>
              <a:ext uri="{FF2B5EF4-FFF2-40B4-BE49-F238E27FC236}">
                <a16:creationId xmlns:a16="http://schemas.microsoft.com/office/drawing/2014/main" id="{A4FF4ABB-9A10-391D-EAAC-242077EA566C}"/>
              </a:ext>
            </a:extLst>
          </p:cNvPr>
          <p:cNvPicPr>
            <a:picLocks noChangeAspect="1"/>
          </p:cNvPicPr>
          <p:nvPr/>
        </p:nvPicPr>
        <p:blipFill>
          <a:blip r:embed="rId3"/>
          <a:stretch>
            <a:fillRect/>
          </a:stretch>
        </p:blipFill>
        <p:spPr>
          <a:xfrm>
            <a:off x="4549122" y="2595124"/>
            <a:ext cx="3693001" cy="2019475"/>
          </a:xfrm>
          <a:prstGeom prst="rect">
            <a:avLst/>
          </a:prstGeom>
        </p:spPr>
      </p:pic>
      <p:pic>
        <p:nvPicPr>
          <p:cNvPr id="7" name="Picture 6">
            <a:extLst>
              <a:ext uri="{FF2B5EF4-FFF2-40B4-BE49-F238E27FC236}">
                <a16:creationId xmlns:a16="http://schemas.microsoft.com/office/drawing/2014/main" id="{FB74F9E8-BCD2-9680-89DB-A0C49EAC5170}"/>
              </a:ext>
            </a:extLst>
          </p:cNvPr>
          <p:cNvPicPr>
            <a:picLocks noChangeAspect="1"/>
          </p:cNvPicPr>
          <p:nvPr/>
        </p:nvPicPr>
        <p:blipFill>
          <a:blip r:embed="rId4"/>
          <a:stretch>
            <a:fillRect/>
          </a:stretch>
        </p:blipFill>
        <p:spPr>
          <a:xfrm>
            <a:off x="8438769" y="4614599"/>
            <a:ext cx="3101609" cy="1348857"/>
          </a:xfrm>
          <a:prstGeom prst="rect">
            <a:avLst/>
          </a:prstGeom>
        </p:spPr>
      </p:pic>
      <p:cxnSp>
        <p:nvCxnSpPr>
          <p:cNvPr id="9" name="Connector: Elbow 8">
            <a:extLst>
              <a:ext uri="{FF2B5EF4-FFF2-40B4-BE49-F238E27FC236}">
                <a16:creationId xmlns:a16="http://schemas.microsoft.com/office/drawing/2014/main" id="{A738C1C8-A6E6-2984-C22D-898630785680}"/>
              </a:ext>
            </a:extLst>
          </p:cNvPr>
          <p:cNvCxnSpPr>
            <a:cxnSpLocks/>
            <a:endCxn id="5" idx="1"/>
          </p:cNvCxnSpPr>
          <p:nvPr/>
        </p:nvCxnSpPr>
        <p:spPr>
          <a:xfrm>
            <a:off x="1917290" y="2821858"/>
            <a:ext cx="2631832" cy="783004"/>
          </a:xfrm>
          <a:prstGeom prst="bentConnector3">
            <a:avLst>
              <a:gd name="adj1" fmla="val -43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7678F0C0-EE07-DF0C-4C35-8458BCD5A8C6}"/>
              </a:ext>
            </a:extLst>
          </p:cNvPr>
          <p:cNvCxnSpPr>
            <a:cxnSpLocks/>
          </p:cNvCxnSpPr>
          <p:nvPr/>
        </p:nvCxnSpPr>
        <p:spPr>
          <a:xfrm>
            <a:off x="6593517" y="4744065"/>
            <a:ext cx="1921218" cy="801329"/>
          </a:xfrm>
          <a:prstGeom prst="bentConnector3">
            <a:avLst>
              <a:gd name="adj1" fmla="val 87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96A3C99-3662-2160-5AAB-C68DE54EC77B}"/>
              </a:ext>
            </a:extLst>
          </p:cNvPr>
          <p:cNvSpPr txBox="1"/>
          <p:nvPr/>
        </p:nvSpPr>
        <p:spPr>
          <a:xfrm>
            <a:off x="4777838" y="432879"/>
            <a:ext cx="6762539" cy="1200329"/>
          </a:xfrm>
          <a:prstGeom prst="rect">
            <a:avLst/>
          </a:prstGeom>
          <a:noFill/>
        </p:spPr>
        <p:txBody>
          <a:bodyPr wrap="square" rtlCol="0">
            <a:spAutoFit/>
          </a:bodyPr>
          <a:lstStyle/>
          <a:p>
            <a:pPr marL="285750" indent="-285750">
              <a:buFont typeface="Arial" panose="020B0604020202020204" pitchFamily="34" charset="0"/>
              <a:buChar char="•"/>
            </a:pPr>
            <a:r>
              <a:rPr lang="en-IN" b="1" i="1" dirty="0">
                <a:solidFill>
                  <a:srgbClr val="FF0000"/>
                </a:solidFill>
              </a:rPr>
              <a:t>Example of dependency</a:t>
            </a:r>
          </a:p>
          <a:p>
            <a:pPr marL="285750" indent="-285750">
              <a:buFont typeface="Arial" panose="020B0604020202020204" pitchFamily="34" charset="0"/>
              <a:buChar char="•"/>
            </a:pPr>
            <a:r>
              <a:rPr lang="en-IN" dirty="0"/>
              <a:t>Code has very high degree of coupling due to aggregation</a:t>
            </a:r>
          </a:p>
          <a:p>
            <a:pPr marL="285750" indent="-285750">
              <a:buFont typeface="Arial" panose="020B0604020202020204" pitchFamily="34" charset="0"/>
              <a:buChar char="•"/>
            </a:pPr>
            <a:r>
              <a:rPr lang="en-IN" dirty="0"/>
              <a:t>To create Object of class Person, we depend on Address Object, and to create Address object, we need contact </a:t>
            </a:r>
          </a:p>
        </p:txBody>
      </p:sp>
      <p:sp>
        <p:nvSpPr>
          <p:cNvPr id="2" name="TextBox 1">
            <a:extLst>
              <a:ext uri="{FF2B5EF4-FFF2-40B4-BE49-F238E27FC236}">
                <a16:creationId xmlns:a16="http://schemas.microsoft.com/office/drawing/2014/main" id="{E32626E6-08AE-5924-B689-3269B8406E54}"/>
              </a:ext>
            </a:extLst>
          </p:cNvPr>
          <p:cNvSpPr txBox="1"/>
          <p:nvPr/>
        </p:nvSpPr>
        <p:spPr>
          <a:xfrm>
            <a:off x="1081549" y="87867"/>
            <a:ext cx="1627369" cy="369332"/>
          </a:xfrm>
          <a:prstGeom prst="rect">
            <a:avLst/>
          </a:prstGeom>
          <a:noFill/>
        </p:spPr>
        <p:txBody>
          <a:bodyPr wrap="none" rtlCol="0">
            <a:spAutoFit/>
          </a:bodyPr>
          <a:lstStyle/>
          <a:p>
            <a:r>
              <a:rPr lang="en-IN" b="1" dirty="0">
                <a:solidFill>
                  <a:srgbClr val="FF0000"/>
                </a:solidFill>
              </a:rPr>
              <a:t>Dependency?</a:t>
            </a:r>
          </a:p>
        </p:txBody>
      </p:sp>
    </p:spTree>
    <p:extLst>
      <p:ext uri="{BB962C8B-B14F-4D97-AF65-F5344CB8AC3E}">
        <p14:creationId xmlns:p14="http://schemas.microsoft.com/office/powerpoint/2010/main" val="374629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2E45-8A24-D5D9-75ED-FEA70AA740BA}"/>
              </a:ext>
            </a:extLst>
          </p:cNvPr>
          <p:cNvSpPr>
            <a:spLocks noGrp="1"/>
          </p:cNvSpPr>
          <p:nvPr>
            <p:ph type="title"/>
          </p:nvPr>
        </p:nvSpPr>
        <p:spPr>
          <a:xfrm>
            <a:off x="838200" y="365126"/>
            <a:ext cx="10515600" cy="725738"/>
          </a:xfrm>
        </p:spPr>
        <p:txBody>
          <a:bodyPr/>
          <a:lstStyle/>
          <a:p>
            <a:pPr algn="ctr"/>
            <a:r>
              <a:rPr lang="en-IN" dirty="0"/>
              <a:t>Spring Container</a:t>
            </a:r>
          </a:p>
        </p:txBody>
      </p:sp>
      <p:sp>
        <p:nvSpPr>
          <p:cNvPr id="3" name="Content Placeholder 2">
            <a:extLst>
              <a:ext uri="{FF2B5EF4-FFF2-40B4-BE49-F238E27FC236}">
                <a16:creationId xmlns:a16="http://schemas.microsoft.com/office/drawing/2014/main" id="{32219161-732E-9B57-73BE-CD408C54501F}"/>
              </a:ext>
            </a:extLst>
          </p:cNvPr>
          <p:cNvSpPr>
            <a:spLocks noGrp="1"/>
          </p:cNvSpPr>
          <p:nvPr>
            <p:ph idx="1"/>
          </p:nvPr>
        </p:nvSpPr>
        <p:spPr>
          <a:xfrm>
            <a:off x="838200" y="1219200"/>
            <a:ext cx="10515600" cy="4957763"/>
          </a:xfrm>
        </p:spPr>
        <p:txBody>
          <a:bodyPr>
            <a:normAutofit lnSpcReduction="10000"/>
          </a:bodyPr>
          <a:lstStyle/>
          <a:p>
            <a:r>
              <a:rPr lang="en-US" dirty="0"/>
              <a:t>The Spring container is the </a:t>
            </a:r>
            <a:r>
              <a:rPr lang="en-US" dirty="0">
                <a:solidFill>
                  <a:srgbClr val="FF0000"/>
                </a:solidFill>
              </a:rPr>
              <a:t>core of the Spring Framework</a:t>
            </a:r>
            <a:r>
              <a:rPr lang="en-US" dirty="0"/>
              <a:t>. </a:t>
            </a:r>
          </a:p>
          <a:p>
            <a:r>
              <a:rPr lang="en-US" dirty="0"/>
              <a:t>Manages Bean Objects(create, initialize, destroy)[Life cycle of bean]</a:t>
            </a:r>
          </a:p>
          <a:p>
            <a:r>
              <a:rPr lang="en-US" dirty="0"/>
              <a:t>It is responsible for creating, configuring, and managing the objects that make up your application. </a:t>
            </a:r>
          </a:p>
          <a:p>
            <a:r>
              <a:rPr lang="en-US" dirty="0"/>
              <a:t>The container uses a technique called </a:t>
            </a:r>
            <a:r>
              <a:rPr lang="en-US" dirty="0">
                <a:solidFill>
                  <a:srgbClr val="FF0000"/>
                </a:solidFill>
              </a:rPr>
              <a:t>dependency injection</a:t>
            </a:r>
            <a:r>
              <a:rPr lang="en-US" dirty="0"/>
              <a:t> to manage the relationships between objects.</a:t>
            </a:r>
          </a:p>
          <a:p>
            <a:r>
              <a:rPr lang="en-US" dirty="0"/>
              <a:t>Transaction Management </a:t>
            </a:r>
          </a:p>
          <a:p>
            <a:pPr marL="0" indent="0">
              <a:buNone/>
            </a:pPr>
            <a:r>
              <a:rPr lang="en-US" dirty="0"/>
              <a:t>Spring container are of </a:t>
            </a:r>
            <a:r>
              <a:rPr lang="en-US" dirty="0">
                <a:highlight>
                  <a:srgbClr val="FFFF00"/>
                </a:highlight>
              </a:rPr>
              <a:t>TWO TYPES </a:t>
            </a:r>
          </a:p>
          <a:p>
            <a:pPr marL="514350" indent="-514350">
              <a:buFont typeface="+mj-lt"/>
              <a:buAutoNum type="arabicPeriod"/>
            </a:pPr>
            <a:r>
              <a:rPr lang="en-IN" dirty="0" err="1"/>
              <a:t>BeanFactory</a:t>
            </a:r>
            <a:r>
              <a:rPr lang="en-IN" dirty="0"/>
              <a:t>(old Method)</a:t>
            </a:r>
          </a:p>
          <a:p>
            <a:pPr marL="514350" indent="-514350">
              <a:buFont typeface="+mj-lt"/>
              <a:buAutoNum type="arabicPeriod"/>
            </a:pPr>
            <a:r>
              <a:rPr lang="en-IN" dirty="0" err="1"/>
              <a:t>ApplicationContext</a:t>
            </a:r>
            <a:r>
              <a:rPr lang="en-IN" dirty="0"/>
              <a:t>(</a:t>
            </a:r>
            <a:r>
              <a:rPr lang="en-IN" dirty="0">
                <a:highlight>
                  <a:srgbClr val="FFFF00"/>
                </a:highlight>
              </a:rPr>
              <a:t>new Method</a:t>
            </a:r>
            <a:r>
              <a:rPr lang="en-IN" dirty="0"/>
              <a:t>)</a:t>
            </a:r>
          </a:p>
        </p:txBody>
      </p:sp>
      <p:pic>
        <p:nvPicPr>
          <p:cNvPr id="5" name="Picture 4">
            <a:extLst>
              <a:ext uri="{FF2B5EF4-FFF2-40B4-BE49-F238E27FC236}">
                <a16:creationId xmlns:a16="http://schemas.microsoft.com/office/drawing/2014/main" id="{043F83A0-9CAC-F0FF-18F2-C51A0F0F9679}"/>
              </a:ext>
            </a:extLst>
          </p:cNvPr>
          <p:cNvPicPr>
            <a:picLocks noChangeAspect="1"/>
          </p:cNvPicPr>
          <p:nvPr/>
        </p:nvPicPr>
        <p:blipFill rotWithShape="1">
          <a:blip r:embed="rId2"/>
          <a:srcRect b="23391"/>
          <a:stretch/>
        </p:blipFill>
        <p:spPr>
          <a:xfrm>
            <a:off x="7167716" y="4284614"/>
            <a:ext cx="4660490" cy="1892349"/>
          </a:xfrm>
          <a:prstGeom prst="rect">
            <a:avLst/>
          </a:prstGeom>
        </p:spPr>
      </p:pic>
    </p:spTree>
    <p:extLst>
      <p:ext uri="{BB962C8B-B14F-4D97-AF65-F5344CB8AC3E}">
        <p14:creationId xmlns:p14="http://schemas.microsoft.com/office/powerpoint/2010/main" val="422965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ED1C69-A3C2-8451-062F-DC1F1E6B4A75}"/>
              </a:ext>
            </a:extLst>
          </p:cNvPr>
          <p:cNvPicPr>
            <a:picLocks noChangeAspect="1"/>
          </p:cNvPicPr>
          <p:nvPr/>
        </p:nvPicPr>
        <p:blipFill rotWithShape="1">
          <a:blip r:embed="rId2"/>
          <a:srcRect b="18744"/>
          <a:stretch/>
        </p:blipFill>
        <p:spPr>
          <a:xfrm>
            <a:off x="1060988" y="663246"/>
            <a:ext cx="10597611" cy="5843709"/>
          </a:xfrm>
          <a:prstGeom prst="rect">
            <a:avLst/>
          </a:prstGeom>
        </p:spPr>
      </p:pic>
      <p:sp>
        <p:nvSpPr>
          <p:cNvPr id="8" name="TextBox 7">
            <a:extLst>
              <a:ext uri="{FF2B5EF4-FFF2-40B4-BE49-F238E27FC236}">
                <a16:creationId xmlns:a16="http://schemas.microsoft.com/office/drawing/2014/main" id="{D4156F90-8059-30F7-1BF0-C4C5B57C7B17}"/>
              </a:ext>
            </a:extLst>
          </p:cNvPr>
          <p:cNvSpPr txBox="1"/>
          <p:nvPr/>
        </p:nvSpPr>
        <p:spPr>
          <a:xfrm>
            <a:off x="2596243" y="293914"/>
            <a:ext cx="7478486" cy="369332"/>
          </a:xfrm>
          <a:prstGeom prst="rect">
            <a:avLst/>
          </a:prstGeom>
          <a:noFill/>
        </p:spPr>
        <p:txBody>
          <a:bodyPr wrap="square" rtlCol="0">
            <a:spAutoFit/>
          </a:bodyPr>
          <a:lstStyle/>
          <a:p>
            <a:pPr algn="ctr"/>
            <a:r>
              <a:rPr lang="en-IN" b="1" dirty="0"/>
              <a:t>Working of Spring Container</a:t>
            </a:r>
          </a:p>
        </p:txBody>
      </p:sp>
    </p:spTree>
    <p:extLst>
      <p:ext uri="{BB962C8B-B14F-4D97-AF65-F5344CB8AC3E}">
        <p14:creationId xmlns:p14="http://schemas.microsoft.com/office/powerpoint/2010/main" val="358270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32468-A878-939B-DDC9-45DFB661C4B6}"/>
              </a:ext>
            </a:extLst>
          </p:cNvPr>
          <p:cNvPicPr>
            <a:picLocks noChangeAspect="1"/>
          </p:cNvPicPr>
          <p:nvPr/>
        </p:nvPicPr>
        <p:blipFill>
          <a:blip r:embed="rId2"/>
          <a:stretch>
            <a:fillRect/>
          </a:stretch>
        </p:blipFill>
        <p:spPr>
          <a:xfrm>
            <a:off x="161432" y="848226"/>
            <a:ext cx="12030568" cy="4491217"/>
          </a:xfrm>
          <a:prstGeom prst="rect">
            <a:avLst/>
          </a:prstGeom>
        </p:spPr>
      </p:pic>
      <p:sp>
        <p:nvSpPr>
          <p:cNvPr id="8" name="TextBox 7">
            <a:extLst>
              <a:ext uri="{FF2B5EF4-FFF2-40B4-BE49-F238E27FC236}">
                <a16:creationId xmlns:a16="http://schemas.microsoft.com/office/drawing/2014/main" id="{D4156F90-8059-30F7-1BF0-C4C5B57C7B17}"/>
              </a:ext>
            </a:extLst>
          </p:cNvPr>
          <p:cNvSpPr txBox="1"/>
          <p:nvPr/>
        </p:nvSpPr>
        <p:spPr>
          <a:xfrm>
            <a:off x="2596243" y="293914"/>
            <a:ext cx="7478486" cy="369332"/>
          </a:xfrm>
          <a:prstGeom prst="rect">
            <a:avLst/>
          </a:prstGeom>
          <a:noFill/>
        </p:spPr>
        <p:txBody>
          <a:bodyPr wrap="square" rtlCol="0">
            <a:spAutoFit/>
          </a:bodyPr>
          <a:lstStyle/>
          <a:p>
            <a:pPr algn="ctr"/>
            <a:r>
              <a:rPr lang="en-IN" b="1" dirty="0"/>
              <a:t>Working of Spring Container</a:t>
            </a:r>
          </a:p>
        </p:txBody>
      </p:sp>
    </p:spTree>
    <p:extLst>
      <p:ext uri="{BB962C8B-B14F-4D97-AF65-F5344CB8AC3E}">
        <p14:creationId xmlns:p14="http://schemas.microsoft.com/office/powerpoint/2010/main" val="379545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4156F90-8059-30F7-1BF0-C4C5B57C7B17}"/>
              </a:ext>
            </a:extLst>
          </p:cNvPr>
          <p:cNvSpPr txBox="1"/>
          <p:nvPr/>
        </p:nvSpPr>
        <p:spPr>
          <a:xfrm>
            <a:off x="2596243" y="293914"/>
            <a:ext cx="7478486" cy="369332"/>
          </a:xfrm>
          <a:prstGeom prst="rect">
            <a:avLst/>
          </a:prstGeom>
          <a:noFill/>
        </p:spPr>
        <p:txBody>
          <a:bodyPr wrap="square" rtlCol="0">
            <a:spAutoFit/>
          </a:bodyPr>
          <a:lstStyle/>
          <a:p>
            <a:pPr algn="ctr"/>
            <a:r>
              <a:rPr lang="en-IN" b="1" dirty="0"/>
              <a:t>Working of Spring Container</a:t>
            </a:r>
          </a:p>
        </p:txBody>
      </p:sp>
      <p:pic>
        <p:nvPicPr>
          <p:cNvPr id="5" name="Picture 4">
            <a:extLst>
              <a:ext uri="{FF2B5EF4-FFF2-40B4-BE49-F238E27FC236}">
                <a16:creationId xmlns:a16="http://schemas.microsoft.com/office/drawing/2014/main" id="{2C10C756-AE47-BD5D-C5F9-84F60DE8D71A}"/>
              </a:ext>
            </a:extLst>
          </p:cNvPr>
          <p:cNvPicPr>
            <a:picLocks noChangeAspect="1"/>
          </p:cNvPicPr>
          <p:nvPr/>
        </p:nvPicPr>
        <p:blipFill rotWithShape="1">
          <a:blip r:embed="rId2"/>
          <a:srcRect l="1110" t="6153" r="2168" b="2682"/>
          <a:stretch/>
        </p:blipFill>
        <p:spPr>
          <a:xfrm>
            <a:off x="424543" y="1387929"/>
            <a:ext cx="10940143" cy="2563586"/>
          </a:xfrm>
          <a:prstGeom prst="rect">
            <a:avLst/>
          </a:prstGeom>
        </p:spPr>
      </p:pic>
    </p:spTree>
    <p:extLst>
      <p:ext uri="{BB962C8B-B14F-4D97-AF65-F5344CB8AC3E}">
        <p14:creationId xmlns:p14="http://schemas.microsoft.com/office/powerpoint/2010/main" val="4004826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9467</TotalTime>
  <Words>3767</Words>
  <Application>Microsoft Office PowerPoint</Application>
  <PresentationFormat>Widescreen</PresentationFormat>
  <Paragraphs>373</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-apple-system</vt:lpstr>
      <vt:lpstr>Aptos</vt:lpstr>
      <vt:lpstr>Aptos Display</vt:lpstr>
      <vt:lpstr>Arial</vt:lpstr>
      <vt:lpstr>Consolas</vt:lpstr>
      <vt:lpstr>Global scan</vt:lpstr>
      <vt:lpstr>Google Sans</vt:lpstr>
      <vt:lpstr>Helvetica</vt:lpstr>
      <vt:lpstr>Nunito</vt:lpstr>
      <vt:lpstr>Times New Roman</vt:lpstr>
      <vt:lpstr>Office Theme</vt:lpstr>
      <vt:lpstr>Unit-5</vt:lpstr>
      <vt:lpstr>Spring Framework</vt:lpstr>
      <vt:lpstr>Advantages</vt:lpstr>
      <vt:lpstr>Modules</vt:lpstr>
      <vt:lpstr>PowerPoint Presentation</vt:lpstr>
      <vt:lpstr>Spring Container</vt:lpstr>
      <vt:lpstr>PowerPoint Presentation</vt:lpstr>
      <vt:lpstr>PowerPoint Presentation</vt:lpstr>
      <vt:lpstr>PowerPoint Presentation</vt:lpstr>
      <vt:lpstr>PowerPoint Presentation</vt:lpstr>
      <vt:lpstr>Inversion of Control (IoC)</vt:lpstr>
      <vt:lpstr>Spring Dependency Injection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Aspect-Oriented Programming (AOP)</vt:lpstr>
      <vt:lpstr>Benefits of using AOP</vt:lpstr>
      <vt:lpstr>WebSocket API</vt:lpstr>
      <vt:lpstr>BEAN SCOPE</vt:lpstr>
      <vt:lpstr>BEAN SCOPE</vt:lpstr>
      <vt:lpstr>Autowiring</vt:lpstr>
      <vt:lpstr>PowerPoint Presentation</vt:lpstr>
      <vt:lpstr>PowerPoint Presentation</vt:lpstr>
      <vt:lpstr>PowerPoint Presentation</vt:lpstr>
      <vt:lpstr>PowerPoint Presentation</vt:lpstr>
      <vt:lpstr>PowerPoint Presentation</vt:lpstr>
      <vt:lpstr>@autowired</vt:lpstr>
      <vt:lpstr>PowerPoint Presentation</vt:lpstr>
      <vt:lpstr>Life Cycle Call backs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Pushpendra Tyagi</dc:creator>
  <cp:lastModifiedBy>Lopamudra Mohanty</cp:lastModifiedBy>
  <cp:revision>72</cp:revision>
  <dcterms:created xsi:type="dcterms:W3CDTF">2024-06-23T15:11:52Z</dcterms:created>
  <dcterms:modified xsi:type="dcterms:W3CDTF">2024-07-16T06:41:07Z</dcterms:modified>
</cp:coreProperties>
</file>