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469" r:id="rId2"/>
    <p:sldId id="460" r:id="rId3"/>
    <p:sldId id="499" r:id="rId4"/>
    <p:sldId id="257" r:id="rId5"/>
    <p:sldId id="309" r:id="rId6"/>
    <p:sldId id="258" r:id="rId7"/>
    <p:sldId id="310" r:id="rId8"/>
    <p:sldId id="502" r:id="rId9"/>
    <p:sldId id="260" r:id="rId10"/>
    <p:sldId id="261" r:id="rId11"/>
    <p:sldId id="262" r:id="rId12"/>
    <p:sldId id="503" r:id="rId13"/>
    <p:sldId id="504" r:id="rId14"/>
    <p:sldId id="505" r:id="rId15"/>
    <p:sldId id="506" r:id="rId16"/>
    <p:sldId id="507" r:id="rId17"/>
    <p:sldId id="508" r:id="rId18"/>
    <p:sldId id="509" r:id="rId19"/>
    <p:sldId id="510" r:id="rId20"/>
    <p:sldId id="511" r:id="rId21"/>
    <p:sldId id="512" r:id="rId22"/>
    <p:sldId id="513" r:id="rId23"/>
    <p:sldId id="514" r:id="rId24"/>
    <p:sldId id="515" r:id="rId25"/>
    <p:sldId id="51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DB3A3-BEBB-46B6-9B07-D466DD6BDE78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EAECC-00D0-4331-B6C0-ABED6F15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B16-37B5-4351-BAD5-BBF844435BAE}" type="datetime1">
              <a:rPr lang="en-US" smtClean="0"/>
              <a:t>6/22/2024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0FD5-86C6-485F-803A-A299297FB22E}" type="datetime1">
              <a:rPr lang="en-US" smtClean="0"/>
              <a:t>6/22/2024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4C96-BCB9-453B-BE08-7EFAA7BAC2B9}" type="datetime1">
              <a:rPr lang="en-US" smtClean="0"/>
              <a:t>6/22/2024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A6E-8941-4F95-8FE7-288BDA956267}" type="datetime1">
              <a:rPr lang="en-US" smtClean="0"/>
              <a:t>6/22/2024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BC97-A477-40EB-B448-98CD9ACF11AB}" type="datetime1">
              <a:rPr lang="en-US" smtClean="0"/>
              <a:t>6/22/2024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0CF3-9FF8-47C2-88C7-467EA9854E64}" type="datetime1">
              <a:rPr lang="en-US" smtClean="0"/>
              <a:t>6/22/2024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4D9-27F0-4063-8E2F-43C407CB0CBA}" type="datetime1">
              <a:rPr lang="en-US" smtClean="0"/>
              <a:t>6/22/2024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B1CD-E166-4820-9ACC-C9479FE309BE}" type="datetime1">
              <a:rPr lang="en-US" smtClean="0"/>
              <a:t>6/22/2024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069B-088E-46AE-8F71-0EF81679F9BC}" type="datetime1">
              <a:rPr lang="en-US" smtClean="0"/>
              <a:t>6/22/2024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59C3-6D9B-4D3D-8A5F-C5093CF5628A}" type="datetime1">
              <a:rPr lang="en-US" smtClean="0"/>
              <a:t>6/22/2024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AD9-EB91-469A-BF8F-E527E7FECA47}" type="datetime1">
              <a:rPr lang="en-US" smtClean="0"/>
              <a:t>6/22/2024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E0374-3565-40EF-B365-25D60598141E}" type="datetime1">
              <a:rPr lang="en-US" smtClean="0"/>
              <a:t>6/22/2024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BBFD-A736-49B4-ABD2-43594F04F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352928" cy="147002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600" b="1" dirty="0">
                <a:solidFill>
                  <a:srgbClr val="C00000"/>
                </a:solidFill>
              </a:rPr>
              <a:t>Object Oriented Programming with Java</a:t>
            </a:r>
            <a:br>
              <a:rPr lang="en-US" sz="3600" b="1" dirty="0">
                <a:solidFill>
                  <a:srgbClr val="C00000"/>
                </a:solidFill>
              </a:rPr>
            </a:br>
            <a:r>
              <a:rPr lang="en-US" sz="3600" b="1" dirty="0">
                <a:solidFill>
                  <a:srgbClr val="C00000"/>
                </a:solidFill>
              </a:rPr>
              <a:t>(Subject Code: BCS-403)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FB854-B86E-4CAA-A622-A25DA7DF7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Unit 4</a:t>
            </a:r>
          </a:p>
          <a:p>
            <a:r>
              <a:rPr lang="en-US" sz="3600" b="1" dirty="0">
                <a:solidFill>
                  <a:srgbClr val="C00000"/>
                </a:solidFill>
              </a:rPr>
              <a:t>Lecture 28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1D6B4-9D12-497F-A50F-867129A4A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662" y="476672"/>
            <a:ext cx="1343794" cy="126759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488A4-BB6B-4D29-97FF-5B8727DF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9712" y="6356350"/>
            <a:ext cx="5688632" cy="365125"/>
          </a:xfrm>
        </p:spPr>
        <p:txBody>
          <a:bodyPr/>
          <a:lstStyle/>
          <a:p>
            <a:r>
              <a:rPr lang="en-US" dirty="0"/>
              <a:t>Department of Computer Science ,ABES Engineering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16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89F8-2DBA-94BB-2719-FF5E1DDC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ea typeface="+mj-lt"/>
                <a:cs typeface="+mj-lt"/>
              </a:rPr>
              <a:t>Hierarchy of Collection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46DFE-F6DC-AE41-60CD-4766013D3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7638"/>
            <a:ext cx="7886700" cy="5165724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29261B"/>
                </a:solidFill>
                <a:ea typeface="+mn-lt"/>
                <a:cs typeface="+mn-lt"/>
              </a:rPr>
              <a:t>Underneath Collection, we have three main interfaces:</a:t>
            </a:r>
            <a:endParaRPr lang="en-US" sz="2800" dirty="0"/>
          </a:p>
          <a:p>
            <a:pPr marL="0" indent="0" algn="just">
              <a:buNone/>
            </a:pPr>
            <a:r>
              <a:rPr lang="en-US" sz="2800" b="1" dirty="0">
                <a:solidFill>
                  <a:srgbClr val="29261B"/>
                </a:solidFill>
                <a:ea typeface="+mn-lt"/>
                <a:cs typeface="+mn-lt"/>
              </a:rPr>
              <a:t>List: </a:t>
            </a:r>
            <a:r>
              <a:rPr lang="en-US" sz="2800" dirty="0">
                <a:solidFill>
                  <a:srgbClr val="29261B"/>
                </a:solidFill>
                <a:ea typeface="+mn-lt"/>
                <a:cs typeface="+mn-lt"/>
              </a:rPr>
              <a:t>An ordered collection that allows duplicate elements. Its implementations are </a:t>
            </a:r>
            <a:r>
              <a:rPr lang="en-US" sz="2800" dirty="0" err="1">
                <a:solidFill>
                  <a:srgbClr val="29261B"/>
                </a:solidFill>
                <a:ea typeface="+mn-lt"/>
                <a:cs typeface="+mn-lt"/>
              </a:rPr>
              <a:t>ArrayList</a:t>
            </a:r>
            <a:r>
              <a:rPr lang="en-US" sz="2800" dirty="0">
                <a:solidFill>
                  <a:srgbClr val="29261B"/>
                </a:solidFill>
                <a:ea typeface="+mn-lt"/>
                <a:cs typeface="+mn-lt"/>
              </a:rPr>
              <a:t>, LinkedList, Vector, and Stack.</a:t>
            </a:r>
            <a:endParaRPr lang="en-US" sz="2800" dirty="0"/>
          </a:p>
          <a:p>
            <a:pPr marL="0" indent="0" algn="just">
              <a:buNone/>
            </a:pPr>
            <a:r>
              <a:rPr lang="en-US" sz="2800" b="1" dirty="0">
                <a:solidFill>
                  <a:srgbClr val="29261B"/>
                </a:solidFill>
                <a:ea typeface="+mn-lt"/>
                <a:cs typeface="+mn-lt"/>
              </a:rPr>
              <a:t>Queue: </a:t>
            </a:r>
            <a:r>
              <a:rPr lang="en-US" sz="2800" dirty="0">
                <a:solidFill>
                  <a:srgbClr val="29261B"/>
                </a:solidFill>
                <a:ea typeface="+mn-lt"/>
                <a:cs typeface="+mn-lt"/>
              </a:rPr>
              <a:t>A collection designed for holding elements prior to processing. Its implementations are PriorityQueue, Deque, and </a:t>
            </a:r>
            <a:r>
              <a:rPr lang="en-US" sz="2800" dirty="0" err="1">
                <a:solidFill>
                  <a:srgbClr val="29261B"/>
                </a:solidFill>
                <a:ea typeface="+mn-lt"/>
                <a:cs typeface="+mn-lt"/>
              </a:rPr>
              <a:t>ArrayDeque</a:t>
            </a:r>
            <a:r>
              <a:rPr lang="en-US" sz="2800" dirty="0">
                <a:solidFill>
                  <a:srgbClr val="29261B"/>
                </a:solidFill>
                <a:ea typeface="+mn-lt"/>
                <a:cs typeface="+mn-lt"/>
              </a:rPr>
              <a:t>.</a:t>
            </a:r>
            <a:endParaRPr lang="en-US" sz="2800" dirty="0"/>
          </a:p>
          <a:p>
            <a:pPr marL="0" indent="0" algn="just">
              <a:buNone/>
            </a:pPr>
            <a:r>
              <a:rPr lang="en-US" sz="2800" b="1" dirty="0">
                <a:solidFill>
                  <a:srgbClr val="29261B"/>
                </a:solidFill>
                <a:ea typeface="+mn-lt"/>
                <a:cs typeface="+mn-lt"/>
              </a:rPr>
              <a:t>Set: </a:t>
            </a:r>
            <a:r>
              <a:rPr lang="en-US" sz="2800" dirty="0">
                <a:solidFill>
                  <a:srgbClr val="29261B"/>
                </a:solidFill>
                <a:ea typeface="+mn-lt"/>
                <a:cs typeface="+mn-lt"/>
              </a:rPr>
              <a:t>An unordered collection that does not allow duplicate elements. Its implementations are HashSet, </a:t>
            </a:r>
            <a:r>
              <a:rPr lang="en-US" sz="2800" dirty="0" err="1">
                <a:solidFill>
                  <a:srgbClr val="29261B"/>
                </a:solidFill>
                <a:ea typeface="+mn-lt"/>
                <a:cs typeface="+mn-lt"/>
              </a:rPr>
              <a:t>LinkedHashSet</a:t>
            </a:r>
            <a:r>
              <a:rPr lang="en-US" sz="2800" dirty="0">
                <a:solidFill>
                  <a:srgbClr val="29261B"/>
                </a:solidFill>
                <a:ea typeface="+mn-lt"/>
                <a:cs typeface="+mn-lt"/>
              </a:rPr>
              <a:t>, </a:t>
            </a:r>
            <a:r>
              <a:rPr lang="en-US" sz="2800" dirty="0" err="1">
                <a:solidFill>
                  <a:srgbClr val="29261B"/>
                </a:solidFill>
                <a:ea typeface="+mn-lt"/>
                <a:cs typeface="+mn-lt"/>
              </a:rPr>
              <a:t>SortedSet</a:t>
            </a:r>
            <a:r>
              <a:rPr lang="en-US" sz="2800" dirty="0">
                <a:solidFill>
                  <a:srgbClr val="29261B"/>
                </a:solidFill>
                <a:ea typeface="+mn-lt"/>
                <a:cs typeface="+mn-lt"/>
              </a:rPr>
              <a:t>, and </a:t>
            </a:r>
            <a:r>
              <a:rPr lang="en-US" sz="2800" dirty="0" err="1">
                <a:solidFill>
                  <a:srgbClr val="29261B"/>
                </a:solidFill>
                <a:ea typeface="+mn-lt"/>
                <a:cs typeface="+mn-lt"/>
              </a:rPr>
              <a:t>TreeSet</a:t>
            </a:r>
            <a:r>
              <a:rPr lang="en-US" sz="2800" dirty="0">
                <a:solidFill>
                  <a:srgbClr val="29261B"/>
                </a:solidFill>
                <a:ea typeface="+mn-lt"/>
                <a:cs typeface="+mn-lt"/>
              </a:rPr>
              <a:t>.</a:t>
            </a:r>
            <a:endParaRPr lang="en-US" sz="2800" dirty="0"/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6221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E838-28A6-ACD7-051B-BF46573D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ea typeface="+mj-lt"/>
                <a:cs typeface="+mj-lt"/>
              </a:rPr>
              <a:t>Hierarchy of Collection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81E9-3A92-6A00-6F18-943D725C9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22" y="1417638"/>
            <a:ext cx="7882464" cy="4963690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Each of these interfaces has its own concrete implementations, which are represented by the colored boxes in the image.</a:t>
            </a:r>
          </a:p>
          <a:p>
            <a:pPr marL="0" indent="0" algn="just">
              <a:buNone/>
            </a:pPr>
            <a:r>
              <a:rPr lang="en-US" sz="2400" dirty="0" err="1">
                <a:solidFill>
                  <a:schemeClr val="accent5"/>
                </a:solidFill>
              </a:rPr>
              <a:t>ArrayList</a:t>
            </a:r>
            <a:r>
              <a:rPr lang="en-US" sz="2400" dirty="0">
                <a:solidFill>
                  <a:schemeClr val="accent5"/>
                </a:solidFill>
              </a:rPr>
              <a:t>, LinkedList, Vector, and Stack implement the List interface.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PriorityQueue, Deque, and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ArrayDeque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implement the Queue interface.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HashSet, </a:t>
            </a:r>
            <a:r>
              <a:rPr lang="en-US" sz="24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LinkedHashSet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SortedSet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and </a:t>
            </a:r>
            <a:r>
              <a:rPr lang="en-US" sz="24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TreeSet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implement the Set interface.</a:t>
            </a:r>
          </a:p>
          <a:p>
            <a:pPr marL="0" indent="0" algn="just">
              <a:buNone/>
            </a:pPr>
            <a:r>
              <a:rPr lang="en-US" sz="2400" dirty="0"/>
              <a:t>These implementations provide different characteristics and performance trade-offs depending on the use case and requirements of the application.</a:t>
            </a:r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0143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Hierarchy of the Collection Framework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utility package, 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java.util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contains all the classes and interfaces that are required by the collection framework.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collection framework contains an interface named an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interface which provides the iterator to iterate through all the collections.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This interface is extended by the main collection interface which acts as a root for the collection framework.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All the collections extend this collection interface thereby extending the properties of the iterator and the methods of this interface.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679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Iterator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Iterator interface provides the facility of iterating the elements in a forward direction only.</a:t>
            </a:r>
          </a:p>
          <a:p>
            <a:pPr marL="0" indent="0" algn="just">
              <a:buNone/>
            </a:pP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of Iterator interface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C68E8D-1D8F-4E37-BDF4-4591EED0B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106618"/>
              </p:ext>
            </p:extLst>
          </p:nvPr>
        </p:nvGraphicFramePr>
        <p:xfrm>
          <a:off x="457200" y="2489408"/>
          <a:ext cx="8363271" cy="3842277"/>
        </p:xfrm>
        <a:graphic>
          <a:graphicData uri="http://schemas.openxmlformats.org/drawingml/2006/table">
            <a:tbl>
              <a:tblPr/>
              <a:tblGrid>
                <a:gridCol w="802432">
                  <a:extLst>
                    <a:ext uri="{9D8B030D-6E8A-4147-A177-3AD203B41FA5}">
                      <a16:colId xmlns:a16="http://schemas.microsoft.com/office/drawing/2014/main" val="1076543164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472943939"/>
                    </a:ext>
                  </a:extLst>
                </a:gridCol>
                <a:gridCol w="4824535">
                  <a:extLst>
                    <a:ext uri="{9D8B030D-6E8A-4147-A177-3AD203B41FA5}">
                      <a16:colId xmlns:a16="http://schemas.microsoft.com/office/drawing/2014/main" val="2654193444"/>
                    </a:ext>
                  </a:extLst>
                </a:gridCol>
              </a:tblGrid>
              <a:tr h="54243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No.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B0C8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C8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C8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B0C8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C8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C8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B0C8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C8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C8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756178"/>
                  </a:ext>
                </a:extLst>
              </a:tr>
              <a:tr h="99330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boolean hasNext()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true if the iterator has more elements otherwise it returns false.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64974"/>
                  </a:ext>
                </a:extLst>
              </a:tr>
              <a:tr h="100493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Object next()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element and moves the cursor pointer to the next element.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835868"/>
                  </a:ext>
                </a:extLst>
              </a:tr>
              <a:tr h="114049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void remove()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removes the last elements returned by the iterator. It is less used.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595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039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Iterable</a:t>
            </a:r>
            <a:r>
              <a:rPr lang="en-US" b="1" dirty="0">
                <a:solidFill>
                  <a:srgbClr val="C00000"/>
                </a:solidFill>
              </a:rPr>
              <a:t>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interface is the root interface for all the collection classes.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Collection interface extends the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interface and therefore all the subclasses of Collection interface also implement the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interface.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contains only one abstract method. i.e.,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Iterator&lt;T&gt; iterator()  </a:t>
            </a:r>
          </a:p>
          <a:p>
            <a:pPr marL="0" indent="0">
              <a:buNone/>
            </a:pPr>
            <a:r>
              <a:rPr lang="en-US" dirty="0"/>
              <a:t>It returns the iterator over the elements of type T.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967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Collection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Collection interface is the interface which is implemented by all the classes in the collection framework.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declares the methods that every collection will have.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625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Methods of Collection interface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984C665-8171-4369-9A29-B7D0628BB4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744160"/>
              </p:ext>
            </p:extLst>
          </p:nvPr>
        </p:nvGraphicFramePr>
        <p:xfrm>
          <a:off x="457201" y="1283653"/>
          <a:ext cx="8435280" cy="5410200"/>
        </p:xfrm>
        <a:graphic>
          <a:graphicData uri="http://schemas.openxmlformats.org/drawingml/2006/table">
            <a:tbl>
              <a:tblPr/>
              <a:tblGrid>
                <a:gridCol w="874439">
                  <a:extLst>
                    <a:ext uri="{9D8B030D-6E8A-4147-A177-3AD203B41FA5}">
                      <a16:colId xmlns:a16="http://schemas.microsoft.com/office/drawing/2014/main" val="1637220200"/>
                    </a:ext>
                  </a:extLst>
                </a:gridCol>
                <a:gridCol w="4752528">
                  <a:extLst>
                    <a:ext uri="{9D8B030D-6E8A-4147-A177-3AD203B41FA5}">
                      <a16:colId xmlns:a16="http://schemas.microsoft.com/office/drawing/2014/main" val="207174056"/>
                    </a:ext>
                  </a:extLst>
                </a:gridCol>
                <a:gridCol w="2808313">
                  <a:extLst>
                    <a:ext uri="{9D8B030D-6E8A-4147-A177-3AD203B41FA5}">
                      <a16:colId xmlns:a16="http://schemas.microsoft.com/office/drawing/2014/main" val="39734728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No.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2015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15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15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2015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15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15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2015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15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15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780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add(E e)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insert an element in this collection.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395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addAll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(Collection&lt;? extends E&gt; c)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insert the specified collection elements in the invoking collection.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505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boolean remove(Object element)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delete an element from the collection.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246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boolean removeAll(Collection&lt;?&gt; c)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delete all the elements of the specified collection from the invoking collection.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39928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763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D32870F-5ACB-490F-856C-E28712B654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223605"/>
              </p:ext>
            </p:extLst>
          </p:nvPr>
        </p:nvGraphicFramePr>
        <p:xfrm>
          <a:off x="251521" y="1247428"/>
          <a:ext cx="8435280" cy="4998720"/>
        </p:xfrm>
        <a:graphic>
          <a:graphicData uri="http://schemas.openxmlformats.org/drawingml/2006/table">
            <a:tbl>
              <a:tblPr/>
              <a:tblGrid>
                <a:gridCol w="864095">
                  <a:extLst>
                    <a:ext uri="{9D8B030D-6E8A-4147-A177-3AD203B41FA5}">
                      <a16:colId xmlns:a16="http://schemas.microsoft.com/office/drawing/2014/main" val="3190677061"/>
                    </a:ext>
                  </a:extLst>
                </a:gridCol>
                <a:gridCol w="4759425">
                  <a:extLst>
                    <a:ext uri="{9D8B030D-6E8A-4147-A177-3AD203B41FA5}">
                      <a16:colId xmlns:a16="http://schemas.microsoft.com/office/drawing/2014/main" val="3265258065"/>
                    </a:ext>
                  </a:extLst>
                </a:gridCol>
                <a:gridCol w="2811760">
                  <a:extLst>
                    <a:ext uri="{9D8B030D-6E8A-4147-A177-3AD203B41FA5}">
                      <a16:colId xmlns:a16="http://schemas.microsoft.com/office/drawing/2014/main" val="11022723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int size()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total number of elements in the collection.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27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void clear()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removes the total number of elements from the collection.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357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boolean contains(Object element)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search an element.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353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boolean containsAll(Collection&lt;?&gt; c)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search the specified collection in the collection.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7537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B04289-2B49-406C-82A2-EF9F35C3B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770515"/>
              </p:ext>
            </p:extLst>
          </p:nvPr>
        </p:nvGraphicFramePr>
        <p:xfrm>
          <a:off x="251520" y="714028"/>
          <a:ext cx="8435280" cy="533400"/>
        </p:xfrm>
        <a:graphic>
          <a:graphicData uri="http://schemas.openxmlformats.org/drawingml/2006/table">
            <a:tbl>
              <a:tblPr/>
              <a:tblGrid>
                <a:gridCol w="874439">
                  <a:extLst>
                    <a:ext uri="{9D8B030D-6E8A-4147-A177-3AD203B41FA5}">
                      <a16:colId xmlns:a16="http://schemas.microsoft.com/office/drawing/2014/main" val="1403590748"/>
                    </a:ext>
                  </a:extLst>
                </a:gridCol>
                <a:gridCol w="4752528">
                  <a:extLst>
                    <a:ext uri="{9D8B030D-6E8A-4147-A177-3AD203B41FA5}">
                      <a16:colId xmlns:a16="http://schemas.microsoft.com/office/drawing/2014/main" val="583232442"/>
                    </a:ext>
                  </a:extLst>
                </a:gridCol>
                <a:gridCol w="2808313">
                  <a:extLst>
                    <a:ext uri="{9D8B030D-6E8A-4147-A177-3AD203B41FA5}">
                      <a16:colId xmlns:a16="http://schemas.microsoft.com/office/drawing/2014/main" val="31078548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No.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2015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15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15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2015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15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15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2015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15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15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613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882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List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a child interface of the collection interface. 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interface is dedicated to the data of the list type in which we can store all the ordered collections of the objects. 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also allows duplicate data to be present in it. 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list interface is implemented by various classes like ArrayList, Vector, Stack,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274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r>
              <a:rPr lang="en-US" dirty="0"/>
              <a:t>List &lt;data-type&gt; list1= </a:t>
            </a:r>
            <a:r>
              <a:rPr lang="en-US" b="1" dirty="0"/>
              <a:t>new</a:t>
            </a:r>
            <a:r>
              <a:rPr lang="en-US" dirty="0"/>
              <a:t> ArrayList();  </a:t>
            </a:r>
          </a:p>
          <a:p>
            <a:r>
              <a:rPr lang="en-US" dirty="0"/>
              <a:t>List &lt;data-type&gt; list2 = </a:t>
            </a:r>
            <a:r>
              <a:rPr lang="en-US" b="1" dirty="0"/>
              <a:t>new</a:t>
            </a:r>
            <a:r>
              <a:rPr lang="en-US" dirty="0"/>
              <a:t> LinkedList();  </a:t>
            </a:r>
          </a:p>
          <a:p>
            <a:r>
              <a:rPr lang="en-US" dirty="0"/>
              <a:t>List &lt;data-type&gt; list3 = </a:t>
            </a:r>
            <a:r>
              <a:rPr lang="en-US" b="1" dirty="0"/>
              <a:t>new</a:t>
            </a:r>
            <a:r>
              <a:rPr lang="en-US" dirty="0"/>
              <a:t> Vector();  </a:t>
            </a:r>
          </a:p>
          <a:p>
            <a:r>
              <a:rPr lang="en-US" dirty="0"/>
              <a:t>List &lt;data-type&gt; list4 = </a:t>
            </a:r>
            <a:r>
              <a:rPr lang="en-US" b="1" dirty="0"/>
              <a:t>new</a:t>
            </a:r>
            <a:r>
              <a:rPr lang="en-US" dirty="0"/>
              <a:t> Stack(); 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66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Lecture 28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en-US" dirty="0"/>
              <a:t>Collection in Java</a:t>
            </a:r>
          </a:p>
          <a:p>
            <a:r>
              <a:rPr lang="en-US" dirty="0"/>
              <a:t>Collection Framework in Java</a:t>
            </a:r>
          </a:p>
          <a:p>
            <a:r>
              <a:rPr lang="en-US" dirty="0"/>
              <a:t>Hierarchy of Collection Framework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67AA7-DEAE-4206-ABB4-230A9D41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,ABES Engineering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532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Queue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Queue interface maintains the first-in-first-out order.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can be defined as an ordered list that is used to hold the elements which are about to be processed.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There are various classes like PriorityQueue, Deque, and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ArrayDeque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which implements the Queue interface.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323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Queue interface can be instantiated as: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Queue&lt;String&gt; q1 = new PriorityQueue(); 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Queue&lt;String&gt; q2 = new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ArrayDeque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348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Interface in Java is present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java.util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package. It extends the Collection interface.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represents the unordered set of elements which doesn't allow us to store the duplicate items. 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store at most one null value in Set. 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is implemented by HashSet,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LinkedHashSet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TreeSet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735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Set can be instantiated as: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Set&lt;data-type&gt; s1 = new HashSet&lt;data-type&gt;();  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Set&lt;data-type&gt; s2 = new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LinkedHashSet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&lt;data-type&gt;();  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Set&lt;data-type&gt; s3 = new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TreeSet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&lt;data-type&gt;(); 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826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SortedSet</a:t>
            </a:r>
            <a:r>
              <a:rPr lang="en-US" b="1" dirty="0">
                <a:solidFill>
                  <a:srgbClr val="C00000"/>
                </a:solidFill>
              </a:rPr>
              <a:t>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algn="just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SortedSet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is the alternate of Set interface that provides a total ordering on its elements.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elements of the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SortedSet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are arranged in the increasing (ascending) order.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SortedSet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provides the additional methods that inhibit the natural ordering of the elements.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626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The </a:t>
            </a:r>
            <a:r>
              <a:rPr lang="en-US" sz="4000" b="1" dirty="0" err="1">
                <a:solidFill>
                  <a:srgbClr val="C00000"/>
                </a:solidFill>
              </a:rPr>
              <a:t>SortedSet</a:t>
            </a:r>
            <a:r>
              <a:rPr lang="en-US" sz="4000" b="1" dirty="0">
                <a:solidFill>
                  <a:srgbClr val="C00000"/>
                </a:solidFill>
              </a:rPr>
              <a:t> can be instantiated as: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SortedSet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&lt;data-type&gt; set = new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TreeSet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15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Collection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Collection in Java is a framework that provides an architecture to store and manipulate the group of objects.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Java Collections can achieve all the operations that we perform on a data such as searching, sorting, insertion, manipulation, and deletion.</a:t>
            </a:r>
          </a:p>
          <a:p>
            <a:pPr algn="just"/>
            <a:r>
              <a:rPr lang="en-US" sz="2800" dirty="0"/>
              <a:t>Java Collection means a single unit of objects.</a:t>
            </a:r>
          </a:p>
          <a:p>
            <a:pPr algn="just"/>
            <a:r>
              <a:rPr lang="en-US" sz="2800" dirty="0"/>
              <a:t>Java Collection framework provides many </a:t>
            </a:r>
            <a:r>
              <a:rPr lang="en-US" sz="2800" dirty="0">
                <a:solidFill>
                  <a:srgbClr val="C00000"/>
                </a:solidFill>
              </a:rPr>
              <a:t>interfaces (Set, List, Queue, Deque)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C00000"/>
                </a:solidFill>
              </a:rPr>
              <a:t>classes (ArrayList, Vector, LinkedList, PriorityQueue, HashSet, </a:t>
            </a:r>
            <a:r>
              <a:rPr lang="en-US" sz="2800" dirty="0" err="1">
                <a:solidFill>
                  <a:srgbClr val="C00000"/>
                </a:solidFill>
              </a:rPr>
              <a:t>LinkedHashSet</a:t>
            </a:r>
            <a:r>
              <a:rPr lang="en-US" sz="2800" dirty="0">
                <a:solidFill>
                  <a:srgbClr val="C00000"/>
                </a:solidFill>
              </a:rPr>
              <a:t>, </a:t>
            </a:r>
            <a:r>
              <a:rPr lang="en-US" sz="2800" dirty="0" err="1">
                <a:solidFill>
                  <a:srgbClr val="C00000"/>
                </a:solidFill>
              </a:rPr>
              <a:t>TreeSet</a:t>
            </a:r>
            <a:r>
              <a:rPr lang="en-US" sz="2800" dirty="0">
                <a:solidFill>
                  <a:srgbClr val="C00000"/>
                </a:solidFill>
              </a:rPr>
              <a:t>).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04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F9E31-56A9-2CF3-C17A-98B5F3AA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Collections in 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EDC39-4F1D-9DAC-3C3B-8F89EF4B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0" indent="0" algn="just">
              <a:buNone/>
            </a:pPr>
            <a:r>
              <a:rPr lang="en-US" sz="2100" dirty="0">
                <a:solidFill>
                  <a:srgbClr val="000000"/>
                </a:solidFill>
                <a:ea typeface="+mn-lt"/>
                <a:cs typeface="+mn-lt"/>
              </a:rPr>
              <a:t>The Collection in Java is a framework that provides an architecture to store and manipulate the group of objects.</a:t>
            </a:r>
            <a:endParaRPr lang="en-US" sz="2100" dirty="0"/>
          </a:p>
          <a:p>
            <a:pPr marL="0" indent="0" algn="just">
              <a:buNone/>
            </a:pPr>
            <a:r>
              <a:rPr lang="en-US" sz="2100" dirty="0">
                <a:solidFill>
                  <a:srgbClr val="000000"/>
                </a:solidFill>
                <a:ea typeface="+mn-lt"/>
                <a:cs typeface="+mn-lt"/>
              </a:rPr>
              <a:t>Java Collections can achieve all the operations that you perform on a data such as searching, sorting, insertion, manipulation, and deletion.</a:t>
            </a:r>
            <a:endParaRPr lang="en-US" sz="2100" dirty="0"/>
          </a:p>
          <a:p>
            <a:pPr marL="0" indent="0" algn="just">
              <a:buNone/>
            </a:pPr>
            <a:r>
              <a:rPr lang="en-US" sz="2100" dirty="0">
                <a:solidFill>
                  <a:srgbClr val="000000"/>
                </a:solidFill>
                <a:ea typeface="+mn-lt"/>
                <a:cs typeface="+mn-lt"/>
              </a:rPr>
              <a:t>In Java, </a:t>
            </a:r>
            <a:r>
              <a:rPr lang="en-US" sz="2100" dirty="0">
                <a:solidFill>
                  <a:srgbClr val="FF0000"/>
                </a:solidFill>
                <a:ea typeface="+mn-lt"/>
                <a:cs typeface="+mn-lt"/>
              </a:rPr>
              <a:t>collections are part of the Java Collections Framework (JCF), which is a unified architecture for representing and manipulating groups of objects. 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The JCF provides several interfaces and classes that implement different types of collections, such as lists, sets, queues, and maps.</a:t>
            </a:r>
            <a:endParaRPr lang="en-US" sz="21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77428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63B4-5D1C-30C7-F3FE-21D1AC80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latin typeface="Times New Roman"/>
                <a:cs typeface="Times New Roman"/>
              </a:rPr>
              <a:t>Why use collections instead of arrays?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2AB37-E600-920B-2DE1-9F49EFBF1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latin typeface="Times New Roman"/>
                <a:cs typeface="Times New Roman"/>
              </a:rPr>
              <a:t>Arrays in Java have several limitations:</a:t>
            </a:r>
          </a:p>
          <a:p>
            <a:pPr marL="0" indent="0" algn="just">
              <a:buNone/>
            </a:pPr>
            <a:r>
              <a:rPr lang="en-US" sz="1800" b="1" dirty="0"/>
              <a:t>Fixed Size: </a:t>
            </a:r>
            <a:r>
              <a:rPr lang="en-US" sz="1800" dirty="0"/>
              <a:t>Once an array is created, its size cannot be changed. Collections, however, can grow or shrink dynamically as needed.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/>
                <a:cs typeface="Times New Roman"/>
              </a:rPr>
              <a:t>Type Safety: </a:t>
            </a:r>
            <a:r>
              <a:rPr lang="en-US" sz="1800" dirty="0">
                <a:latin typeface="Times New Roman"/>
                <a:cs typeface="Times New Roman"/>
              </a:rPr>
              <a:t>Collections can enforce type safety using generics, reducing runtime errors related to type casting.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/>
                <a:cs typeface="Times New Roman"/>
              </a:rPr>
              <a:t>Utility Methods: </a:t>
            </a:r>
            <a:r>
              <a:rPr lang="en-US" sz="1800" dirty="0">
                <a:latin typeface="Times New Roman"/>
                <a:cs typeface="Times New Roman"/>
              </a:rPr>
              <a:t>Collections provide various utility methods for common operations like searching, sorting, and manipulating data.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/>
                <a:cs typeface="Times New Roman"/>
              </a:rPr>
              <a:t>Performance:</a:t>
            </a:r>
            <a:r>
              <a:rPr lang="en-US" sz="1800" dirty="0">
                <a:latin typeface="Times New Roman"/>
                <a:cs typeface="Times New Roman"/>
              </a:rPr>
              <a:t> Collections are optimized for performance with various implementations for different use cases (e.g., fast random access, quick insertion/deletion, etc.).</a:t>
            </a:r>
          </a:p>
        </p:txBody>
      </p:sp>
    </p:spTree>
    <p:extLst>
      <p:ext uri="{BB962C8B-B14F-4D97-AF65-F5344CB8AC3E}">
        <p14:creationId xmlns:p14="http://schemas.microsoft.com/office/powerpoint/2010/main" val="372182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3F72-66A2-11AF-F1E1-EF6B0D097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sz="3300" dirty="0">
                <a:ea typeface="erdana"/>
              </a:rPr>
              <a:t>What is Collection in Java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4B52C-CCB4-9EA3-EACF-2D004C718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86610"/>
          </a:xfrm>
        </p:spPr>
        <p:txBody>
          <a:bodyPr vert="horz" lIns="68580" tIns="34290" rIns="68580" bIns="3429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29261B"/>
                </a:solidFill>
                <a:ea typeface="+mn-lt"/>
                <a:cs typeface="+mn-lt"/>
              </a:rPr>
              <a:t>A Collection represents a single unit of objects, i.e., a group.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29261B"/>
                </a:solidFill>
                <a:ea typeface="+mn-lt"/>
                <a:cs typeface="+mn-lt"/>
              </a:rPr>
              <a:t>In Java, 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A Collection is a fundamental concept and a root interface in the Java Collections Framework (JCF). </a:t>
            </a:r>
            <a:r>
              <a:rPr lang="en-US" sz="2800" dirty="0">
                <a:solidFill>
                  <a:srgbClr val="FF0000"/>
                </a:solidFill>
                <a:ea typeface="+mn-lt"/>
                <a:cs typeface="+mn-lt"/>
              </a:rPr>
              <a:t>It represents a group of objects (known as elements) in a single unit including Interfaces and its implementations, i.e., classes and Algorithm.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rgbClr val="92D050"/>
                </a:solidFill>
                <a:ea typeface="+mn-lt"/>
                <a:cs typeface="+mn-lt"/>
              </a:rPr>
              <a:t>The Collection interface is part of the </a:t>
            </a:r>
            <a:r>
              <a:rPr lang="en-US" sz="2800" dirty="0" err="1">
                <a:solidFill>
                  <a:srgbClr val="92D050"/>
                </a:solidFill>
                <a:highlight>
                  <a:srgbClr val="FFFF00"/>
                </a:highlight>
                <a:ea typeface="+mn-lt"/>
                <a:cs typeface="+mn-lt"/>
              </a:rPr>
              <a:t>java.util</a:t>
            </a:r>
            <a:r>
              <a:rPr lang="en-US" sz="2800" dirty="0">
                <a:solidFill>
                  <a:srgbClr val="92D050"/>
                </a:solidFill>
                <a:highlight>
                  <a:srgbClr val="FFFF00"/>
                </a:highlight>
                <a:ea typeface="+mn-lt"/>
                <a:cs typeface="+mn-lt"/>
              </a:rPr>
              <a:t> package </a:t>
            </a:r>
            <a:r>
              <a:rPr lang="en-US" sz="2800" dirty="0">
                <a:solidFill>
                  <a:srgbClr val="92D050"/>
                </a:solidFill>
                <a:ea typeface="+mn-lt"/>
                <a:cs typeface="+mn-lt"/>
              </a:rPr>
              <a:t>and serves as the foundation for various data structures and algorithms that operate on collections of objects.</a:t>
            </a:r>
            <a:endParaRPr lang="en-US" sz="2800" dirty="0">
              <a:solidFill>
                <a:srgbClr val="92D050"/>
              </a:solidFill>
            </a:endParaRPr>
          </a:p>
          <a:p>
            <a:pPr marL="0" indent="0" algn="just">
              <a:buNone/>
            </a:pP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0841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3C3D-6633-76B6-4823-3AC80C527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04664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Benefits of using JCF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897BA-C02A-264B-D672-C64A701AD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0" indent="0" algn="just">
              <a:lnSpc>
                <a:spcPct val="70000"/>
              </a:lnSpc>
              <a:buNone/>
            </a:pPr>
            <a:r>
              <a:rPr lang="en-US" sz="2800" b="1" dirty="0"/>
              <a:t>Reusability: </a:t>
            </a:r>
            <a:r>
              <a:rPr lang="en-US" sz="2800" dirty="0"/>
              <a:t>Provides reusable data structures and algorithms.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800" b="1" dirty="0"/>
              <a:t>Interoperability: </a:t>
            </a:r>
            <a:r>
              <a:rPr lang="en-US" sz="2800" dirty="0"/>
              <a:t>Allows different types of collections to work together seamlessly.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800" b="1" dirty="0"/>
              <a:t>Performance: </a:t>
            </a:r>
            <a:r>
              <a:rPr lang="en-US" sz="2800" dirty="0"/>
              <a:t>Offers various implementations optimized for different performance needs.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800" b="1" dirty="0"/>
              <a:t>Flexibility: </a:t>
            </a:r>
            <a:r>
              <a:rPr lang="en-US" sz="2800" dirty="0"/>
              <a:t>Supports dynamic resizing and allows collections to grow and shrink as needed.</a:t>
            </a:r>
          </a:p>
          <a:p>
            <a:pPr marL="0" indent="0" algn="just">
              <a:buNone/>
            </a:pPr>
            <a:r>
              <a:rPr lang="en-US" sz="2800" b="1" dirty="0">
                <a:latin typeface="Times New Roman"/>
                <a:cs typeface="Times New Roman"/>
              </a:rPr>
              <a:t>Type Safety: </a:t>
            </a:r>
            <a:r>
              <a:rPr lang="en-US" sz="2800" dirty="0">
                <a:latin typeface="Times New Roman"/>
                <a:cs typeface="Times New Roman"/>
              </a:rPr>
              <a:t>Uses generics to ensure type safety at compile time.</a:t>
            </a:r>
          </a:p>
        </p:txBody>
      </p:sp>
    </p:spTree>
    <p:extLst>
      <p:ext uri="{BB962C8B-B14F-4D97-AF65-F5344CB8AC3E}">
        <p14:creationId xmlns:p14="http://schemas.microsoft.com/office/powerpoint/2010/main" val="710043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Hierarchy of the Collection Framework in Java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5F01EB-605D-43D7-B7D1-1CDF8D394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76" y="980728"/>
            <a:ext cx="8435280" cy="560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11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8733D-7A10-AC23-2376-77EEFD97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Hierarchy of Collection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95194-4E9F-8F07-C19A-3F4E0AA98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 fontScale="92500" lnSpcReduction="10000"/>
          </a:bodyPr>
          <a:lstStyle/>
          <a:p>
            <a:pPr algn="just"/>
            <a:r>
              <a:rPr lang="en-US" sz="2800" dirty="0">
                <a:solidFill>
                  <a:srgbClr val="29261B"/>
                </a:solidFill>
                <a:ea typeface="+mn-lt"/>
                <a:cs typeface="+mn-lt"/>
              </a:rPr>
              <a:t>This image represents the hierarchy of interfaces and classes in the Java Collections Framework. It illustrates the relationships between different collection types and their implementations.</a:t>
            </a:r>
            <a:endParaRPr lang="en-US" sz="2800" dirty="0"/>
          </a:p>
          <a:p>
            <a:pPr algn="just"/>
            <a:r>
              <a:rPr lang="en-US" sz="2800" dirty="0">
                <a:solidFill>
                  <a:srgbClr val="29261B"/>
                </a:solidFill>
                <a:ea typeface="+mn-lt"/>
                <a:cs typeface="+mn-lt"/>
              </a:rPr>
              <a:t>At the top, we have the </a:t>
            </a:r>
            <a:r>
              <a:rPr lang="en-US" sz="2800" dirty="0" err="1">
                <a:solidFill>
                  <a:srgbClr val="29261B"/>
                </a:solidFill>
                <a:ea typeface="+mn-lt"/>
                <a:cs typeface="+mn-lt"/>
              </a:rPr>
              <a:t>Iterable</a:t>
            </a:r>
            <a:r>
              <a:rPr lang="en-US" sz="2800" dirty="0">
                <a:solidFill>
                  <a:srgbClr val="29261B"/>
                </a:solidFill>
                <a:ea typeface="+mn-lt"/>
                <a:cs typeface="+mn-lt"/>
              </a:rPr>
              <a:t> interface, which provides a way to iterate over elements in a collection. It is the root interface for all collection types.</a:t>
            </a:r>
            <a:endParaRPr lang="en-US" sz="2800" dirty="0"/>
          </a:p>
          <a:p>
            <a:pPr algn="just"/>
            <a:r>
              <a:rPr lang="en-US" sz="2800" dirty="0">
                <a:solidFill>
                  <a:srgbClr val="29261B"/>
                </a:solidFill>
                <a:ea typeface="+mn-lt"/>
                <a:cs typeface="+mn-lt"/>
              </a:rPr>
              <a:t>Moving down, we have the Collection interface, which is a child of </a:t>
            </a:r>
            <a:r>
              <a:rPr lang="en-US" sz="2800" dirty="0" err="1">
                <a:solidFill>
                  <a:srgbClr val="29261B"/>
                </a:solidFill>
                <a:ea typeface="+mn-lt"/>
                <a:cs typeface="+mn-lt"/>
              </a:rPr>
              <a:t>Iterable</a:t>
            </a:r>
            <a:r>
              <a:rPr lang="en-US" sz="2800" dirty="0">
                <a:solidFill>
                  <a:srgbClr val="29261B"/>
                </a:solidFill>
                <a:ea typeface="+mn-lt"/>
                <a:cs typeface="+mn-lt"/>
              </a:rPr>
              <a:t> and represents a group of objects. It defines the common methods and behaviors for all collection types.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2323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3455</TotalTime>
  <Words>1725</Words>
  <Application>Microsoft Office PowerPoint</Application>
  <PresentationFormat>On-screen Show (4:3)</PresentationFormat>
  <Paragraphs>162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erdana</vt:lpstr>
      <vt:lpstr>inter-regular</vt:lpstr>
      <vt:lpstr>times new roman</vt:lpstr>
      <vt:lpstr>times new roman</vt:lpstr>
      <vt:lpstr>Office Theme</vt:lpstr>
      <vt:lpstr> Object Oriented Programming with Java (Subject Code: BCS-403)</vt:lpstr>
      <vt:lpstr>Lecture 28</vt:lpstr>
      <vt:lpstr>Collection in Java</vt:lpstr>
      <vt:lpstr>Collections in Java</vt:lpstr>
      <vt:lpstr>Why use collections instead of arrays?</vt:lpstr>
      <vt:lpstr>What is Collection in Java</vt:lpstr>
      <vt:lpstr>Benefits of using JCF </vt:lpstr>
      <vt:lpstr>Hierarchy of the Collection Framework in Java</vt:lpstr>
      <vt:lpstr>Hierarchy of Collection Framework</vt:lpstr>
      <vt:lpstr>Hierarchy of Collection Framework</vt:lpstr>
      <vt:lpstr>Hierarchy of Collection Framework</vt:lpstr>
      <vt:lpstr>Hierarchy of the Collection Framework in Java</vt:lpstr>
      <vt:lpstr>Iterator interface</vt:lpstr>
      <vt:lpstr>Iterable Interface</vt:lpstr>
      <vt:lpstr>Collection Interface</vt:lpstr>
      <vt:lpstr>Methods of Collection interface</vt:lpstr>
      <vt:lpstr>  </vt:lpstr>
      <vt:lpstr>List Interface</vt:lpstr>
      <vt:lpstr>   </vt:lpstr>
      <vt:lpstr>Queue Interface</vt:lpstr>
      <vt:lpstr>Queue interface can be instantiated as:</vt:lpstr>
      <vt:lpstr>Set Interface</vt:lpstr>
      <vt:lpstr>Set can be instantiated as:</vt:lpstr>
      <vt:lpstr>SortedSet Interface</vt:lpstr>
      <vt:lpstr>The SortedSet can be instantiated 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Administrator</dc:creator>
  <cp:lastModifiedBy>User</cp:lastModifiedBy>
  <cp:revision>510</cp:revision>
  <dcterms:created xsi:type="dcterms:W3CDTF">2016-07-13T05:39:24Z</dcterms:created>
  <dcterms:modified xsi:type="dcterms:W3CDTF">2024-06-22T04:32:37Z</dcterms:modified>
</cp:coreProperties>
</file>